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B903-2C1C-794F-3F62-581F2ED2A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09B1-71B0-8420-B2D5-361C52F8B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8B6B-D4D1-DBCF-5038-861187A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5061-4814-57E7-EB28-E1FECF8C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36D3-E5E9-9F47-DD7B-15F310E2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0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BE98-9DAE-063C-0AE3-690A98E9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8F39-0C63-D7DE-F341-25DB998F4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BCBA-92A8-A1E3-C10B-82D710A5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AA7B9-5A65-E867-FA91-80D8B433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A9DF-E5E7-AA3E-C948-302BFB15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242D4-C6EE-955C-D31F-47F3FE6D5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00B9-E80D-5405-1B4C-4C60FF1A8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FC8E-2781-0677-0513-1AA76755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DD55-3022-C57E-3C1E-4F2FB0FB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CC83-42A2-FA0B-C99D-DA1CA5EF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1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4466-E08E-6905-1131-FE0700D7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06EE-F626-F280-6BD4-7FF41FC1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E657-6F90-9D77-7606-87EC3E81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2342-5395-11C7-14FD-829D394B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3A74-7ADB-6167-3CEC-9C4B49BF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9C5-44EC-CCF3-0578-B16B7AA1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36CE-4D63-1E32-D269-39385A4B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F98-D1E4-A535-D7B2-D4EEE28E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8571-ECA8-02FA-2DE6-98C84F60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24EE-758D-E53F-B443-FC4EF41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8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686E-0316-5A7E-B877-73EB0129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5CF0-F3F2-5134-A900-6BA9DB3F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8C21-A382-0686-2E62-E9A592A5F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8B01-9525-3009-466B-EB453E23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25E5-2AD6-7931-E87F-28BDC4A8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087B1-487C-0918-6B0E-5D50A694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75D-B6B7-6494-9D8E-A36EA658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F0B0-B791-589B-4BCF-FB4692F8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C965-1C93-8A03-A8CC-66C8D395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962C3-2125-B8C8-2601-B141C060B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B8090-2DDD-D212-A671-4B60F2AA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64F62-20FD-AFA1-482A-38EAF120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6049-DE8D-0E8B-2F99-86C28CCD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D3A07-8621-AC2F-3673-62351C3C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8C0A-77B4-9BB7-5B71-8D1319D2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8A208-3EA8-5E6F-6BE9-A4B7CD09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23157-514E-8A11-94B8-91A2962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D56DE-D1ED-8C00-4218-CF88C15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5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05C42-6B14-507B-9684-03AEC20F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555F7-C38F-460D-F5C0-0D05F18D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FED38-B098-CFAD-612A-0FB86040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7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E71F-8D95-B833-1899-64EB8E48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3352-A7A7-0FAD-D6AB-A8995D44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A3386-F083-257B-C999-E12494B9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3F6C-C1A3-459F-FA05-25FBF2EE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579F8-1D22-36A2-48C1-1DFAE6B9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4A518-BB6D-838D-7E58-62D4A5C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2A7-15AA-49AD-09F9-D9E4951C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84261-33F0-19F6-5FE5-6B5DF1D3A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0EDAA-CD54-4340-8919-A7BFE5FF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B968-47EE-9ECF-5E8F-B646A861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D4F2-7880-FC63-D2D0-7A2F00A6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1316-55E4-5A5F-5FA6-84261C8D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490C8-A3D4-C290-7D53-4A7E37A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AA91-490E-2F27-D3E9-89AC88BC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495F-BA64-0D7C-54DD-8C223452E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E040-44AF-4241-A87E-9848B5184E5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32AE-ABAD-A4A0-B794-5D83322EC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3DB4-F9B7-BB5C-D570-CDC06FEA9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0325-7099-4518-8E99-B4491FFE0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1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B67BF01-FD42-A078-7612-3D2D350BD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75509" b="2559"/>
          <a:stretch/>
        </p:blipFill>
        <p:spPr>
          <a:xfrm>
            <a:off x="0" y="5405748"/>
            <a:ext cx="12192000" cy="1446499"/>
          </a:xfrm>
          <a:prstGeom prst="rect">
            <a:avLst/>
          </a:prstGeom>
        </p:spPr>
      </p:pic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ED88348-4326-939B-EB45-5EC6835C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"/>
          <a:stretch/>
        </p:blipFill>
        <p:spPr>
          <a:xfrm>
            <a:off x="0" y="5753"/>
            <a:ext cx="12192000" cy="604835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54A7E2C-80BB-19C7-4BFE-6E4348B67542}"/>
              </a:ext>
            </a:extLst>
          </p:cNvPr>
          <p:cNvGrpSpPr/>
          <p:nvPr/>
        </p:nvGrpSpPr>
        <p:grpSpPr>
          <a:xfrm>
            <a:off x="5729982" y="4913587"/>
            <a:ext cx="3152651" cy="461665"/>
            <a:chOff x="9168507" y="3100110"/>
            <a:chExt cx="3152651" cy="461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EC7FB3-E8E2-9D32-9B75-0A6211387C8E}"/>
                </a:ext>
              </a:extLst>
            </p:cNvPr>
            <p:cNvSpPr/>
            <p:nvPr/>
          </p:nvSpPr>
          <p:spPr>
            <a:xfrm>
              <a:off x="9168507" y="324233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847984-9F1F-B510-E593-C7CAE6BC9DDE}"/>
                </a:ext>
              </a:extLst>
            </p:cNvPr>
            <p:cNvSpPr txBox="1"/>
            <p:nvPr/>
          </p:nvSpPr>
          <p:spPr>
            <a:xfrm>
              <a:off x="9397024" y="3100110"/>
              <a:ext cx="2924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Shaker rack (holds 32 (20mL) stock solution </a:t>
              </a:r>
            </a:p>
            <a:p>
              <a:r>
                <a:rPr lang="en-GB" sz="1200" dirty="0"/>
                <a:t>vials, has the option to hold 48 vials).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4F9C19-089A-CDF6-9C6C-C7CE516F7B10}"/>
              </a:ext>
            </a:extLst>
          </p:cNvPr>
          <p:cNvGrpSpPr/>
          <p:nvPr/>
        </p:nvGrpSpPr>
        <p:grpSpPr>
          <a:xfrm>
            <a:off x="5734911" y="5448595"/>
            <a:ext cx="3057090" cy="461665"/>
            <a:chOff x="9168507" y="3621106"/>
            <a:chExt cx="3057090" cy="461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E09C01-5DD7-8E04-E381-C0C85814589E}"/>
                </a:ext>
              </a:extLst>
            </p:cNvPr>
            <p:cNvSpPr/>
            <p:nvPr/>
          </p:nvSpPr>
          <p:spPr>
            <a:xfrm>
              <a:off x="9168507" y="375668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7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7B6EC2-72B8-6637-465D-9617CED46211}"/>
                </a:ext>
              </a:extLst>
            </p:cNvPr>
            <p:cNvSpPr txBox="1"/>
            <p:nvPr/>
          </p:nvSpPr>
          <p:spPr>
            <a:xfrm>
              <a:off x="9380203" y="3621106"/>
              <a:ext cx="2845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Heater rack (holds 48 (8mL) reaction vials, </a:t>
              </a:r>
            </a:p>
            <a:p>
              <a:r>
                <a:rPr lang="en-GB" sz="1200" dirty="0"/>
                <a:t>has the option to hold 80 vials).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6CF47-054A-74C1-B94C-038BCA008612}"/>
              </a:ext>
            </a:extLst>
          </p:cNvPr>
          <p:cNvGrpSpPr/>
          <p:nvPr/>
        </p:nvGrpSpPr>
        <p:grpSpPr>
          <a:xfrm>
            <a:off x="5731444" y="6054104"/>
            <a:ext cx="1218273" cy="276999"/>
            <a:chOff x="9168507" y="4223419"/>
            <a:chExt cx="1218273" cy="2769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8EAF9E-92DA-D79C-E684-0990439CE2F5}"/>
                </a:ext>
              </a:extLst>
            </p:cNvPr>
            <p:cNvSpPr/>
            <p:nvPr/>
          </p:nvSpPr>
          <p:spPr>
            <a:xfrm>
              <a:off x="9168507" y="427103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8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5F2953-48A6-6C4D-DC3F-20BAD52F7F0D}"/>
                </a:ext>
              </a:extLst>
            </p:cNvPr>
            <p:cNvSpPr txBox="1"/>
            <p:nvPr/>
          </p:nvSpPr>
          <p:spPr>
            <a:xfrm>
              <a:off x="9371759" y="4223419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Needle head.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42647D-4251-884C-FD62-2203CC14D664}"/>
              </a:ext>
            </a:extLst>
          </p:cNvPr>
          <p:cNvGrpSpPr/>
          <p:nvPr/>
        </p:nvGrpSpPr>
        <p:grpSpPr>
          <a:xfrm>
            <a:off x="9116978" y="4377373"/>
            <a:ext cx="2835850" cy="461665"/>
            <a:chOff x="9168507" y="4646513"/>
            <a:chExt cx="2835850" cy="4616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3A639C-6B7B-3C7E-2DD2-A93CC62E330A}"/>
                </a:ext>
              </a:extLst>
            </p:cNvPr>
            <p:cNvSpPr/>
            <p:nvPr/>
          </p:nvSpPr>
          <p:spPr>
            <a:xfrm>
              <a:off x="9168507" y="478538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76C553-14EF-74DA-774F-2AB2EB0EEDF1}"/>
                </a:ext>
              </a:extLst>
            </p:cNvPr>
            <p:cNvSpPr txBox="1"/>
            <p:nvPr/>
          </p:nvSpPr>
          <p:spPr>
            <a:xfrm>
              <a:off x="9380202" y="4646513"/>
              <a:ext cx="2624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One 1mL, two 20mL syringes and their </a:t>
              </a:r>
            </a:p>
            <a:p>
              <a:r>
                <a:rPr lang="en-GB" sz="1200" dirty="0"/>
                <a:t>actuators. This is the liquid backbone.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B56EF1-9720-880D-99BF-C2C69583839C}"/>
              </a:ext>
            </a:extLst>
          </p:cNvPr>
          <p:cNvGrpSpPr/>
          <p:nvPr/>
        </p:nvGrpSpPr>
        <p:grpSpPr>
          <a:xfrm>
            <a:off x="2356373" y="4407166"/>
            <a:ext cx="2599843" cy="461665"/>
            <a:chOff x="9146869" y="205360"/>
            <a:chExt cx="2599843" cy="4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077D67-087D-8CCF-FFE6-D701AE006E0B}"/>
                </a:ext>
              </a:extLst>
            </p:cNvPr>
            <p:cNvSpPr txBox="1"/>
            <p:nvPr/>
          </p:nvSpPr>
          <p:spPr>
            <a:xfrm>
              <a:off x="9341438" y="205360"/>
              <a:ext cx="2405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Chemspeed</a:t>
              </a:r>
              <a:r>
                <a:rPr lang="en-GB" sz="1200" dirty="0"/>
                <a:t> NMR Rack </a:t>
              </a:r>
            </a:p>
            <a:p>
              <a:r>
                <a:rPr lang="en-GB" sz="1200" dirty="0"/>
                <a:t>(holds two </a:t>
              </a:r>
              <a:r>
                <a:rPr lang="en-GB" sz="1200" dirty="0" err="1"/>
                <a:t>housemade</a:t>
              </a:r>
              <a:r>
                <a:rPr lang="en-GB" sz="1200" dirty="0"/>
                <a:t> NMR racks).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172DB9-22C8-46AB-7FA5-722FFC80BABD}"/>
                </a:ext>
              </a:extLst>
            </p:cNvPr>
            <p:cNvSpPr/>
            <p:nvPr/>
          </p:nvSpPr>
          <p:spPr>
            <a:xfrm>
              <a:off x="9146869" y="349850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7BDB2-0FEB-0157-90E2-ADE0F07D0489}"/>
              </a:ext>
            </a:extLst>
          </p:cNvPr>
          <p:cNvGrpSpPr/>
          <p:nvPr/>
        </p:nvGrpSpPr>
        <p:grpSpPr>
          <a:xfrm>
            <a:off x="2356373" y="4901051"/>
            <a:ext cx="2838439" cy="461665"/>
            <a:chOff x="9146869" y="714287"/>
            <a:chExt cx="2838439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5EEE21-7C6F-4BCE-CB20-8D207752C82E}"/>
                </a:ext>
              </a:extLst>
            </p:cNvPr>
            <p:cNvSpPr txBox="1"/>
            <p:nvPr/>
          </p:nvSpPr>
          <p:spPr>
            <a:xfrm>
              <a:off x="9340610" y="714287"/>
              <a:ext cx="2644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Chemspeed</a:t>
              </a:r>
              <a:r>
                <a:rPr lang="en-GB" sz="1200" dirty="0"/>
                <a:t> MTP holder (it’s a rack that</a:t>
              </a:r>
            </a:p>
            <a:p>
              <a:r>
                <a:rPr lang="en-GB" sz="1200" dirty="0"/>
                <a:t>Holds MTP style plates).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AF4B29-B6EE-5304-11F3-B967C8380A1E}"/>
                </a:ext>
              </a:extLst>
            </p:cNvPr>
            <p:cNvSpPr/>
            <p:nvPr/>
          </p:nvSpPr>
          <p:spPr>
            <a:xfrm>
              <a:off x="9146869" y="864200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4D0BB0-DEE1-3BE8-C251-16A29E9BABA2}"/>
              </a:ext>
            </a:extLst>
          </p:cNvPr>
          <p:cNvGrpSpPr/>
          <p:nvPr/>
        </p:nvGrpSpPr>
        <p:grpSpPr>
          <a:xfrm>
            <a:off x="5733894" y="4397952"/>
            <a:ext cx="2877367" cy="461665"/>
            <a:chOff x="9146869" y="2018597"/>
            <a:chExt cx="2877367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BAFC2-AC6D-459E-1D97-8DDE05A61D9C}"/>
                </a:ext>
              </a:extLst>
            </p:cNvPr>
            <p:cNvSpPr txBox="1"/>
            <p:nvPr/>
          </p:nvSpPr>
          <p:spPr>
            <a:xfrm>
              <a:off x="9379538" y="2018597"/>
              <a:ext cx="264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Vial rack (holds a 60mL vial filled with CH</a:t>
              </a:r>
              <a:r>
                <a:rPr lang="en-GB" sz="1200" baseline="-25000" dirty="0"/>
                <a:t>2</a:t>
              </a:r>
              <a:r>
                <a:rPr lang="en-GB" sz="1200" dirty="0"/>
                <a:t>Cl</a:t>
              </a:r>
              <a:r>
                <a:rPr lang="en-GB" sz="1200" baseline="-25000" dirty="0"/>
                <a:t>2</a:t>
              </a:r>
              <a:r>
                <a:rPr lang="en-GB" sz="1200" dirty="0"/>
                <a:t>).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D47F54-6BA0-7022-31C4-F113696BEAA0}"/>
                </a:ext>
              </a:extLst>
            </p:cNvPr>
            <p:cNvSpPr/>
            <p:nvPr/>
          </p:nvSpPr>
          <p:spPr>
            <a:xfrm>
              <a:off x="9146869" y="2149546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5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F4539D-802D-7730-14B1-F0C3CC764A33}"/>
              </a:ext>
            </a:extLst>
          </p:cNvPr>
          <p:cNvGrpSpPr/>
          <p:nvPr/>
        </p:nvGrpSpPr>
        <p:grpSpPr>
          <a:xfrm>
            <a:off x="2365062" y="5970621"/>
            <a:ext cx="2567218" cy="461665"/>
            <a:chOff x="9146862" y="1582911"/>
            <a:chExt cx="2567218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8FAAC0-A0DB-3BC1-6A79-55DE19E0F679}"/>
                </a:ext>
              </a:extLst>
            </p:cNvPr>
            <p:cNvSpPr txBox="1"/>
            <p:nvPr/>
          </p:nvSpPr>
          <p:spPr>
            <a:xfrm>
              <a:off x="9366137" y="1582911"/>
              <a:ext cx="2347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Mosquito plate (holds 96 different 3 microlitre wells) .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B6F68F-5DEC-8F41-C5A7-6602DA5D2F42}"/>
                </a:ext>
              </a:extLst>
            </p:cNvPr>
            <p:cNvSpPr/>
            <p:nvPr/>
          </p:nvSpPr>
          <p:spPr>
            <a:xfrm>
              <a:off x="9146862" y="1721886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4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9B315EE-5D86-4365-66F7-2DA42955D7B6}"/>
              </a:ext>
            </a:extLst>
          </p:cNvPr>
          <p:cNvGrpSpPr/>
          <p:nvPr/>
        </p:nvGrpSpPr>
        <p:grpSpPr>
          <a:xfrm>
            <a:off x="2353612" y="5536313"/>
            <a:ext cx="2563826" cy="276999"/>
            <a:chOff x="9137883" y="1291247"/>
            <a:chExt cx="2563826" cy="27699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118337C-FE4F-A94C-B77D-F9FEF9EACCCA}"/>
                </a:ext>
              </a:extLst>
            </p:cNvPr>
            <p:cNvSpPr/>
            <p:nvPr/>
          </p:nvSpPr>
          <p:spPr>
            <a:xfrm>
              <a:off x="9137883" y="133867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3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7BC96B-AB09-E458-4F49-FB685F7FD54B}"/>
                </a:ext>
              </a:extLst>
            </p:cNvPr>
            <p:cNvSpPr txBox="1"/>
            <p:nvPr/>
          </p:nvSpPr>
          <p:spPr>
            <a:xfrm>
              <a:off x="9353766" y="1291247"/>
              <a:ext cx="234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Waters plate (holds 48 LCMS vials).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95D342F-0771-8369-B204-8D55A190A768}"/>
              </a:ext>
            </a:extLst>
          </p:cNvPr>
          <p:cNvGrpSpPr/>
          <p:nvPr/>
        </p:nvGrpSpPr>
        <p:grpSpPr>
          <a:xfrm>
            <a:off x="9037348" y="4921822"/>
            <a:ext cx="1985236" cy="461665"/>
            <a:chOff x="9098816" y="5152558"/>
            <a:chExt cx="1985236" cy="46166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386BA1-CCFD-311B-601E-41F4578FBF53}"/>
                </a:ext>
              </a:extLst>
            </p:cNvPr>
            <p:cNvGrpSpPr/>
            <p:nvPr/>
          </p:nvGrpSpPr>
          <p:grpSpPr>
            <a:xfrm>
              <a:off x="9168507" y="5152558"/>
              <a:ext cx="1915545" cy="461665"/>
              <a:chOff x="9168507" y="5152558"/>
              <a:chExt cx="1915545" cy="46166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D4D53F0-701D-85F5-AE76-7A523D7DFE62}"/>
                  </a:ext>
                </a:extLst>
              </p:cNvPr>
              <p:cNvSpPr/>
              <p:nvPr/>
            </p:nvSpPr>
            <p:spPr>
              <a:xfrm>
                <a:off x="9168507" y="5284507"/>
                <a:ext cx="190500" cy="19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AE92C54-ECBC-A4AA-4F1C-B5A809D0125C}"/>
                  </a:ext>
                </a:extLst>
              </p:cNvPr>
              <p:cNvSpPr txBox="1"/>
              <p:nvPr/>
            </p:nvSpPr>
            <p:spPr>
              <a:xfrm>
                <a:off x="9386151" y="5152558"/>
                <a:ext cx="1697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Crimper head (not used </a:t>
                </a:r>
              </a:p>
              <a:p>
                <a:r>
                  <a:rPr lang="en-GB" sz="1200" dirty="0"/>
                  <a:t>in </a:t>
                </a:r>
                <a:r>
                  <a:rPr lang="en-GB" sz="1200"/>
                  <a:t>project).</a:t>
                </a:r>
                <a:endParaRPr lang="en-GB" sz="1200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0C0022-D6BC-63AF-5F2D-66C0068278C7}"/>
                </a:ext>
              </a:extLst>
            </p:cNvPr>
            <p:cNvSpPr txBox="1"/>
            <p:nvPr/>
          </p:nvSpPr>
          <p:spPr>
            <a:xfrm>
              <a:off x="9098816" y="5254011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144E3199-5E4F-5391-E7FE-94B512EAFBFC}"/>
              </a:ext>
            </a:extLst>
          </p:cNvPr>
          <p:cNvSpPr/>
          <p:nvPr/>
        </p:nvSpPr>
        <p:spPr>
          <a:xfrm>
            <a:off x="5671115" y="2992123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748C3E8-00DC-61AD-62D7-DA06C0F6BD3D}"/>
              </a:ext>
            </a:extLst>
          </p:cNvPr>
          <p:cNvSpPr/>
          <p:nvPr/>
        </p:nvSpPr>
        <p:spPr>
          <a:xfrm>
            <a:off x="6686170" y="2984373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EC84111-577D-8D09-068F-877D5A4BBDB3}"/>
              </a:ext>
            </a:extLst>
          </p:cNvPr>
          <p:cNvSpPr/>
          <p:nvPr/>
        </p:nvSpPr>
        <p:spPr>
          <a:xfrm>
            <a:off x="6377501" y="2440170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A56B151-7C50-267F-6B13-EC065CD8677D}"/>
              </a:ext>
            </a:extLst>
          </p:cNvPr>
          <p:cNvSpPr/>
          <p:nvPr/>
        </p:nvSpPr>
        <p:spPr>
          <a:xfrm>
            <a:off x="8058865" y="2984373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5AFD0D-D19B-7757-422F-8EF629CE2739}"/>
              </a:ext>
            </a:extLst>
          </p:cNvPr>
          <p:cNvSpPr/>
          <p:nvPr/>
        </p:nvSpPr>
        <p:spPr>
          <a:xfrm>
            <a:off x="6377501" y="1658285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37C8E3D-AB32-CA2B-BACC-081926756A7B}"/>
              </a:ext>
            </a:extLst>
          </p:cNvPr>
          <p:cNvSpPr/>
          <p:nvPr/>
        </p:nvSpPr>
        <p:spPr>
          <a:xfrm>
            <a:off x="7217828" y="2984373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F586596-7A23-56AC-6EE8-A2F9E3A1079F}"/>
              </a:ext>
            </a:extLst>
          </p:cNvPr>
          <p:cNvSpPr/>
          <p:nvPr/>
        </p:nvSpPr>
        <p:spPr>
          <a:xfrm>
            <a:off x="9065431" y="2984373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20EEB8-E301-BA0B-8B79-3E6EBFC00447}"/>
              </a:ext>
            </a:extLst>
          </p:cNvPr>
          <p:cNvSpPr/>
          <p:nvPr/>
        </p:nvSpPr>
        <p:spPr>
          <a:xfrm>
            <a:off x="9731952" y="2980061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7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706176C-073C-26DF-8B7B-39A896EA98F6}"/>
              </a:ext>
            </a:extLst>
          </p:cNvPr>
          <p:cNvSpPr/>
          <p:nvPr/>
        </p:nvSpPr>
        <p:spPr>
          <a:xfrm>
            <a:off x="5317314" y="936689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8AA2D79-1DA8-16CD-25D0-B60F50B9D513}"/>
              </a:ext>
            </a:extLst>
          </p:cNvPr>
          <p:cNvSpPr/>
          <p:nvPr/>
        </p:nvSpPr>
        <p:spPr>
          <a:xfrm>
            <a:off x="8227748" y="1016309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9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79BF9E8-BA64-48FD-0930-B8DC23F03215}"/>
              </a:ext>
            </a:extLst>
          </p:cNvPr>
          <p:cNvGrpSpPr/>
          <p:nvPr/>
        </p:nvGrpSpPr>
        <p:grpSpPr>
          <a:xfrm>
            <a:off x="9570954" y="836905"/>
            <a:ext cx="329881" cy="261610"/>
            <a:chOff x="9098816" y="5254011"/>
            <a:chExt cx="329881" cy="26161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744FF7F-16B6-0639-5CE1-00CDD87548F3}"/>
                </a:ext>
              </a:extLst>
            </p:cNvPr>
            <p:cNvSpPr/>
            <p:nvPr/>
          </p:nvSpPr>
          <p:spPr>
            <a:xfrm>
              <a:off x="9168507" y="5284507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5E9A31-E0F9-269A-8EAF-B0CEA9D7C7D3}"/>
                </a:ext>
              </a:extLst>
            </p:cNvPr>
            <p:cNvSpPr txBox="1"/>
            <p:nvPr/>
          </p:nvSpPr>
          <p:spPr>
            <a:xfrm>
              <a:off x="9098816" y="5254011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66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140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4</cp:revision>
  <dcterms:created xsi:type="dcterms:W3CDTF">2024-01-04T15:51:04Z</dcterms:created>
  <dcterms:modified xsi:type="dcterms:W3CDTF">2024-02-22T15:42:56Z</dcterms:modified>
</cp:coreProperties>
</file>