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68A8-CB5E-5121-774E-BD5876E3A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FCEC-6CCD-361D-40F7-49336D8B2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B19B-5128-AD76-B345-4C284D3E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31AB-C178-B99C-C0C1-4FC1B4CE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9B03-0759-7087-C2DE-2AA6DF1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024E-D33A-3BD1-A36F-46862D1B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ED68-802C-EE14-022A-4BACB0FF2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DB50-B991-98DA-9728-18AE21D6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F747-424C-0655-6057-EDFA753E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00782-B64F-F42B-9EF3-7656E83D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1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83DF1-B2A8-F2A3-AD63-4DF4EC70C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06CB3-4A9C-BCBB-0237-26CD2E712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95EF-F609-7B7F-5804-DBADAFF1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AE5C-BAF3-A62A-AA16-3712F4C7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3CBE-35FC-54AE-2625-42DE4685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2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7453-794F-6DC2-DD7E-CC660ADA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664E-2411-CBE9-8DB8-6E4414E0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904C-62F4-8E27-E749-5AED9F5F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3D00-0540-4D9A-C5DB-E4581276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5FF-6837-E486-3E3E-4EC7C1F4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2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C3CF-3CDA-BE56-7F06-27D97089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D548A-6C0F-D287-DBE6-3D52BCD08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F571-06ED-E665-31E9-0EDC6E11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FD60-9386-BEDA-40CA-9356DADD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A7EA-E271-C91C-AD41-85012E7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0ED5-E4D2-A53E-AB4A-DF63216C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D9E3-F244-8AEC-53E7-744100F7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256B0-012D-DB95-9D7E-CDDBB1E2C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DE5E2-B3B8-983A-38DA-E699CEAD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8230C-9E9B-31A8-C33C-72AFBDB3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6C51E-65FC-D917-4E63-EB23FAAB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1652-D958-21C0-229F-37B060A2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D1C4B-FBAB-4639-6364-3038CA070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8203F-8002-4617-9354-3E4E529C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7621B-DDCF-DDAF-CD71-068B9E35B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62472-59A2-587C-51E2-047A41547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BB400-9ED9-FE14-696A-BD4B3A2E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BB330-7E39-B912-49F3-5258DE57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F6F30-35E5-74D2-4BF9-F2E11409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5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A8CD-76E5-BEB5-BC4D-69A7038A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29382-4C56-3E66-12B3-95C926E8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70838-FD7D-9414-4647-46AC83B3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F53C1-03ED-B286-7233-1A44549E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8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5CBBF-04AE-DD36-3135-D9708092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AD6D5-61EC-6D0F-D463-E5925DCE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F67FF-7AF0-433E-2BA0-A668271E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1652-475B-3271-D0F8-5F5C10F2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3F14-CCBC-FEBE-02C7-01A794A6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835B-BCCE-9ADF-3AB3-B3F2F98AE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EE95-9AC6-D3F0-3582-ABA9D657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CD97F-AFCD-46BC-7778-6AE9CEF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47D18-1644-182B-0C26-BE0E3AD7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4D8C-1A94-DED1-D214-4D14F98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9FCC9-F1C0-E740-AE70-F67CBA4D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641F4-7D13-9171-E564-FEBC5AAED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F54A-B9BD-09D1-BFA3-A6481AD7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265B-6B61-F9DF-B056-150F170B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9D807-391A-CBE6-97F6-A28AE76D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6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B1BF5-328F-C8D9-D48E-9B250E52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C244D-7CA8-7446-3BC2-F6DAFDF6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32550-F5C4-05FA-9B99-4731EA0FA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903B-CB9B-4FC6-8686-B53406F077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3C3B-DE4F-CB34-1285-E6D776624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0AEE-0611-F05D-D646-222223B9C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C654-4F06-4B0A-B30E-9F131713C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66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chine with many objects on it&#10;&#10;Description automatically generated">
            <a:extLst>
              <a:ext uri="{FF2B5EF4-FFF2-40B4-BE49-F238E27FC236}">
                <a16:creationId xmlns:a16="http://schemas.microsoft.com/office/drawing/2014/main" id="{68AC1DDD-E0CA-8B3A-E213-920E406F5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6"/>
          <a:stretch/>
        </p:blipFill>
        <p:spPr>
          <a:xfrm>
            <a:off x="-2924" y="-1"/>
            <a:ext cx="8944702" cy="6384777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6CF88293-AAAE-C55E-9E2B-F273427FC984}"/>
              </a:ext>
            </a:extLst>
          </p:cNvPr>
          <p:cNvSpPr/>
          <p:nvPr/>
        </p:nvSpPr>
        <p:spPr>
          <a:xfrm>
            <a:off x="2241641" y="3482382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E39DF94-5D49-B9FE-3A4C-4276FBFAC300}"/>
              </a:ext>
            </a:extLst>
          </p:cNvPr>
          <p:cNvSpPr/>
          <p:nvPr/>
        </p:nvSpPr>
        <p:spPr>
          <a:xfrm>
            <a:off x="3461348" y="3553432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9FCDD8F-068C-B0CE-E405-D50F5E528F8D}"/>
              </a:ext>
            </a:extLst>
          </p:cNvPr>
          <p:cNvSpPr/>
          <p:nvPr/>
        </p:nvSpPr>
        <p:spPr>
          <a:xfrm>
            <a:off x="3846886" y="3097138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1EBD765-C298-ACC8-56C6-A51312206EEB}"/>
              </a:ext>
            </a:extLst>
          </p:cNvPr>
          <p:cNvSpPr/>
          <p:nvPr/>
        </p:nvSpPr>
        <p:spPr>
          <a:xfrm>
            <a:off x="4138872" y="3566189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F6461C5-5595-6255-6777-9D2A1E6531A7}"/>
              </a:ext>
            </a:extLst>
          </p:cNvPr>
          <p:cNvSpPr/>
          <p:nvPr/>
        </p:nvSpPr>
        <p:spPr>
          <a:xfrm>
            <a:off x="5159512" y="3553432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8D9B181-A5E6-3C90-BB45-4F19448D09CA}"/>
              </a:ext>
            </a:extLst>
          </p:cNvPr>
          <p:cNvSpPr/>
          <p:nvPr/>
        </p:nvSpPr>
        <p:spPr>
          <a:xfrm>
            <a:off x="6530867" y="3528734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6AEA02A-283F-2DF5-A18C-0487823FD9F8}"/>
              </a:ext>
            </a:extLst>
          </p:cNvPr>
          <p:cNvSpPr/>
          <p:nvPr/>
        </p:nvSpPr>
        <p:spPr>
          <a:xfrm>
            <a:off x="7304224" y="3528734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D896503-3422-58B0-F2E7-8C457F06141C}"/>
              </a:ext>
            </a:extLst>
          </p:cNvPr>
          <p:cNvSpPr/>
          <p:nvPr/>
        </p:nvSpPr>
        <p:spPr>
          <a:xfrm>
            <a:off x="2975663" y="1126414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8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D5FBB9D-1265-8CBC-FF3D-E3D8610A7B40}"/>
              </a:ext>
            </a:extLst>
          </p:cNvPr>
          <p:cNvSpPr/>
          <p:nvPr/>
        </p:nvSpPr>
        <p:spPr>
          <a:xfrm>
            <a:off x="5317586" y="2060053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9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09EA7B2-AAD5-1F7A-A86E-384CE598BB21}"/>
              </a:ext>
            </a:extLst>
          </p:cNvPr>
          <p:cNvGrpSpPr/>
          <p:nvPr/>
        </p:nvGrpSpPr>
        <p:grpSpPr>
          <a:xfrm>
            <a:off x="4776420" y="5669438"/>
            <a:ext cx="329881" cy="261610"/>
            <a:chOff x="9078759" y="4779391"/>
            <a:chExt cx="329881" cy="261610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4C0A30E-A835-764C-1444-318F116446B6}"/>
                </a:ext>
              </a:extLst>
            </p:cNvPr>
            <p:cNvSpPr/>
            <p:nvPr/>
          </p:nvSpPr>
          <p:spPr>
            <a:xfrm>
              <a:off x="9146862" y="4814183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E831F98-A3CF-645D-E0F6-C563C679129C}"/>
                </a:ext>
              </a:extLst>
            </p:cNvPr>
            <p:cNvSpPr txBox="1"/>
            <p:nvPr/>
          </p:nvSpPr>
          <p:spPr>
            <a:xfrm>
              <a:off x="9078759" y="4779391"/>
              <a:ext cx="329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8CC8411-3DD8-127B-7649-5D08CC2E31DD}"/>
              </a:ext>
            </a:extLst>
          </p:cNvPr>
          <p:cNvGrpSpPr/>
          <p:nvPr/>
        </p:nvGrpSpPr>
        <p:grpSpPr>
          <a:xfrm>
            <a:off x="6534809" y="2149546"/>
            <a:ext cx="329881" cy="261610"/>
            <a:chOff x="9078759" y="4779391"/>
            <a:chExt cx="329881" cy="26161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7B51F1D-AE86-BE1B-9D77-0B081A95643F}"/>
                </a:ext>
              </a:extLst>
            </p:cNvPr>
            <p:cNvSpPr/>
            <p:nvPr/>
          </p:nvSpPr>
          <p:spPr>
            <a:xfrm>
              <a:off x="9146862" y="4814183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19B34C4-B153-53FF-AC8B-ECB99A08338E}"/>
                </a:ext>
              </a:extLst>
            </p:cNvPr>
            <p:cNvSpPr txBox="1"/>
            <p:nvPr/>
          </p:nvSpPr>
          <p:spPr>
            <a:xfrm>
              <a:off x="9078759" y="4779391"/>
              <a:ext cx="329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B2AD1ACD-356D-DB12-2407-7B71F209EDBB}"/>
              </a:ext>
            </a:extLst>
          </p:cNvPr>
          <p:cNvSpPr/>
          <p:nvPr/>
        </p:nvSpPr>
        <p:spPr>
          <a:xfrm>
            <a:off x="3969989" y="2704566"/>
            <a:ext cx="168883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09471A-F059-CF43-CAD3-BBCF604C7A98}"/>
              </a:ext>
            </a:extLst>
          </p:cNvPr>
          <p:cNvGrpSpPr/>
          <p:nvPr/>
        </p:nvGrpSpPr>
        <p:grpSpPr>
          <a:xfrm>
            <a:off x="9149457" y="2827612"/>
            <a:ext cx="3152651" cy="461665"/>
            <a:chOff x="9168507" y="3100110"/>
            <a:chExt cx="3152651" cy="46166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DE2A63E-7DC6-8E03-AE38-483C593583C9}"/>
                </a:ext>
              </a:extLst>
            </p:cNvPr>
            <p:cNvSpPr/>
            <p:nvPr/>
          </p:nvSpPr>
          <p:spPr>
            <a:xfrm>
              <a:off x="9168507" y="324233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6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9F860C-C21F-02EF-8CDA-79AE65AC38AD}"/>
                </a:ext>
              </a:extLst>
            </p:cNvPr>
            <p:cNvSpPr txBox="1"/>
            <p:nvPr/>
          </p:nvSpPr>
          <p:spPr>
            <a:xfrm>
              <a:off x="9397024" y="3100110"/>
              <a:ext cx="2924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Shaker rack (holds 32 (20mL) stock solution </a:t>
              </a:r>
            </a:p>
            <a:p>
              <a:r>
                <a:rPr lang="en-GB" sz="1200" dirty="0"/>
                <a:t>vials, has the option to hold 48 vials).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591E98-1290-AAE3-8C93-97D2CE2CB806}"/>
              </a:ext>
            </a:extLst>
          </p:cNvPr>
          <p:cNvGrpSpPr/>
          <p:nvPr/>
        </p:nvGrpSpPr>
        <p:grpSpPr>
          <a:xfrm>
            <a:off x="9160438" y="3270011"/>
            <a:ext cx="3057090" cy="461665"/>
            <a:chOff x="9168507" y="3621106"/>
            <a:chExt cx="3057090" cy="46166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A9F529F-E760-2ECE-E56A-465AB76F78B3}"/>
                </a:ext>
              </a:extLst>
            </p:cNvPr>
            <p:cNvSpPr/>
            <p:nvPr/>
          </p:nvSpPr>
          <p:spPr>
            <a:xfrm>
              <a:off x="9168507" y="375668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7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EC169C-A4C2-636B-7F61-93E0A5771589}"/>
                </a:ext>
              </a:extLst>
            </p:cNvPr>
            <p:cNvSpPr txBox="1"/>
            <p:nvPr/>
          </p:nvSpPr>
          <p:spPr>
            <a:xfrm>
              <a:off x="9380203" y="3621106"/>
              <a:ext cx="2845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Heater rack (holds 48 (8mL) reaction vials, </a:t>
              </a:r>
            </a:p>
            <a:p>
              <a:r>
                <a:rPr lang="en-GB" sz="1200" dirty="0"/>
                <a:t>has the option to hold 80 vials).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1EFB44-3F63-497F-CF32-CBD6C6B7B13E}"/>
              </a:ext>
            </a:extLst>
          </p:cNvPr>
          <p:cNvGrpSpPr/>
          <p:nvPr/>
        </p:nvGrpSpPr>
        <p:grpSpPr>
          <a:xfrm>
            <a:off x="9160438" y="3807863"/>
            <a:ext cx="1218273" cy="276999"/>
            <a:chOff x="9168507" y="4223419"/>
            <a:chExt cx="1218273" cy="2769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A1FE467-377B-CD1E-7B96-C43D9FC64F05}"/>
                </a:ext>
              </a:extLst>
            </p:cNvPr>
            <p:cNvSpPr/>
            <p:nvPr/>
          </p:nvSpPr>
          <p:spPr>
            <a:xfrm>
              <a:off x="9168507" y="427103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8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134AF1-A873-C332-0361-7537E9678754}"/>
                </a:ext>
              </a:extLst>
            </p:cNvPr>
            <p:cNvSpPr txBox="1"/>
            <p:nvPr/>
          </p:nvSpPr>
          <p:spPr>
            <a:xfrm>
              <a:off x="9371759" y="4223419"/>
              <a:ext cx="1015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Needle head.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5097AB-2E45-CF4D-B81B-91B30FF79D7F}"/>
              </a:ext>
            </a:extLst>
          </p:cNvPr>
          <p:cNvGrpSpPr/>
          <p:nvPr/>
        </p:nvGrpSpPr>
        <p:grpSpPr>
          <a:xfrm>
            <a:off x="9159397" y="4154025"/>
            <a:ext cx="2835850" cy="461665"/>
            <a:chOff x="9168507" y="4646513"/>
            <a:chExt cx="2835850" cy="46166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0F7F450-5713-BF1F-8F32-7AA948EDA8BC}"/>
                </a:ext>
              </a:extLst>
            </p:cNvPr>
            <p:cNvSpPr/>
            <p:nvPr/>
          </p:nvSpPr>
          <p:spPr>
            <a:xfrm>
              <a:off x="9168507" y="478538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9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403574-A683-A249-0F73-B71C7D503E3C}"/>
                </a:ext>
              </a:extLst>
            </p:cNvPr>
            <p:cNvSpPr txBox="1"/>
            <p:nvPr/>
          </p:nvSpPr>
          <p:spPr>
            <a:xfrm>
              <a:off x="9380202" y="4646513"/>
              <a:ext cx="2624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One 1mL, two 20mL syringes and their </a:t>
              </a:r>
            </a:p>
            <a:p>
              <a:r>
                <a:rPr lang="en-GB" sz="1200" dirty="0"/>
                <a:t>actuators. This is the liquid backbone.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C7B5A-AC33-5F3F-7E45-3AE748D16E83}"/>
              </a:ext>
            </a:extLst>
          </p:cNvPr>
          <p:cNvGrpSpPr/>
          <p:nvPr/>
        </p:nvGrpSpPr>
        <p:grpSpPr>
          <a:xfrm>
            <a:off x="9088877" y="5468276"/>
            <a:ext cx="2932033" cy="461665"/>
            <a:chOff x="9098816" y="6125728"/>
            <a:chExt cx="2932033" cy="46166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2E42A0C-5447-8B35-4A31-7E7137AE0072}"/>
                </a:ext>
              </a:extLst>
            </p:cNvPr>
            <p:cNvGrpSpPr/>
            <p:nvPr/>
          </p:nvGrpSpPr>
          <p:grpSpPr>
            <a:xfrm>
              <a:off x="9166919" y="6125728"/>
              <a:ext cx="2863930" cy="461665"/>
              <a:chOff x="9166919" y="6125728"/>
              <a:chExt cx="2863930" cy="461665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92AFA1-B487-856A-5A05-C80BB20999DD}"/>
                  </a:ext>
                </a:extLst>
              </p:cNvPr>
              <p:cNvSpPr txBox="1"/>
              <p:nvPr/>
            </p:nvSpPr>
            <p:spPr>
              <a:xfrm>
                <a:off x="9386151" y="6125728"/>
                <a:ext cx="26446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Computer responsible for writing and running </a:t>
                </a:r>
                <a:r>
                  <a:rPr lang="en-GB" sz="1200" dirty="0" err="1"/>
                  <a:t>Chemspeed</a:t>
                </a:r>
                <a:r>
                  <a:rPr lang="en-GB" sz="1200" dirty="0"/>
                  <a:t> scripts.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CB65048-9568-763F-5E9C-A6CB8810758D}"/>
                  </a:ext>
                </a:extLst>
              </p:cNvPr>
              <p:cNvSpPr/>
              <p:nvPr/>
            </p:nvSpPr>
            <p:spPr>
              <a:xfrm>
                <a:off x="9166919" y="6244344"/>
                <a:ext cx="190500" cy="19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4FE774-EE79-FA59-2008-5149C878C0BF}"/>
                </a:ext>
              </a:extLst>
            </p:cNvPr>
            <p:cNvSpPr txBox="1"/>
            <p:nvPr/>
          </p:nvSpPr>
          <p:spPr>
            <a:xfrm>
              <a:off x="9098816" y="6209552"/>
              <a:ext cx="329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56F8E6-4292-5329-0A38-9890CCCEF04C}"/>
              </a:ext>
            </a:extLst>
          </p:cNvPr>
          <p:cNvGrpSpPr/>
          <p:nvPr/>
        </p:nvGrpSpPr>
        <p:grpSpPr>
          <a:xfrm>
            <a:off x="9098816" y="5122359"/>
            <a:ext cx="1802554" cy="276999"/>
            <a:chOff x="9098816" y="4764552"/>
            <a:chExt cx="1802554" cy="27699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3991DB5-E45B-FAE5-6D44-7D0944A19B27}"/>
                </a:ext>
              </a:extLst>
            </p:cNvPr>
            <p:cNvGrpSpPr/>
            <p:nvPr/>
          </p:nvGrpSpPr>
          <p:grpSpPr>
            <a:xfrm>
              <a:off x="9098816" y="4769337"/>
              <a:ext cx="329881" cy="261610"/>
              <a:chOff x="9098816" y="5702023"/>
              <a:chExt cx="329881" cy="26161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9B7166C-9672-73DC-09AD-FC1047BE17D6}"/>
                  </a:ext>
                </a:extLst>
              </p:cNvPr>
              <p:cNvSpPr/>
              <p:nvPr/>
            </p:nvSpPr>
            <p:spPr>
              <a:xfrm>
                <a:off x="9166919" y="5736815"/>
                <a:ext cx="190500" cy="19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AA7D92D-B7F1-6523-5187-5C01A1AEAE6B}"/>
                  </a:ext>
                </a:extLst>
              </p:cNvPr>
              <p:cNvSpPr txBox="1"/>
              <p:nvPr/>
            </p:nvSpPr>
            <p:spPr>
              <a:xfrm>
                <a:off x="9098816" y="5702023"/>
                <a:ext cx="3298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chemeClr val="bg1"/>
                    </a:solidFill>
                  </a:rPr>
                  <a:t>11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DDE42F1-42FA-D1F1-C3EA-3F2E28201C32}"/>
                </a:ext>
              </a:extLst>
            </p:cNvPr>
            <p:cNvSpPr txBox="1"/>
            <p:nvPr/>
          </p:nvSpPr>
          <p:spPr>
            <a:xfrm>
              <a:off x="9373644" y="4764552"/>
              <a:ext cx="1527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CH</a:t>
              </a:r>
              <a:r>
                <a:rPr lang="en-GB" sz="1200" baseline="-25000" dirty="0"/>
                <a:t>3</a:t>
              </a:r>
              <a:r>
                <a:rPr lang="en-GB" sz="1200" dirty="0"/>
                <a:t>CN solvent bottle.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6747D7-2E2D-47C7-5BCC-57C19DEE5CDD}"/>
              </a:ext>
            </a:extLst>
          </p:cNvPr>
          <p:cNvGrpSpPr/>
          <p:nvPr/>
        </p:nvGrpSpPr>
        <p:grpSpPr>
          <a:xfrm>
            <a:off x="9166748" y="632740"/>
            <a:ext cx="2599843" cy="461665"/>
            <a:chOff x="9146869" y="205360"/>
            <a:chExt cx="2599843" cy="46166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2C78FF7-B1F4-AA36-7707-F28310B69400}"/>
                </a:ext>
              </a:extLst>
            </p:cNvPr>
            <p:cNvSpPr txBox="1"/>
            <p:nvPr/>
          </p:nvSpPr>
          <p:spPr>
            <a:xfrm>
              <a:off x="9341438" y="205360"/>
              <a:ext cx="2405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Chemspeed</a:t>
              </a:r>
              <a:r>
                <a:rPr lang="en-GB" sz="1200" dirty="0"/>
                <a:t> NMR Rack </a:t>
              </a:r>
            </a:p>
            <a:p>
              <a:r>
                <a:rPr lang="en-GB" sz="1200" dirty="0"/>
                <a:t>(holds two </a:t>
              </a:r>
              <a:r>
                <a:rPr lang="en-GB" sz="1200" dirty="0" err="1"/>
                <a:t>housemade</a:t>
              </a:r>
              <a:r>
                <a:rPr lang="en-GB" sz="1200" dirty="0"/>
                <a:t> NMR racks).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FACA902-F0CA-882A-3B2F-2616EB75DDA2}"/>
                </a:ext>
              </a:extLst>
            </p:cNvPr>
            <p:cNvSpPr/>
            <p:nvPr/>
          </p:nvSpPr>
          <p:spPr>
            <a:xfrm>
              <a:off x="9146869" y="349850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1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146E52-BE46-6BF5-9BB6-6755E14F4D42}"/>
              </a:ext>
            </a:extLst>
          </p:cNvPr>
          <p:cNvGrpSpPr/>
          <p:nvPr/>
        </p:nvGrpSpPr>
        <p:grpSpPr>
          <a:xfrm>
            <a:off x="9166748" y="1072094"/>
            <a:ext cx="2838439" cy="461665"/>
            <a:chOff x="9146869" y="714287"/>
            <a:chExt cx="2838439" cy="4616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4A996C-1FB9-8E60-9DCD-37D9514FC300}"/>
                </a:ext>
              </a:extLst>
            </p:cNvPr>
            <p:cNvSpPr txBox="1"/>
            <p:nvPr/>
          </p:nvSpPr>
          <p:spPr>
            <a:xfrm>
              <a:off x="9340610" y="714287"/>
              <a:ext cx="2644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Chemspeed</a:t>
              </a:r>
              <a:r>
                <a:rPr lang="en-GB" sz="1200" dirty="0"/>
                <a:t> MTP holder (it’s a rack that</a:t>
              </a:r>
            </a:p>
            <a:p>
              <a:r>
                <a:rPr lang="en-GB" sz="1200" dirty="0"/>
                <a:t>Holds MTP style plates).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64CDFE-F953-21B6-D4DB-18F2C9710B48}"/>
                </a:ext>
              </a:extLst>
            </p:cNvPr>
            <p:cNvSpPr/>
            <p:nvPr/>
          </p:nvSpPr>
          <p:spPr>
            <a:xfrm>
              <a:off x="9146869" y="864200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2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C89185-61D2-6B05-46BA-9F14C424954E}"/>
              </a:ext>
            </a:extLst>
          </p:cNvPr>
          <p:cNvGrpSpPr/>
          <p:nvPr/>
        </p:nvGrpSpPr>
        <p:grpSpPr>
          <a:xfrm>
            <a:off x="9146869" y="2396282"/>
            <a:ext cx="2877367" cy="461665"/>
            <a:chOff x="9146869" y="2018597"/>
            <a:chExt cx="2877367" cy="46166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8BEEE4D-752B-D87B-3F87-E8FCA8EE8BDB}"/>
                </a:ext>
              </a:extLst>
            </p:cNvPr>
            <p:cNvSpPr txBox="1"/>
            <p:nvPr/>
          </p:nvSpPr>
          <p:spPr>
            <a:xfrm>
              <a:off x="9379538" y="2018597"/>
              <a:ext cx="2644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Vial rack (holds a 60mL vial filled with CH</a:t>
              </a:r>
              <a:r>
                <a:rPr lang="en-GB" sz="1200" baseline="-25000" dirty="0"/>
                <a:t>2</a:t>
              </a:r>
              <a:r>
                <a:rPr lang="en-GB" sz="1200" dirty="0"/>
                <a:t>Cl</a:t>
              </a:r>
              <a:r>
                <a:rPr lang="en-GB" sz="1200" baseline="-25000" dirty="0"/>
                <a:t>2</a:t>
              </a:r>
              <a:r>
                <a:rPr lang="en-GB" sz="1200" dirty="0"/>
                <a:t>).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0A80441-0845-EA45-00CC-32725E37B03E}"/>
                </a:ext>
              </a:extLst>
            </p:cNvPr>
            <p:cNvSpPr/>
            <p:nvPr/>
          </p:nvSpPr>
          <p:spPr>
            <a:xfrm>
              <a:off x="9146869" y="2149546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5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FDCA54-C289-EC6A-0070-294DD82654C6}"/>
              </a:ext>
            </a:extLst>
          </p:cNvPr>
          <p:cNvGrpSpPr/>
          <p:nvPr/>
        </p:nvGrpSpPr>
        <p:grpSpPr>
          <a:xfrm>
            <a:off x="9146862" y="1951071"/>
            <a:ext cx="2567218" cy="461665"/>
            <a:chOff x="9146862" y="1582911"/>
            <a:chExt cx="2567218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B80174-03A4-EC9C-4C3F-75C1FCDFE293}"/>
                </a:ext>
              </a:extLst>
            </p:cNvPr>
            <p:cNvSpPr txBox="1"/>
            <p:nvPr/>
          </p:nvSpPr>
          <p:spPr>
            <a:xfrm>
              <a:off x="9366137" y="1582911"/>
              <a:ext cx="2347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Mosquito plate (holds 96 different 3 microlitre wells).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B28AFF-5C37-49F6-4FE7-A132239DBCDF}"/>
                </a:ext>
              </a:extLst>
            </p:cNvPr>
            <p:cNvSpPr/>
            <p:nvPr/>
          </p:nvSpPr>
          <p:spPr>
            <a:xfrm>
              <a:off x="9146862" y="1721886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4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D010B-F8F2-251D-F262-CD73879B05F2}"/>
              </a:ext>
            </a:extLst>
          </p:cNvPr>
          <p:cNvGrpSpPr/>
          <p:nvPr/>
        </p:nvGrpSpPr>
        <p:grpSpPr>
          <a:xfrm>
            <a:off x="9157761" y="1610955"/>
            <a:ext cx="2563826" cy="276999"/>
            <a:chOff x="9137883" y="1291247"/>
            <a:chExt cx="2563826" cy="276999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BB682F3-EF40-782F-08A1-D38EA37D391D}"/>
                </a:ext>
              </a:extLst>
            </p:cNvPr>
            <p:cNvSpPr/>
            <p:nvPr/>
          </p:nvSpPr>
          <p:spPr>
            <a:xfrm>
              <a:off x="9137883" y="1338679"/>
              <a:ext cx="168883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3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AB64F1-0F31-C074-086A-AF399EDC5D38}"/>
                </a:ext>
              </a:extLst>
            </p:cNvPr>
            <p:cNvSpPr txBox="1"/>
            <p:nvPr/>
          </p:nvSpPr>
          <p:spPr>
            <a:xfrm>
              <a:off x="9353766" y="1291247"/>
              <a:ext cx="2347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Waters plate (holds 48 LCMS vials).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9CE540-8D69-6456-F09A-41B4036E9252}"/>
              </a:ext>
            </a:extLst>
          </p:cNvPr>
          <p:cNvGrpSpPr/>
          <p:nvPr/>
        </p:nvGrpSpPr>
        <p:grpSpPr>
          <a:xfrm>
            <a:off x="9088877" y="4594007"/>
            <a:ext cx="1985236" cy="461665"/>
            <a:chOff x="9098816" y="5152558"/>
            <a:chExt cx="1985236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A14513-F7AF-73C2-ACFC-163872A272AE}"/>
                </a:ext>
              </a:extLst>
            </p:cNvPr>
            <p:cNvGrpSpPr/>
            <p:nvPr/>
          </p:nvGrpSpPr>
          <p:grpSpPr>
            <a:xfrm>
              <a:off x="9168507" y="5152558"/>
              <a:ext cx="1915545" cy="461665"/>
              <a:chOff x="9168507" y="5152558"/>
              <a:chExt cx="1915545" cy="46166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0A770E9-9B9E-D147-F760-1D1F9B5B7A8D}"/>
                  </a:ext>
                </a:extLst>
              </p:cNvPr>
              <p:cNvSpPr/>
              <p:nvPr/>
            </p:nvSpPr>
            <p:spPr>
              <a:xfrm>
                <a:off x="9168507" y="5284507"/>
                <a:ext cx="190500" cy="19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19279A5-E00F-A29C-77AE-D6616D9D8D46}"/>
                  </a:ext>
                </a:extLst>
              </p:cNvPr>
              <p:cNvSpPr txBox="1"/>
              <p:nvPr/>
            </p:nvSpPr>
            <p:spPr>
              <a:xfrm>
                <a:off x="9386151" y="5152558"/>
                <a:ext cx="1697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Crimper head (not used </a:t>
                </a:r>
              </a:p>
              <a:p>
                <a:r>
                  <a:rPr lang="en-GB" sz="1200" dirty="0"/>
                  <a:t>in project).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615AE4-6337-DF4E-8355-BB3DF40A21CE}"/>
                </a:ext>
              </a:extLst>
            </p:cNvPr>
            <p:cNvSpPr txBox="1"/>
            <p:nvPr/>
          </p:nvSpPr>
          <p:spPr>
            <a:xfrm>
              <a:off x="9098816" y="5254011"/>
              <a:ext cx="329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E3C8318-A435-37AB-262D-C85A6A19EE1E}"/>
              </a:ext>
            </a:extLst>
          </p:cNvPr>
          <p:cNvGrpSpPr/>
          <p:nvPr/>
        </p:nvGrpSpPr>
        <p:grpSpPr>
          <a:xfrm>
            <a:off x="7939250" y="3786280"/>
            <a:ext cx="329881" cy="261610"/>
            <a:chOff x="9098816" y="5702023"/>
            <a:chExt cx="329881" cy="26161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DA8726-6D94-5E93-3AF4-9FB6F84B29F9}"/>
                </a:ext>
              </a:extLst>
            </p:cNvPr>
            <p:cNvSpPr/>
            <p:nvPr/>
          </p:nvSpPr>
          <p:spPr>
            <a:xfrm>
              <a:off x="9166919" y="5736815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DA4CFB-64FF-15B5-5DF5-0BC5831EED07}"/>
                </a:ext>
              </a:extLst>
            </p:cNvPr>
            <p:cNvSpPr txBox="1"/>
            <p:nvPr/>
          </p:nvSpPr>
          <p:spPr>
            <a:xfrm>
              <a:off x="9098816" y="5702023"/>
              <a:ext cx="329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7C6131A-E0A8-9EA9-9F5C-6E1BD37ABF49}"/>
              </a:ext>
            </a:extLst>
          </p:cNvPr>
          <p:cNvGrpSpPr/>
          <p:nvPr/>
        </p:nvGrpSpPr>
        <p:grpSpPr>
          <a:xfrm>
            <a:off x="9068999" y="5958306"/>
            <a:ext cx="900901" cy="276999"/>
            <a:chOff x="9098816" y="6205240"/>
            <a:chExt cx="900901" cy="27699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F665FA-80A5-70BA-AB15-849C064B25CD}"/>
                </a:ext>
              </a:extLst>
            </p:cNvPr>
            <p:cNvGrpSpPr/>
            <p:nvPr/>
          </p:nvGrpSpPr>
          <p:grpSpPr>
            <a:xfrm>
              <a:off x="9166919" y="6205240"/>
              <a:ext cx="832798" cy="276999"/>
              <a:chOff x="9166919" y="6205240"/>
              <a:chExt cx="832798" cy="27699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A4DC8B-6FAB-BBDE-EFC5-8EC482F810D7}"/>
                  </a:ext>
                </a:extLst>
              </p:cNvPr>
              <p:cNvSpPr txBox="1"/>
              <p:nvPr/>
            </p:nvSpPr>
            <p:spPr>
              <a:xfrm>
                <a:off x="9386151" y="6205240"/>
                <a:ext cx="613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/>
                  <a:t>Waste.</a:t>
                </a:r>
                <a:endParaRPr lang="en-GB" sz="12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5C74903-AF6A-A049-7A26-DCE42A944469}"/>
                  </a:ext>
                </a:extLst>
              </p:cNvPr>
              <p:cNvSpPr/>
              <p:nvPr/>
            </p:nvSpPr>
            <p:spPr>
              <a:xfrm>
                <a:off x="9166919" y="6244344"/>
                <a:ext cx="190500" cy="19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4D4EEB-1227-8333-4628-FF0ECE373BF6}"/>
                </a:ext>
              </a:extLst>
            </p:cNvPr>
            <p:cNvSpPr txBox="1"/>
            <p:nvPr/>
          </p:nvSpPr>
          <p:spPr>
            <a:xfrm>
              <a:off x="9098816" y="6209552"/>
              <a:ext cx="329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94AC25-9056-F33C-63B6-14CD9822E161}"/>
              </a:ext>
            </a:extLst>
          </p:cNvPr>
          <p:cNvGrpSpPr/>
          <p:nvPr/>
        </p:nvGrpSpPr>
        <p:grpSpPr>
          <a:xfrm>
            <a:off x="8435756" y="2764261"/>
            <a:ext cx="329881" cy="261610"/>
            <a:chOff x="9098816" y="6209552"/>
            <a:chExt cx="329881" cy="26161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CF0F08-0134-F137-9F6C-6C3337BCEFC8}"/>
                </a:ext>
              </a:extLst>
            </p:cNvPr>
            <p:cNvSpPr/>
            <p:nvPr/>
          </p:nvSpPr>
          <p:spPr>
            <a:xfrm>
              <a:off x="9166919" y="6244344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426940-8C3C-175F-D4D5-BA971C5A1325}"/>
                </a:ext>
              </a:extLst>
            </p:cNvPr>
            <p:cNvSpPr txBox="1"/>
            <p:nvPr/>
          </p:nvSpPr>
          <p:spPr>
            <a:xfrm>
              <a:off x="9098816" y="6209552"/>
              <a:ext cx="3298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94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160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Berardi (student)</dc:creator>
  <cp:lastModifiedBy>Emanuele Berardi (student)</cp:lastModifiedBy>
  <cp:revision>9</cp:revision>
  <dcterms:created xsi:type="dcterms:W3CDTF">2024-01-05T10:52:55Z</dcterms:created>
  <dcterms:modified xsi:type="dcterms:W3CDTF">2024-02-22T15:44:25Z</dcterms:modified>
</cp:coreProperties>
</file>