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892"/>
    <a:srgbClr val="D2A000"/>
    <a:srgbClr val="F2CA00"/>
    <a:srgbClr val="C8A700"/>
    <a:srgbClr val="FFC611"/>
    <a:srgbClr val="FFD54F"/>
    <a:srgbClr val="FFE253"/>
    <a:srgbClr val="FFDB29"/>
    <a:srgbClr val="F6CD00"/>
    <a:srgbClr val="669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39411-BC93-41BE-99C2-D063074CBF7A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86EC3-D5BA-4C35-B9D9-0EF461D50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87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86EC3-D5BA-4C35-B9D9-0EF461D5011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04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1141-CB59-F117-88B2-02548B695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B0B4C-6E5C-F54E-F611-AF2B2E688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B8525-D159-EB71-0F9A-453B20B3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E9BD-1645-4656-B647-7F257AC4158F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01DEE-2B0A-63AA-8A65-61AC73B7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E0D5B-1D29-DCEE-9399-E60922FC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B5A-B78B-41BA-9D16-975870B99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1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2D91-BAAD-33BF-30E6-DDF48177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B577A-2867-553A-9406-4085B3533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EB2CC-72A2-8878-2823-8B0F5A14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E9BD-1645-4656-B647-7F257AC4158F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5CC8-9191-B3C5-D89C-1D9E07AF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875F-A207-E27A-06EF-B0E6BDDD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B5A-B78B-41BA-9D16-975870B99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69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D110B-0570-D046-1C62-4F9C8A140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516BE-BE81-A9CB-37DC-C94B3DFF0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4FB1C-D4C9-1EC6-F9D8-71FF612D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E9BD-1645-4656-B647-7F257AC4158F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AE31-3E7D-A612-51E9-45437D6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6564C-94CA-16E3-AA2F-87757DF1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B5A-B78B-41BA-9D16-975870B99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36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135F-0FF2-046C-FA6F-7E84D2B8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F8A94-3848-F973-C87E-7DBCF45B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265A-2832-B5A8-5C69-75BC0DE9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E9BD-1645-4656-B647-7F257AC4158F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02350-BC11-8B03-238B-9A4ABC54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806B-3AA0-6F6B-AA0A-A5C3449E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B5A-B78B-41BA-9D16-975870B99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06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913D-3CB2-A889-EF33-FB1122D6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36B5D-75E3-0490-D0EE-5AA3F8BC7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C305B-5789-6A67-E993-32B353D9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E9BD-1645-4656-B647-7F257AC4158F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E1F8C-FC84-D2DD-F271-4B929088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7D14F-56C9-4078-2E61-2CB8BC97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B5A-B78B-41BA-9D16-975870B99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70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4D39-FD0F-FC99-AFEF-F5547DAF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04D0-00DD-CF30-29F8-D2B08CD17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8628-4911-9DC2-5DB0-35067CDD6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72EEB-BEA6-FDA6-69F9-3E260955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E9BD-1645-4656-B647-7F257AC4158F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15B5-E560-D1E9-8194-A8797C90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BB465-C89C-5129-2B5C-42FB5049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B5A-B78B-41BA-9D16-975870B99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0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4294-0618-CC13-9B14-DBA68B7E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5509-C68B-0D03-A3A4-92E6821B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2339B-8F26-7309-23DA-D41ACD3ED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BC1B2-DBFC-7C90-BC65-02651FC16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C8EF8-2620-0E3C-50C5-D879A8CD5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5D820-EA4D-C0E9-7DBE-248B2E76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E9BD-1645-4656-B647-7F257AC4158F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E823D-9BF4-E53C-96A6-C4CF12CC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1576D-11E8-EFFB-3EC7-AE9253DD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B5A-B78B-41BA-9D16-975870B99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93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8A7F-CDDC-BC90-6B6C-48E2EC15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99C1C-BD30-3C18-751E-BAC47C53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E9BD-1645-4656-B647-7F257AC4158F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593D7-FC3B-11F0-F728-C4E8BE73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80F58-DDB0-E472-24AB-5156AE36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B5A-B78B-41BA-9D16-975870B99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0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634A9-07BC-3A83-9B57-A11AEF92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E9BD-1645-4656-B647-7F257AC4158F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40724-4FC4-E2A0-88E7-69B61CED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54D38-D16D-C1BF-1FAC-7A695CDE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B5A-B78B-41BA-9D16-975870B99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59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CE0-CA53-5A43-E658-F5568776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074B-CD5E-0CD5-D51F-B51F54C4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A98A2-086A-2F11-DD0C-6C58CCB3E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85407-FBB4-F80C-35FB-4C233DC7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E9BD-1645-4656-B647-7F257AC4158F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6083D-20EF-1D30-DDC5-A68E1D76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013A-18A8-0DC3-6D25-15C4AEA2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B5A-B78B-41BA-9D16-975870B99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6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0F0C-819B-9BFE-2AFE-73417905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3626E-ABE9-2A91-7024-42EAEDF61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AA52B-6E1C-7FD9-49A7-1EC47432A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E8302-E53C-E1E1-93C8-62D2688F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E9BD-1645-4656-B647-7F257AC4158F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64B3-C08A-240E-A7B6-90D1D773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ABBC1-8034-158F-8F3D-642462FA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2B5A-B78B-41BA-9D16-975870B99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D6C009-F775-EC36-71CF-9ED015E7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496DD-8F89-3FF9-6932-10F4D4BAB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6DBBC-09C2-26A9-B874-19900D0C6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BD-1645-4656-B647-7F257AC4158F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CC7C-D1BC-DF67-D76A-9F6F2AE6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13C6F-DB13-CF41-930D-D94F25D6B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2B5A-B78B-41BA-9D16-975870B99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84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612DA-35D5-0755-9418-AAC0D0CE303D}"/>
              </a:ext>
            </a:extLst>
          </p:cNvPr>
          <p:cNvSpPr txBox="1"/>
          <p:nvPr/>
        </p:nvSpPr>
        <p:spPr>
          <a:xfrm>
            <a:off x="9225144" y="2889413"/>
            <a:ext cx="24211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USER_SELECTION</a:t>
            </a:r>
          </a:p>
          <a:p>
            <a:r>
              <a:rPr lang="en-GB" sz="1400" dirty="0">
                <a:solidFill>
                  <a:schemeClr val="accent1"/>
                </a:solidFill>
                <a:latin typeface="Consolas" panose="020B0609020204030204" pitchFamily="49" charset="0"/>
              </a:rPr>
              <a:t>A space for all parameters defined by users.</a:t>
            </a:r>
            <a:endParaRPr lang="en-GB" sz="1400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D3DEE0-F427-3367-610A-43F67F236E1A}"/>
              </a:ext>
            </a:extLst>
          </p:cNvPr>
          <p:cNvSpPr txBox="1"/>
          <p:nvPr/>
        </p:nvSpPr>
        <p:spPr>
          <a:xfrm>
            <a:off x="355456" y="337810"/>
            <a:ext cx="47338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C8A700"/>
                </a:solidFill>
                <a:effectLst/>
                <a:latin typeface="Consolas" panose="020B0609020204030204" pitchFamily="49" charset="0"/>
              </a:rPr>
              <a:t>Whole_chemical_space</a:t>
            </a:r>
            <a:endParaRPr lang="en-GB" b="0" dirty="0">
              <a:solidFill>
                <a:srgbClr val="C8A7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C8A700"/>
                </a:solidFill>
                <a:effectLst/>
                <a:latin typeface="Consolas" panose="020B0609020204030204" pitchFamily="49" charset="0"/>
              </a:rPr>
              <a:t>Stores information on all the chemicals the Swing platform can handle (it see limited to 48 reagents).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0B5284-6FD1-C244-1BD7-03FA0C58A579}"/>
              </a:ext>
            </a:extLst>
          </p:cNvPr>
          <p:cNvSpPr txBox="1"/>
          <p:nvPr/>
        </p:nvSpPr>
        <p:spPr>
          <a:xfrm>
            <a:off x="373774" y="1587147"/>
            <a:ext cx="4871039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F6CD00"/>
                </a:solidFill>
                <a:effectLst/>
                <a:latin typeface="Consolas" panose="020B0609020204030204" pitchFamily="49" charset="0"/>
              </a:rPr>
              <a:t>Subset_chemical_space</a:t>
            </a:r>
            <a:endParaRPr lang="en-GB" b="0" dirty="0">
              <a:solidFill>
                <a:srgbClr val="F6CD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6CD00"/>
                </a:solidFill>
                <a:effectLst/>
                <a:latin typeface="Consolas" panose="020B0609020204030204" pitchFamily="49" charset="0"/>
              </a:rPr>
              <a:t>Is a subset of the whole chemical space, with out-of-scope chemicals removed. It also divides its space into the various chemical daughter classes.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91765B-0369-4817-81DD-FBCE0C1EC9BB}"/>
              </a:ext>
            </a:extLst>
          </p:cNvPr>
          <p:cNvSpPr txBox="1"/>
          <p:nvPr/>
        </p:nvSpPr>
        <p:spPr>
          <a:xfrm>
            <a:off x="5745011" y="2869823"/>
            <a:ext cx="28697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36A892"/>
                </a:solidFill>
                <a:effectLst/>
                <a:latin typeface="Consolas" panose="020B0609020204030204" pitchFamily="49" charset="0"/>
              </a:rPr>
              <a:t>Reaction</a:t>
            </a:r>
          </a:p>
          <a:p>
            <a:r>
              <a:rPr lang="en-GB" sz="1400" dirty="0">
                <a:solidFill>
                  <a:srgbClr val="36A892"/>
                </a:solidFill>
                <a:latin typeface="Consolas" panose="020B0609020204030204" pitchFamily="49" charset="0"/>
              </a:rPr>
              <a:t>Stores different reagents present in a reaction along with relevant information.</a:t>
            </a:r>
            <a:endParaRPr lang="en-GB" sz="1400" b="0" dirty="0">
              <a:solidFill>
                <a:srgbClr val="36A89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968E72-829D-8568-F86A-D769571DE23C}"/>
              </a:ext>
            </a:extLst>
          </p:cNvPr>
          <p:cNvSpPr txBox="1"/>
          <p:nvPr/>
        </p:nvSpPr>
        <p:spPr>
          <a:xfrm>
            <a:off x="373774" y="2975373"/>
            <a:ext cx="362249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Reaction_space</a:t>
            </a:r>
            <a:endParaRPr lang="en-GB" b="0" dirty="0">
              <a:solidFill>
                <a:schemeClr val="accent4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Responsible for the generation and sorting of reagent combinations</a:t>
            </a:r>
            <a:endParaRPr lang="en-GB" sz="1400" b="0" dirty="0">
              <a:solidFill>
                <a:schemeClr val="accent4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8555A3-F6F1-DC0F-7A5D-1EE6516AFB68}"/>
              </a:ext>
            </a:extLst>
          </p:cNvPr>
          <p:cNvSpPr txBox="1"/>
          <p:nvPr/>
        </p:nvSpPr>
        <p:spPr>
          <a:xfrm>
            <a:off x="371361" y="5033627"/>
            <a:ext cx="17645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FFC611"/>
                </a:solidFill>
                <a:effectLst/>
                <a:latin typeface="Consolas" panose="020B0609020204030204" pitchFamily="49" charset="0"/>
              </a:rPr>
              <a:t>Logged_space</a:t>
            </a:r>
            <a:endParaRPr lang="en-GB" b="0" dirty="0">
              <a:solidFill>
                <a:srgbClr val="FFC61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FFC611"/>
                </a:solidFill>
                <a:effectLst/>
                <a:latin typeface="Consolas" panose="020B0609020204030204" pitchFamily="49" charset="0"/>
              </a:rPr>
              <a:t>Keeps track of the reactions done.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F9FAA6-643E-4730-CC00-64459939D25C}"/>
              </a:ext>
            </a:extLst>
          </p:cNvPr>
          <p:cNvSpPr txBox="1"/>
          <p:nvPr/>
        </p:nvSpPr>
        <p:spPr>
          <a:xfrm>
            <a:off x="374395" y="3885486"/>
            <a:ext cx="53605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D2A000"/>
                </a:solidFill>
                <a:effectLst/>
                <a:latin typeface="Consolas" panose="020B0609020204030204" pitchFamily="49" charset="0"/>
              </a:rPr>
              <a:t>Batch_space</a:t>
            </a:r>
            <a:endParaRPr lang="en-GB" b="0" dirty="0">
              <a:solidFill>
                <a:srgbClr val="D2A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D2A000"/>
                </a:solidFill>
                <a:latin typeface="Consolas" panose="020B0609020204030204" pitchFamily="49" charset="0"/>
              </a:rPr>
              <a:t>Responsible for the selection of the reaction space to analyse. Generates CSVs for </a:t>
            </a:r>
            <a:r>
              <a:rPr lang="en-GB" sz="1400" dirty="0" err="1">
                <a:solidFill>
                  <a:srgbClr val="D2A000"/>
                </a:solidFill>
                <a:latin typeface="Consolas" panose="020B0609020204030204" pitchFamily="49" charset="0"/>
              </a:rPr>
              <a:t>Chemspeed</a:t>
            </a:r>
            <a:r>
              <a:rPr lang="en-GB" sz="1400" dirty="0">
                <a:solidFill>
                  <a:srgbClr val="D2A000"/>
                </a:solidFill>
                <a:latin typeface="Consolas" panose="020B0609020204030204" pitchFamily="49" charset="0"/>
              </a:rPr>
              <a:t>, MS autosampler and JSONs for NMR autosampler</a:t>
            </a:r>
            <a:endParaRPr lang="en-GB" sz="1400" b="0" dirty="0">
              <a:solidFill>
                <a:srgbClr val="D2A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4EB6C4A-40D8-66B6-BC1E-C8F74B431589}"/>
              </a:ext>
            </a:extLst>
          </p:cNvPr>
          <p:cNvGrpSpPr/>
          <p:nvPr/>
        </p:nvGrpSpPr>
        <p:grpSpPr>
          <a:xfrm>
            <a:off x="5925138" y="311607"/>
            <a:ext cx="5742131" cy="2190176"/>
            <a:chOff x="3582760" y="2522187"/>
            <a:chExt cx="5742131" cy="219017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1F6D9D-46C3-12A5-7D88-F62540316C3B}"/>
                </a:ext>
              </a:extLst>
            </p:cNvPr>
            <p:cNvSpPr txBox="1"/>
            <p:nvPr/>
          </p:nvSpPr>
          <p:spPr>
            <a:xfrm>
              <a:off x="3582760" y="2665364"/>
              <a:ext cx="2509463" cy="12311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0" dirty="0">
                  <a:solidFill>
                    <a:schemeClr val="accent6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Chemical</a:t>
              </a:r>
            </a:p>
            <a:p>
              <a:r>
                <a:rPr lang="en-GB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A class to store names of different reagents and their various properties.</a:t>
              </a:r>
              <a:endParaRPr lang="en-GB" sz="1400" b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EDF75C-338F-40D9-0B24-16CE32BBF67D}"/>
                </a:ext>
              </a:extLst>
            </p:cNvPr>
            <p:cNvSpPr txBox="1"/>
            <p:nvPr/>
          </p:nvSpPr>
          <p:spPr>
            <a:xfrm>
              <a:off x="6420834" y="2522187"/>
              <a:ext cx="290405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0" dirty="0">
                  <a:solidFill>
                    <a:srgbClr val="669E40"/>
                  </a:solidFill>
                  <a:effectLst/>
                  <a:latin typeface="Consolas" panose="020B0609020204030204" pitchFamily="49" charset="0"/>
                </a:rPr>
                <a:t>Metal</a:t>
              </a:r>
            </a:p>
            <a:p>
              <a:r>
                <a:rPr lang="en-GB" sz="1400" b="0" dirty="0">
                  <a:solidFill>
                    <a:srgbClr val="669E40"/>
                  </a:solidFill>
                  <a:effectLst/>
                  <a:latin typeface="Consolas" panose="020B0609020204030204" pitchFamily="49" charset="0"/>
                </a:rPr>
                <a:t>Contains information on wanted coordination number in reaction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2E8E8D-017C-FE60-A9EB-C83FB611D8C7}"/>
                </a:ext>
              </a:extLst>
            </p:cNvPr>
            <p:cNvSpPr txBox="1"/>
            <p:nvPr/>
          </p:nvSpPr>
          <p:spPr>
            <a:xfrm>
              <a:off x="6420834" y="3478167"/>
              <a:ext cx="15013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0" dirty="0">
                  <a:solidFill>
                    <a:srgbClr val="669E40"/>
                  </a:solidFill>
                  <a:effectLst/>
                  <a:latin typeface="Consolas" panose="020B0609020204030204" pitchFamily="49" charset="0"/>
                </a:rPr>
                <a:t>Dialdehyde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FF178C-7F85-7429-2812-8201A0116E92}"/>
                </a:ext>
              </a:extLst>
            </p:cNvPr>
            <p:cNvSpPr txBox="1"/>
            <p:nvPr/>
          </p:nvSpPr>
          <p:spPr>
            <a:xfrm>
              <a:off x="6445281" y="4343031"/>
              <a:ext cx="11412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0" dirty="0">
                  <a:solidFill>
                    <a:srgbClr val="669E40"/>
                  </a:solidFill>
                  <a:effectLst/>
                  <a:latin typeface="Consolas" panose="020B0609020204030204" pitchFamily="49" charset="0"/>
                </a:rPr>
                <a:t>Diamine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07B491-4904-DA69-EA2C-16FC263926D9}"/>
                </a:ext>
              </a:extLst>
            </p:cNvPr>
            <p:cNvSpPr txBox="1"/>
            <p:nvPr/>
          </p:nvSpPr>
          <p:spPr>
            <a:xfrm>
              <a:off x="6434346" y="4060608"/>
              <a:ext cx="13690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0" dirty="0">
                  <a:solidFill>
                    <a:srgbClr val="669E40"/>
                  </a:solidFill>
                  <a:effectLst/>
                  <a:latin typeface="Consolas" panose="020B0609020204030204" pitchFamily="49" charset="0"/>
                </a:rPr>
                <a:t>Monoamine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2A7EF5-1D59-093C-AD0E-94775D6082B9}"/>
                </a:ext>
              </a:extLst>
            </p:cNvPr>
            <p:cNvSpPr txBox="1"/>
            <p:nvPr/>
          </p:nvSpPr>
          <p:spPr>
            <a:xfrm>
              <a:off x="6420834" y="3758944"/>
              <a:ext cx="18827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0" dirty="0" err="1">
                  <a:solidFill>
                    <a:srgbClr val="669E40"/>
                  </a:solidFill>
                  <a:effectLst/>
                  <a:latin typeface="Consolas" panose="020B0609020204030204" pitchFamily="49" charset="0"/>
                </a:rPr>
                <a:t>Monoaldehdye</a:t>
              </a:r>
              <a:endParaRPr lang="en-GB" b="0" dirty="0">
                <a:solidFill>
                  <a:srgbClr val="669E4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6" name="Left Brace 55">
              <a:extLst>
                <a:ext uri="{FF2B5EF4-FFF2-40B4-BE49-F238E27FC236}">
                  <a16:creationId xmlns:a16="http://schemas.microsoft.com/office/drawing/2014/main" id="{D8773C3F-7823-470C-0F2E-337C64F2C0B2}"/>
                </a:ext>
              </a:extLst>
            </p:cNvPr>
            <p:cNvSpPr/>
            <p:nvPr/>
          </p:nvSpPr>
          <p:spPr>
            <a:xfrm>
              <a:off x="6002833" y="2522187"/>
              <a:ext cx="540825" cy="2190176"/>
            </a:xfrm>
            <a:prstGeom prst="leftBrace">
              <a:avLst>
                <a:gd name="adj1" fmla="val 8333"/>
                <a:gd name="adj2" fmla="val 36856"/>
              </a:avLst>
            </a:prstGeom>
            <a:ln w="19050">
              <a:solidFill>
                <a:srgbClr val="669E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EE8236C-94D3-FAA8-67A6-BD0AAD544CD0}"/>
              </a:ext>
            </a:extLst>
          </p:cNvPr>
          <p:cNvGrpSpPr/>
          <p:nvPr/>
        </p:nvGrpSpPr>
        <p:grpSpPr>
          <a:xfrm>
            <a:off x="2946181" y="4301916"/>
            <a:ext cx="9321292" cy="2449026"/>
            <a:chOff x="2547541" y="3997273"/>
            <a:chExt cx="9321292" cy="244902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BF9EE10-928E-9D3D-DF72-05007FBAE609}"/>
                </a:ext>
              </a:extLst>
            </p:cNvPr>
            <p:cNvSpPr txBox="1"/>
            <p:nvPr/>
          </p:nvSpPr>
          <p:spPr>
            <a:xfrm>
              <a:off x="2547541" y="4996037"/>
              <a:ext cx="287548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0" dirty="0" err="1">
                  <a:solidFill>
                    <a:srgbClr val="FF7711"/>
                  </a:solidFill>
                  <a:effectLst/>
                  <a:latin typeface="Consolas" panose="020B0609020204030204" pitchFamily="49" charset="0"/>
                </a:rPr>
                <a:t>Check_Manager</a:t>
              </a:r>
              <a:endParaRPr lang="en-GB" b="0" dirty="0">
                <a:solidFill>
                  <a:srgbClr val="FF771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400" b="0" dirty="0">
                  <a:solidFill>
                    <a:srgbClr val="FF7711"/>
                  </a:solidFill>
                  <a:effectLst/>
                  <a:latin typeface="Consolas" panose="020B0609020204030204" pitchFamily="49" charset="0"/>
                </a:rPr>
                <a:t>Handles organisation, creation, and execution of checks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BE47416-E70B-FE2D-BC79-AF9ECDF5E5A1}"/>
                </a:ext>
              </a:extLst>
            </p:cNvPr>
            <p:cNvGrpSpPr/>
            <p:nvPr/>
          </p:nvGrpSpPr>
          <p:grpSpPr>
            <a:xfrm>
              <a:off x="5859766" y="3997273"/>
              <a:ext cx="6009067" cy="2449026"/>
              <a:chOff x="4749681" y="3981815"/>
              <a:chExt cx="6009067" cy="244902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EBC6747-B117-7AD2-9861-F558EC8134F9}"/>
                  </a:ext>
                </a:extLst>
              </p:cNvPr>
              <p:cNvSpPr txBox="1"/>
              <p:nvPr/>
            </p:nvSpPr>
            <p:spPr>
              <a:xfrm>
                <a:off x="4749681" y="4882859"/>
                <a:ext cx="2130650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0" dirty="0">
                    <a:solidFill>
                      <a:srgbClr val="C40000"/>
                    </a:solidFill>
                    <a:effectLst/>
                    <a:latin typeface="Consolas" panose="020B0609020204030204" pitchFamily="49" charset="0"/>
                  </a:rPr>
                  <a:t>Check</a:t>
                </a:r>
              </a:p>
              <a:p>
                <a:r>
                  <a:rPr lang="en-GB" sz="1400" dirty="0">
                    <a:solidFill>
                      <a:srgbClr val="C40000"/>
                    </a:solidFill>
                    <a:latin typeface="Consolas" panose="020B0609020204030204" pitchFamily="49" charset="0"/>
                  </a:rPr>
                  <a:t>A class to store a parameter to be checked before a workflow is run</a:t>
                </a:r>
                <a:endParaRPr lang="en-GB" sz="1400" b="0" dirty="0">
                  <a:solidFill>
                    <a:srgbClr val="C4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51BFE8C-A75A-94A8-A90F-16387A85DF00}"/>
                  </a:ext>
                </a:extLst>
              </p:cNvPr>
              <p:cNvSpPr txBox="1"/>
              <p:nvPr/>
            </p:nvSpPr>
            <p:spPr>
              <a:xfrm>
                <a:off x="7428718" y="3981816"/>
                <a:ext cx="3319975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0" dirty="0" err="1">
                    <a:solidFill>
                      <a:srgbClr val="FE0000"/>
                    </a:solidFill>
                    <a:effectLst/>
                    <a:latin typeface="Consolas" panose="020B0609020204030204" pitchFamily="49" charset="0"/>
                  </a:rPr>
                  <a:t>Visual_Bool_Check</a:t>
                </a:r>
                <a:endParaRPr lang="en-GB" b="0" dirty="0">
                  <a:solidFill>
                    <a:srgbClr val="FE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GB" sz="1400" dirty="0">
                    <a:solidFill>
                      <a:srgbClr val="FE0000"/>
                    </a:solidFill>
                    <a:latin typeface="Consolas" panose="020B0609020204030204" pitchFamily="49" charset="0"/>
                  </a:rPr>
                  <a:t>A check that can only be confirmed via visual inspection (requires human input).</a:t>
                </a:r>
                <a:endParaRPr lang="en-GB" sz="1400" b="0" dirty="0">
                  <a:solidFill>
                    <a:srgbClr val="FE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B66481F-0005-7052-8D47-2141DBDF67ED}"/>
                  </a:ext>
                </a:extLst>
              </p:cNvPr>
              <p:cNvSpPr txBox="1"/>
              <p:nvPr/>
            </p:nvSpPr>
            <p:spPr>
              <a:xfrm>
                <a:off x="7438772" y="4984291"/>
                <a:ext cx="3319976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0" dirty="0" err="1">
                    <a:solidFill>
                      <a:srgbClr val="FE0000"/>
                    </a:solidFill>
                    <a:effectLst/>
                    <a:latin typeface="Consolas" panose="020B0609020204030204" pitchFamily="49" charset="0"/>
                  </a:rPr>
                  <a:t>CSV_Mass_Check</a:t>
                </a:r>
                <a:endParaRPr lang="en-GB" b="0" dirty="0">
                  <a:solidFill>
                    <a:srgbClr val="FE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GB" sz="1400" b="0" dirty="0">
                    <a:solidFill>
                      <a:srgbClr val="FE0000"/>
                    </a:solidFill>
                    <a:effectLst/>
                    <a:latin typeface="Consolas" panose="020B0609020204030204" pitchFamily="49" charset="0"/>
                  </a:rPr>
                  <a:t>Checks that the measured stock mass do not exceed the required stock masses; prevents over consumption of reagents and overfill of vials.</a:t>
                </a:r>
              </a:p>
            </p:txBody>
          </p:sp>
          <p:sp>
            <p:nvSpPr>
              <p:cNvPr id="58" name="Left Brace 57">
                <a:extLst>
                  <a:ext uri="{FF2B5EF4-FFF2-40B4-BE49-F238E27FC236}">
                    <a16:creationId xmlns:a16="http://schemas.microsoft.com/office/drawing/2014/main" id="{87AECF82-E7AB-6F16-D8C8-CF42F8ACDA3E}"/>
                  </a:ext>
                </a:extLst>
              </p:cNvPr>
              <p:cNvSpPr/>
              <p:nvPr/>
            </p:nvSpPr>
            <p:spPr>
              <a:xfrm>
                <a:off x="6908001" y="3981815"/>
                <a:ext cx="540825" cy="2449025"/>
              </a:xfrm>
              <a:prstGeom prst="leftBrace">
                <a:avLst>
                  <a:gd name="adj1" fmla="val 8333"/>
                  <a:gd name="adj2" fmla="val 61409"/>
                </a:avLst>
              </a:prstGeom>
              <a:ln w="19050">
                <a:solidFill>
                  <a:srgbClr val="FE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FC76608-615D-8077-FB24-7688E386C4BF}"/>
                </a:ext>
              </a:extLst>
            </p:cNvPr>
            <p:cNvCxnSpPr>
              <a:cxnSpLocks/>
              <a:stCxn id="49" idx="1"/>
              <a:endCxn id="55" idx="3"/>
            </p:cNvCxnSpPr>
            <p:nvPr/>
          </p:nvCxnSpPr>
          <p:spPr>
            <a:xfrm flipH="1" flipV="1">
              <a:off x="5423021" y="5503869"/>
              <a:ext cx="436745" cy="10001"/>
            </a:xfrm>
            <a:prstGeom prst="straightConnector1">
              <a:avLst/>
            </a:prstGeom>
            <a:ln w="19050">
              <a:solidFill>
                <a:srgbClr val="FF771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2FEDA9-415B-1EFB-DD99-CB019414446F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7179870" y="1685890"/>
            <a:ext cx="0" cy="1183933"/>
          </a:xfrm>
          <a:prstGeom prst="straightConnector1">
            <a:avLst/>
          </a:prstGeom>
          <a:ln w="19050">
            <a:solidFill>
              <a:srgbClr val="E2A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05814C2-5CFA-01F0-421C-CD7A13123502}"/>
              </a:ext>
            </a:extLst>
          </p:cNvPr>
          <p:cNvCxnSpPr>
            <a:cxnSpLocks/>
            <a:stCxn id="8" idx="1"/>
            <a:endCxn id="37" idx="3"/>
          </p:cNvCxnSpPr>
          <p:nvPr/>
        </p:nvCxnSpPr>
        <p:spPr>
          <a:xfrm flipH="1" flipV="1">
            <a:off x="5089279" y="845642"/>
            <a:ext cx="835859" cy="22469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9D58CB-5CEB-65F8-090F-41B8447671D2}"/>
              </a:ext>
            </a:extLst>
          </p:cNvPr>
          <p:cNvCxnSpPr>
            <a:cxnSpLocks/>
            <a:stCxn id="41" idx="1"/>
            <a:endCxn id="43" idx="3"/>
          </p:cNvCxnSpPr>
          <p:nvPr/>
        </p:nvCxnSpPr>
        <p:spPr>
          <a:xfrm flipH="1" flipV="1">
            <a:off x="3996267" y="3375483"/>
            <a:ext cx="1748744" cy="2172"/>
          </a:xfrm>
          <a:prstGeom prst="straightConnector1">
            <a:avLst/>
          </a:prstGeom>
          <a:ln>
            <a:solidFill>
              <a:srgbClr val="36A8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EEFFD63-F203-FDD9-D2D4-4217CC7616C7}"/>
              </a:ext>
            </a:extLst>
          </p:cNvPr>
          <p:cNvCxnSpPr>
            <a:stCxn id="37" idx="1"/>
            <a:endCxn id="39" idx="1"/>
          </p:cNvCxnSpPr>
          <p:nvPr/>
        </p:nvCxnSpPr>
        <p:spPr>
          <a:xfrm rot="10800000" flipH="1" flipV="1">
            <a:off x="355456" y="845642"/>
            <a:ext cx="18318" cy="1357058"/>
          </a:xfrm>
          <a:prstGeom prst="bentConnector3">
            <a:avLst>
              <a:gd name="adj1" fmla="val -1752740"/>
            </a:avLst>
          </a:prstGeom>
          <a:ln>
            <a:solidFill>
              <a:srgbClr val="C8A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B5583089-6E9C-365A-7D75-B0210C6C24E1}"/>
              </a:ext>
            </a:extLst>
          </p:cNvPr>
          <p:cNvCxnSpPr>
            <a:stCxn id="39" idx="1"/>
            <a:endCxn id="43" idx="1"/>
          </p:cNvCxnSpPr>
          <p:nvPr/>
        </p:nvCxnSpPr>
        <p:spPr>
          <a:xfrm rot="10800000" flipV="1">
            <a:off x="373774" y="2202699"/>
            <a:ext cx="12700" cy="1172783"/>
          </a:xfrm>
          <a:prstGeom prst="bentConnector3">
            <a:avLst>
              <a:gd name="adj1" fmla="val 2366291"/>
            </a:avLst>
          </a:prstGeom>
          <a:ln>
            <a:solidFill>
              <a:srgbClr val="F2C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CB8FC9D-8517-3DB8-84CF-9B21143B80CF}"/>
              </a:ext>
            </a:extLst>
          </p:cNvPr>
          <p:cNvCxnSpPr>
            <a:stCxn id="43" idx="1"/>
            <a:endCxn id="47" idx="1"/>
          </p:cNvCxnSpPr>
          <p:nvPr/>
        </p:nvCxnSpPr>
        <p:spPr>
          <a:xfrm rot="10800000" flipH="1" flipV="1">
            <a:off x="373773" y="3375482"/>
            <a:ext cx="621" cy="1017835"/>
          </a:xfrm>
          <a:prstGeom prst="bentConnector3">
            <a:avLst>
              <a:gd name="adj1" fmla="val -40120612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EA50D433-0FE1-61C7-66E6-DCD474AF7624}"/>
              </a:ext>
            </a:extLst>
          </p:cNvPr>
          <p:cNvCxnSpPr>
            <a:stCxn id="47" idx="1"/>
            <a:endCxn id="45" idx="1"/>
          </p:cNvCxnSpPr>
          <p:nvPr/>
        </p:nvCxnSpPr>
        <p:spPr>
          <a:xfrm rot="10800000" flipV="1">
            <a:off x="371361" y="4393317"/>
            <a:ext cx="3034" cy="1148141"/>
          </a:xfrm>
          <a:prstGeom prst="bentConnector3">
            <a:avLst>
              <a:gd name="adj1" fmla="val 5941430"/>
            </a:avLst>
          </a:prstGeom>
          <a:ln>
            <a:solidFill>
              <a:srgbClr val="D2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51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232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Berardi (student)</dc:creator>
  <cp:lastModifiedBy>Emanuele Berardi (student)</cp:lastModifiedBy>
  <cp:revision>7</cp:revision>
  <dcterms:created xsi:type="dcterms:W3CDTF">2024-02-11T18:41:22Z</dcterms:created>
  <dcterms:modified xsi:type="dcterms:W3CDTF">2024-02-18T09:23:08Z</dcterms:modified>
</cp:coreProperties>
</file>