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9956-B09D-C698-2578-759F6F3B1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E8E8-0169-FFA0-C844-8A1FA8D88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B3E5-4464-AAF7-1AC2-6C04CE53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B546-E5F0-C565-593A-DC1B54E2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2D4F-D6D3-EF4E-F852-1A23581F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2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F16B-6D9D-E6D9-1A3A-9AD74731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94F7F-C9C4-C482-FA86-9004F0089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3E81-C7BF-B7CE-C85B-A3D4060C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7029-5E6C-5360-6DE9-5A9D1735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E83D0-02EC-64AE-FDD5-3C90C166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CB5ED-B9A7-24EB-40B1-3AA46305C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2BAD4-72E3-E216-2FB5-81540A30F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79F9-E924-384F-BCFB-5C965058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FD02-1394-09F0-CCE3-40370043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4B3C-C1F3-C705-0BD6-1C011249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7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6904-80EC-FFE8-3F67-D19D82F8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15AB-5B74-4736-6813-B2C81510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CC67-9BC0-55F4-FBDB-BED215E3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D092-4B14-DE91-5E87-2BB733C7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287E-9CAD-BA53-2327-FE0C9EE1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6F5F-42AE-27F3-495B-BD5FBD93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0C678-104F-2CA2-E4FE-2529B22C2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4CF18-B755-3801-22F9-AFE3A23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BC77-B88E-129B-5170-A7B4F99D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56C2-0EAC-4F8E-0D02-5E295905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2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26F-9247-1DC6-6BEA-6AB26844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9DE3-289B-D1BF-BE27-F617FAD89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3060B-D96E-F313-0459-41778213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613F-CBBD-1227-2630-6F51EDB4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DE704-78F8-442A-96FA-90CBE95B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BE7E2-A033-ED95-43F7-3C65715D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7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DD2A-6292-CA47-0696-1BC4908A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47773-ECF6-1C32-FB23-0F29997F6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BA5BD-E353-FC53-BFFE-4EF9B1049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932B4-6AE0-6A2C-DB17-5DA9264A7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16F2A-CBE2-7B3A-00DE-DE2E47DDC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28055-4A23-E770-4929-5B1B1E3B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41625-9225-AB1F-AD93-9EAC7D69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E7241-4D49-E128-B0C6-1459180E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91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CCEA-AF54-A7CB-1716-6A26646D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56B46-45B8-08EA-926D-5BB24429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E57A4-3E57-482E-4AAF-D331CBEC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304E5-8AA2-EB90-9AB3-B5B93758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25E3C-289D-61CD-73A6-E582E870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6D18D-BFBA-C6D4-30C6-3800D042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40EAD-1543-D014-0F1D-F341CDA4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24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47E3-8852-D86F-0869-34B3A748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0B81-92E9-921B-E27F-34798CA2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794D9-A61D-FE02-F428-04138E0EC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C3314-85DE-EB77-F9C4-D18CC675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7632C-8441-5558-FABD-C7E151CC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8A84F-C6C6-A5C2-A752-8D4F502F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0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88B3-834E-6011-A9C6-B2EF5F1C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D04A9-C0ED-F7D8-0F63-92C354037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34C63-9BBA-8BBB-F5BF-BEBC25D7F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61719-049A-06F1-A762-A6926186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7FA05-9D61-10EA-167A-E6B4CDE4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D4502-CB87-A2FC-86B1-FBA8E960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FA745-F24E-E018-6F1F-6AB1DC8B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9B46-0FBB-E705-39CF-2650F0AF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0D40-E6DE-D8A4-0A4D-A80F2C6FE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20838-8FAF-4D73-B936-25831B9E91A0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35DC-4524-AC9F-39DB-E141AF6EF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E186D-9E46-6476-9B32-E670E041B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C0C8-5876-4275-9988-81D93EDADD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4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2.gif"/><Relationship Id="rId7" Type="http://schemas.openxmlformats.org/officeDocument/2006/relationships/image" Target="../media/image9.png"/><Relationship Id="rId12" Type="http://schemas.openxmlformats.org/officeDocument/2006/relationships/image" Target="../media/image1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11" Type="http://schemas.openxmlformats.org/officeDocument/2006/relationships/image" Target="../media/image13.png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10" Type="http://schemas.openxmlformats.org/officeDocument/2006/relationships/image" Target="../media/image23.gif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gif"/><Relationship Id="rId21" Type="http://schemas.openxmlformats.org/officeDocument/2006/relationships/image" Target="../media/image19.gif"/><Relationship Id="rId7" Type="http://schemas.openxmlformats.org/officeDocument/2006/relationships/image" Target="../media/image9.png"/><Relationship Id="rId12" Type="http://schemas.openxmlformats.org/officeDocument/2006/relationships/image" Target="../media/image10.gif"/><Relationship Id="rId17" Type="http://schemas.openxmlformats.org/officeDocument/2006/relationships/image" Target="../media/image15.gif"/><Relationship Id="rId2" Type="http://schemas.openxmlformats.org/officeDocument/2006/relationships/image" Target="../media/image1.gif"/><Relationship Id="rId16" Type="http://schemas.openxmlformats.org/officeDocument/2006/relationships/image" Target="../media/image2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.gif"/><Relationship Id="rId24" Type="http://schemas.openxmlformats.org/officeDocument/2006/relationships/image" Target="../media/image23.gif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23" Type="http://schemas.openxmlformats.org/officeDocument/2006/relationships/image" Target="../media/image22.png"/><Relationship Id="rId10" Type="http://schemas.openxmlformats.org/officeDocument/2006/relationships/image" Target="../media/image7.gif"/><Relationship Id="rId19" Type="http://schemas.openxmlformats.org/officeDocument/2006/relationships/image" Target="../media/image17.png"/><Relationship Id="rId4" Type="http://schemas.openxmlformats.org/officeDocument/2006/relationships/image" Target="../media/image3.gif"/><Relationship Id="rId9" Type="http://schemas.openxmlformats.org/officeDocument/2006/relationships/image" Target="../media/image6.gif"/><Relationship Id="rId14" Type="http://schemas.openxmlformats.org/officeDocument/2006/relationships/image" Target="../media/image12.gif"/><Relationship Id="rId22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E7A083-3F2C-7FDE-DB15-511CAF0B5930}"/>
              </a:ext>
            </a:extLst>
          </p:cNvPr>
          <p:cNvSpPr txBox="1"/>
          <p:nvPr/>
        </p:nvSpPr>
        <p:spPr>
          <a:xfrm>
            <a:off x="2286000" y="1028700"/>
            <a:ext cx="557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</a:t>
            </a:r>
            <a:r>
              <a:rPr lang="en-GB" baseline="30000" dirty="0"/>
              <a:t>2+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35AE0-6F32-BDBB-305B-24C411746272}"/>
              </a:ext>
            </a:extLst>
          </p:cNvPr>
          <p:cNvSpPr txBox="1"/>
          <p:nvPr/>
        </p:nvSpPr>
        <p:spPr>
          <a:xfrm>
            <a:off x="2391605" y="16171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GB" baseline="30000" dirty="0"/>
              <a:t>3+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37E4E-4BD0-82A7-2F39-9F8308D167A5}"/>
              </a:ext>
            </a:extLst>
          </p:cNvPr>
          <p:cNvSpPr txBox="1"/>
          <p:nvPr/>
        </p:nvSpPr>
        <p:spPr>
          <a:xfrm>
            <a:off x="1605074" y="12477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Zn</a:t>
            </a:r>
            <a:r>
              <a:rPr lang="en-GB" baseline="30000" dirty="0"/>
              <a:t>2+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AD959-D655-E3D5-DC37-3EC6895DEF14}"/>
              </a:ext>
            </a:extLst>
          </p:cNvPr>
          <p:cNvSpPr txBox="1"/>
          <p:nvPr/>
        </p:nvSpPr>
        <p:spPr>
          <a:xfrm>
            <a:off x="3067050" y="121336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</a:t>
            </a:r>
            <a:r>
              <a:rPr lang="en-GB" baseline="30000" dirty="0"/>
              <a:t>+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EE130-BCC4-75B6-C6EB-6A9EC0638111}"/>
              </a:ext>
            </a:extLst>
          </p:cNvPr>
          <p:cNvSpPr txBox="1"/>
          <p:nvPr/>
        </p:nvSpPr>
        <p:spPr>
          <a:xfrm>
            <a:off x="3061117" y="173569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</a:t>
            </a:r>
            <a:r>
              <a:rPr lang="en-GB" baseline="30000" dirty="0"/>
              <a:t>+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46642-9A93-F604-293E-6CA242C133F9}"/>
              </a:ext>
            </a:extLst>
          </p:cNvPr>
          <p:cNvSpPr txBox="1"/>
          <p:nvPr/>
        </p:nvSpPr>
        <p:spPr>
          <a:xfrm>
            <a:off x="4463303" y="878443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Metals</a:t>
            </a:r>
          </a:p>
        </p:txBody>
      </p:sp>
    </p:spTree>
    <p:extLst>
      <p:ext uri="{BB962C8B-B14F-4D97-AF65-F5344CB8AC3E}">
        <p14:creationId xmlns:p14="http://schemas.microsoft.com/office/powerpoint/2010/main" val="24506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,10]PHENANTHROLINE-2,9-DICARBALDEHYDE | 57709-62-3">
            <a:extLst>
              <a:ext uri="{FF2B5EF4-FFF2-40B4-BE49-F238E27FC236}">
                <a16:creationId xmlns:a16="http://schemas.microsoft.com/office/drawing/2014/main" id="{D34AADDC-CE67-2C6B-4EC3-17A42ABE8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82" y="931307"/>
            <a:ext cx="1299286" cy="10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,2'-BIPYRIDINE-6-CARBALDEHYDE | 134296-07-4">
            <a:extLst>
              <a:ext uri="{FF2B5EF4-FFF2-40B4-BE49-F238E27FC236}">
                <a16:creationId xmlns:a16="http://schemas.microsoft.com/office/drawing/2014/main" id="{62A98228-8FDF-06C7-FF3E-9A70CFBE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6" y="1015433"/>
            <a:ext cx="1295400" cy="7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18E01B-0BF0-00C7-F675-77AEF492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521" y="2105025"/>
            <a:ext cx="1935429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E4579B1-E4BE-929F-6E6B-7580E61F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1135619"/>
            <a:ext cx="1571625" cy="70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334663-FFCD-F0BF-C2AA-F3905334A9C4}"/>
              </a:ext>
            </a:extLst>
          </p:cNvPr>
          <p:cNvSpPr txBox="1"/>
          <p:nvPr/>
        </p:nvSpPr>
        <p:spPr>
          <a:xfrm>
            <a:off x="7524750" y="2105025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Dialdehydes</a:t>
            </a:r>
          </a:p>
        </p:txBody>
      </p:sp>
    </p:spTree>
    <p:extLst>
      <p:ext uri="{BB962C8B-B14F-4D97-AF65-F5344CB8AC3E}">
        <p14:creationId xmlns:p14="http://schemas.microsoft.com/office/powerpoint/2010/main" val="60178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B6C81-92F1-688B-FBCB-589B05C6138A}"/>
              </a:ext>
            </a:extLst>
          </p:cNvPr>
          <p:cNvSpPr txBox="1"/>
          <p:nvPr/>
        </p:nvSpPr>
        <p:spPr>
          <a:xfrm>
            <a:off x="2474843" y="2623930"/>
            <a:ext cx="17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Mono-Aldehydes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48A6095-77DE-8B6D-E581-8AED234C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01" y="2069337"/>
            <a:ext cx="1915666" cy="13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,2'-BIPYRIDINE-6-CARBALDEHYDE | 134296-07-4">
            <a:extLst>
              <a:ext uri="{FF2B5EF4-FFF2-40B4-BE49-F238E27FC236}">
                <a16:creationId xmlns:a16="http://schemas.microsoft.com/office/drawing/2014/main" id="{614335C5-A25D-02EE-B459-BCBD344D6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32" y="1967006"/>
            <a:ext cx="1467817" cy="85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2-Quinolinecarboxaldehyde | 5470-96-2">
            <a:extLst>
              <a:ext uri="{FF2B5EF4-FFF2-40B4-BE49-F238E27FC236}">
                <a16:creationId xmlns:a16="http://schemas.microsoft.com/office/drawing/2014/main" id="{6DC4FC3F-7114-54A1-7EDA-44171721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40" y="4187384"/>
            <a:ext cx="1300979" cy="55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2-FORMYL-5-PICOLINE | 4985-92-6">
            <a:extLst>
              <a:ext uri="{FF2B5EF4-FFF2-40B4-BE49-F238E27FC236}">
                <a16:creationId xmlns:a16="http://schemas.microsoft.com/office/drawing/2014/main" id="{939F873A-BD42-92DE-EEBA-590A1D34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015" y="722843"/>
            <a:ext cx="1228555" cy="5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8-METHOXY-QUINOLINE-2-CARBALDEHYDE | 103854-64-4">
            <a:extLst>
              <a:ext uri="{FF2B5EF4-FFF2-40B4-BE49-F238E27FC236}">
                <a16:creationId xmlns:a16="http://schemas.microsoft.com/office/drawing/2014/main" id="{3558DC24-DEBF-40BE-294C-AAB7D997F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06" y="4340644"/>
            <a:ext cx="1532734" cy="103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1D29A934-2D3F-2931-ED0D-7833CFFC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48" y="2162176"/>
            <a:ext cx="1740609" cy="120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4-FORMYL-2-METHYLTHIAZOLE | 20949-84-2">
            <a:extLst>
              <a:ext uri="{FF2B5EF4-FFF2-40B4-BE49-F238E27FC236}">
                <a16:creationId xmlns:a16="http://schemas.microsoft.com/office/drawing/2014/main" id="{8BA60D1C-20FC-99CB-B5EB-1B22338D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598" y="4149411"/>
            <a:ext cx="1568727" cy="70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6-Methyl-2-pyridinecarboxaldehyde | 1122-72-1">
            <a:extLst>
              <a:ext uri="{FF2B5EF4-FFF2-40B4-BE49-F238E27FC236}">
                <a16:creationId xmlns:a16="http://schemas.microsoft.com/office/drawing/2014/main" id="{C79C311E-3FD9-E70C-1AD5-57AE9457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242" y="409088"/>
            <a:ext cx="1321149" cy="13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1-Methyl-2-imidazolecarboxaldehyde | 13750-81-7">
            <a:extLst>
              <a:ext uri="{FF2B5EF4-FFF2-40B4-BE49-F238E27FC236}">
                <a16:creationId xmlns:a16="http://schemas.microsoft.com/office/drawing/2014/main" id="{37165DC4-FDC9-4A5F-AB20-4A1ABAFCE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825" y="619435"/>
            <a:ext cx="1047376" cy="69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1-methyl-1H-benzimidazole-2-carbaldehyde AldrichCPR">
            <a:extLst>
              <a:ext uri="{FF2B5EF4-FFF2-40B4-BE49-F238E27FC236}">
                <a16:creationId xmlns:a16="http://schemas.microsoft.com/office/drawing/2014/main" id="{B3DB8E36-D430-1DF5-7787-B99197BE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41" y="569611"/>
            <a:ext cx="1321149" cy="7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8752B80C-6D58-0640-15B0-02096CBBC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72" y="409088"/>
            <a:ext cx="1512483" cy="9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4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FB44C-61B1-401B-AFBD-CDEE38BBEF1F}"/>
              </a:ext>
            </a:extLst>
          </p:cNvPr>
          <p:cNvSpPr txBox="1"/>
          <p:nvPr/>
        </p:nvSpPr>
        <p:spPr>
          <a:xfrm>
            <a:off x="2474843" y="262393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Diamines</a:t>
            </a:r>
          </a:p>
        </p:txBody>
      </p:sp>
      <p:pic>
        <p:nvPicPr>
          <p:cNvPr id="4098" name="Picture 2" descr="2,2'-ETHYLENEDIANILINE | 34124-14-6">
            <a:extLst>
              <a:ext uri="{FF2B5EF4-FFF2-40B4-BE49-F238E27FC236}">
                <a16:creationId xmlns:a16="http://schemas.microsoft.com/office/drawing/2014/main" id="{07135C6D-8CA5-0344-BDAF-BE113DAAA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961" y="2808595"/>
            <a:ext cx="1197662" cy="7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2,2&amp;#8242;-(Ethylenedioxy)bis(ethylamine) 98%">
            <a:extLst>
              <a:ext uri="{FF2B5EF4-FFF2-40B4-BE49-F238E27FC236}">
                <a16:creationId xmlns:a16="http://schemas.microsoft.com/office/drawing/2014/main" id="{AD278233-9C51-99BC-70FA-2ACBE713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9508">
            <a:off x="10209161" y="5503858"/>
            <a:ext cx="1646867" cy="19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2-(2-aminoethoxy)ethan-1-amine">
            <a:extLst>
              <a:ext uri="{FF2B5EF4-FFF2-40B4-BE49-F238E27FC236}">
                <a16:creationId xmlns:a16="http://schemas.microsoft.com/office/drawing/2014/main" id="{2BD1E2D3-E0D8-EAB0-D127-27DDE9D25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61" y="1024467"/>
            <a:ext cx="1488331" cy="10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-Xylylenediamine 99%">
            <a:extLst>
              <a:ext uri="{FF2B5EF4-FFF2-40B4-BE49-F238E27FC236}">
                <a16:creationId xmlns:a16="http://schemas.microsoft.com/office/drawing/2014/main" id="{AC351D7B-47BB-F5D0-962B-76ABA76C2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90" y="5217911"/>
            <a:ext cx="1633362" cy="45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1,3-Adamantanediamine | 10303-95-4">
            <a:extLst>
              <a:ext uri="{FF2B5EF4-FFF2-40B4-BE49-F238E27FC236}">
                <a16:creationId xmlns:a16="http://schemas.microsoft.com/office/drawing/2014/main" id="{4EF8F430-E37E-ABA4-CAF8-341CC7043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945" y="1024467"/>
            <a:ext cx="1596678" cy="10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4,4&amp;#8242;-(9-Fluorenylidene)dianiline 99%">
            <a:extLst>
              <a:ext uri="{FF2B5EF4-FFF2-40B4-BE49-F238E27FC236}">
                <a16:creationId xmlns:a16="http://schemas.microsoft.com/office/drawing/2014/main" id="{E5C9C3E1-5A05-A5ED-F267-7C53E56B7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0" y="1043548"/>
            <a:ext cx="1924500" cy="100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1,8-Diaminonaphthalene | 479-27-6">
            <a:extLst>
              <a:ext uri="{FF2B5EF4-FFF2-40B4-BE49-F238E27FC236}">
                <a16:creationId xmlns:a16="http://schemas.microsoft.com/office/drawing/2014/main" id="{B41979CF-B498-9338-0A5F-A5CFF7EEA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56" y="2993262"/>
            <a:ext cx="738503" cy="6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4,4'-Oxydianiline | 101-80-4">
            <a:extLst>
              <a:ext uri="{FF2B5EF4-FFF2-40B4-BE49-F238E27FC236}">
                <a16:creationId xmlns:a16="http://schemas.microsoft.com/office/drawing/2014/main" id="{D98EA76E-2B23-1511-0345-E35F7FCA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644" y="5237307"/>
            <a:ext cx="1494159" cy="4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S)-(-)-1,1'-BINAPHTHYL-2,2'-DIAMINE | 4488-22-6">
            <a:extLst>
              <a:ext uri="{FF2B5EF4-FFF2-40B4-BE49-F238E27FC236}">
                <a16:creationId xmlns:a16="http://schemas.microsoft.com/office/drawing/2014/main" id="{01C48F3E-C9A5-251B-B5C2-8549A379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410" y="822383"/>
            <a:ext cx="1138765" cy="10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6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209B0E3-9D27-E12E-1F15-8A3869351C5B}"/>
              </a:ext>
            </a:extLst>
          </p:cNvPr>
          <p:cNvSpPr txBox="1"/>
          <p:nvPr/>
        </p:nvSpPr>
        <p:spPr>
          <a:xfrm>
            <a:off x="1979421" y="6037406"/>
            <a:ext cx="17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Mono-Aldehydes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15FF81-C303-DBED-1D11-EA9098EC4EF2}"/>
              </a:ext>
            </a:extLst>
          </p:cNvPr>
          <p:cNvSpPr txBox="1"/>
          <p:nvPr/>
        </p:nvSpPr>
        <p:spPr>
          <a:xfrm>
            <a:off x="2209452" y="2010438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Dialdehydes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2D83C0-2029-66DE-66C0-5A86AD1CBB09}"/>
              </a:ext>
            </a:extLst>
          </p:cNvPr>
          <p:cNvGrpSpPr/>
          <p:nvPr/>
        </p:nvGrpSpPr>
        <p:grpSpPr>
          <a:xfrm>
            <a:off x="628649" y="309165"/>
            <a:ext cx="4517209" cy="1710125"/>
            <a:chOff x="628649" y="309165"/>
            <a:chExt cx="4517209" cy="1710125"/>
          </a:xfrm>
        </p:grpSpPr>
        <p:pic>
          <p:nvPicPr>
            <p:cNvPr id="26" name="Picture 2" descr="1,10]PHENANTHROLINE-2,9-DICARBALDEHYDE | 57709-62-3">
              <a:extLst>
                <a:ext uri="{FF2B5EF4-FFF2-40B4-BE49-F238E27FC236}">
                  <a16:creationId xmlns:a16="http://schemas.microsoft.com/office/drawing/2014/main" id="{6E78EE3D-4F70-97A9-BFF9-CFB219EC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246" y="610526"/>
              <a:ext cx="1467816" cy="119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2,2'-BIPYRIDINE-6-CARBALDEHYDE | 134296-07-4">
              <a:extLst>
                <a:ext uri="{FF2B5EF4-FFF2-40B4-BE49-F238E27FC236}">
                  <a16:creationId xmlns:a16="http://schemas.microsoft.com/office/drawing/2014/main" id="{5C605B31-1DD8-0348-82F1-7377374D9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7010" y="382937"/>
              <a:ext cx="1295400" cy="75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987EF038-CAFC-9462-0244-5B77B99C6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646" y="1109586"/>
              <a:ext cx="1935429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79835829-3D66-38AB-AD69-B1E01A52F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0" y="466196"/>
              <a:ext cx="1571625" cy="706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FF0BB07-4DAD-EE8A-AA3F-4C1123365146}"/>
                </a:ext>
              </a:extLst>
            </p:cNvPr>
            <p:cNvSpPr/>
            <p:nvPr/>
          </p:nvSpPr>
          <p:spPr>
            <a:xfrm>
              <a:off x="628649" y="309165"/>
              <a:ext cx="4517209" cy="1710125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CDC7B9-FFFC-60B3-953B-B04502BEC205}"/>
              </a:ext>
            </a:extLst>
          </p:cNvPr>
          <p:cNvGrpSpPr/>
          <p:nvPr/>
        </p:nvGrpSpPr>
        <p:grpSpPr>
          <a:xfrm>
            <a:off x="602385" y="2160236"/>
            <a:ext cx="4719406" cy="3890705"/>
            <a:chOff x="602385" y="2206367"/>
            <a:chExt cx="4719406" cy="3890705"/>
          </a:xfrm>
        </p:grpSpPr>
        <p:pic>
          <p:nvPicPr>
            <p:cNvPr id="24" name="Picture 26" descr="1-methyl-1H-benzimidazole-2-carbaldehyde AldrichCPR">
              <a:extLst>
                <a:ext uri="{FF2B5EF4-FFF2-40B4-BE49-F238E27FC236}">
                  <a16:creationId xmlns:a16="http://schemas.microsoft.com/office/drawing/2014/main" id="{6BC059EF-2D9A-64AA-C4BB-C0B7F0DEE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298" y="3668548"/>
              <a:ext cx="1109730" cy="664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8">
              <a:extLst>
                <a:ext uri="{FF2B5EF4-FFF2-40B4-BE49-F238E27FC236}">
                  <a16:creationId xmlns:a16="http://schemas.microsoft.com/office/drawing/2014/main" id="{F8EF134D-2CCA-C380-309A-52E0D4460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182" y="4594193"/>
              <a:ext cx="1740609" cy="1200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89AA3983-CFE7-6EE8-D2E0-37C5F78C07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21783">
              <a:off x="905800" y="4300822"/>
              <a:ext cx="1915666" cy="132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2,2'-BIPYRIDINE-6-CARBALDEHYDE | 134296-07-4">
              <a:extLst>
                <a:ext uri="{FF2B5EF4-FFF2-40B4-BE49-F238E27FC236}">
                  <a16:creationId xmlns:a16="http://schemas.microsoft.com/office/drawing/2014/main" id="{9BFB47F2-5A29-DB34-5FB4-7FB16D78C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2553" y="3306390"/>
              <a:ext cx="1467817" cy="855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2" descr="2-Quinolinecarboxaldehyde | 5470-96-2">
              <a:extLst>
                <a:ext uri="{FF2B5EF4-FFF2-40B4-BE49-F238E27FC236}">
                  <a16:creationId xmlns:a16="http://schemas.microsoft.com/office/drawing/2014/main" id="{84469C1E-52F6-44DE-C4D2-CC50AF4FB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118" y="5242375"/>
              <a:ext cx="1300979" cy="555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2-FORMYL-5-PICOLINE | 4985-92-6">
              <a:extLst>
                <a:ext uri="{FF2B5EF4-FFF2-40B4-BE49-F238E27FC236}">
                  <a16:creationId xmlns:a16="http://schemas.microsoft.com/office/drawing/2014/main" id="{9280D3AC-8697-17D5-5AD5-2B0496BB7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420" y="4373826"/>
              <a:ext cx="1228555" cy="58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6" descr="8-METHOXY-QUINOLINE-2-CARBALDEHYDE | 103854-64-4">
              <a:extLst>
                <a:ext uri="{FF2B5EF4-FFF2-40B4-BE49-F238E27FC236}">
                  <a16:creationId xmlns:a16="http://schemas.microsoft.com/office/drawing/2014/main" id="{ADF180B6-168F-24D8-A093-0E5604EC8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95592">
              <a:off x="1050067" y="3538307"/>
              <a:ext cx="1370722" cy="922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4-FORMYL-2-METHYLTHIAZOLE | 20949-84-2">
              <a:extLst>
                <a:ext uri="{FF2B5EF4-FFF2-40B4-BE49-F238E27FC236}">
                  <a16:creationId xmlns:a16="http://schemas.microsoft.com/office/drawing/2014/main" id="{95F5BF4D-4B4C-6945-D575-A464177C3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973" y="5269762"/>
              <a:ext cx="1568727" cy="70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2" descr="6-Methyl-2-pyridinecarboxaldehyde | 1122-72-1">
              <a:extLst>
                <a:ext uri="{FF2B5EF4-FFF2-40B4-BE49-F238E27FC236}">
                  <a16:creationId xmlns:a16="http://schemas.microsoft.com/office/drawing/2014/main" id="{9F0CD2D0-9155-52C4-F820-851D1E2C2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249" y="2206367"/>
              <a:ext cx="1321149" cy="132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4" descr="1-Methyl-2-imidazolecarboxaldehyde | 13750-81-7">
              <a:extLst>
                <a:ext uri="{FF2B5EF4-FFF2-40B4-BE49-F238E27FC236}">
                  <a16:creationId xmlns:a16="http://schemas.microsoft.com/office/drawing/2014/main" id="{66A1BC7C-1C91-EE94-3ACF-836285E68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497" y="2644615"/>
              <a:ext cx="1047376" cy="690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0">
              <a:extLst>
                <a:ext uri="{FF2B5EF4-FFF2-40B4-BE49-F238E27FC236}">
                  <a16:creationId xmlns:a16="http://schemas.microsoft.com/office/drawing/2014/main" id="{8994F158-7F30-9199-9E38-085C727CA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978" y="2586621"/>
              <a:ext cx="1512483" cy="95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FC1FEF9-E097-E5A0-9730-887123076785}"/>
                </a:ext>
              </a:extLst>
            </p:cNvPr>
            <p:cNvSpPr/>
            <p:nvPr/>
          </p:nvSpPr>
          <p:spPr>
            <a:xfrm>
              <a:off x="602385" y="2480890"/>
              <a:ext cx="4543474" cy="3616182"/>
            </a:xfrm>
            <a:prstGeom prst="roundRect">
              <a:avLst>
                <a:gd name="adj" fmla="val 7301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E60A4B6-DE69-0761-0802-DE1A34C811EE}"/>
              </a:ext>
            </a:extLst>
          </p:cNvPr>
          <p:cNvSpPr/>
          <p:nvPr/>
        </p:nvSpPr>
        <p:spPr>
          <a:xfrm>
            <a:off x="447675" y="133351"/>
            <a:ext cx="4850584" cy="6341712"/>
          </a:xfrm>
          <a:prstGeom prst="roundRect">
            <a:avLst>
              <a:gd name="adj" fmla="val 7634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68BEE9-F3B7-3326-7E56-71BFA25DCA4F}"/>
              </a:ext>
            </a:extLst>
          </p:cNvPr>
          <p:cNvSpPr txBox="1"/>
          <p:nvPr/>
        </p:nvSpPr>
        <p:spPr>
          <a:xfrm>
            <a:off x="2258297" y="6466211"/>
            <a:ext cx="115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Aldehydes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F495D7-9270-7B79-A871-321E6040280A}"/>
              </a:ext>
            </a:extLst>
          </p:cNvPr>
          <p:cNvGrpSpPr/>
          <p:nvPr/>
        </p:nvGrpSpPr>
        <p:grpSpPr>
          <a:xfrm>
            <a:off x="6123365" y="2703001"/>
            <a:ext cx="5326936" cy="3519071"/>
            <a:chOff x="5417264" y="2672522"/>
            <a:chExt cx="5326936" cy="35190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E8BF5F-00CE-C8D5-0C30-99CC6662B7BD}"/>
                </a:ext>
              </a:extLst>
            </p:cNvPr>
            <p:cNvSpPr txBox="1"/>
            <p:nvPr/>
          </p:nvSpPr>
          <p:spPr>
            <a:xfrm>
              <a:off x="7518225" y="5822261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Diamines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3CC3769-EF3B-AC05-0966-EDD4A1838167}"/>
                </a:ext>
              </a:extLst>
            </p:cNvPr>
            <p:cNvGrpSpPr/>
            <p:nvPr/>
          </p:nvGrpSpPr>
          <p:grpSpPr>
            <a:xfrm>
              <a:off x="5417264" y="2672522"/>
              <a:ext cx="5326936" cy="3151871"/>
              <a:chOff x="5417264" y="2672522"/>
              <a:chExt cx="5326936" cy="3151871"/>
            </a:xfrm>
          </p:grpSpPr>
          <p:pic>
            <p:nvPicPr>
              <p:cNvPr id="10" name="Picture 12" descr="4,4&amp;#8242;-(9-Fluorenylidene)dianiline 99%">
                <a:extLst>
                  <a:ext uri="{FF2B5EF4-FFF2-40B4-BE49-F238E27FC236}">
                    <a16:creationId xmlns:a16="http://schemas.microsoft.com/office/drawing/2014/main" id="{BD1C73D3-CF25-FB61-B52A-FC369A7E9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1269" y="4692566"/>
                <a:ext cx="1924500" cy="10073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2,2'-ETHYLENEDIANILINE | 34124-14-6">
                <a:extLst>
                  <a:ext uri="{FF2B5EF4-FFF2-40B4-BE49-F238E27FC236}">
                    <a16:creationId xmlns:a16="http://schemas.microsoft.com/office/drawing/2014/main" id="{311C2625-6854-5AB8-406D-87D018B4D2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6032" y="2920955"/>
                <a:ext cx="1197662" cy="766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2,2&amp;#8242;-(Ethylenedioxy)bis(ethylamine) 98%">
                <a:extLst>
                  <a:ext uri="{FF2B5EF4-FFF2-40B4-BE49-F238E27FC236}">
                    <a16:creationId xmlns:a16="http://schemas.microsoft.com/office/drawing/2014/main" id="{3ADEAB1B-5D4F-165B-7AFF-94B009C227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839508">
                <a:off x="5603637" y="4129731"/>
                <a:ext cx="1646867" cy="1929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 descr="2-(2-aminoethoxy)ethan-1-amine">
                <a:extLst>
                  <a:ext uri="{FF2B5EF4-FFF2-40B4-BE49-F238E27FC236}">
                    <a16:creationId xmlns:a16="http://schemas.microsoft.com/office/drawing/2014/main" id="{88A36414-8FF1-9540-D2E1-B817FD66CC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7178" y="4664378"/>
                <a:ext cx="1488331" cy="10264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m-Xylylenediamine 99%">
                <a:extLst>
                  <a:ext uri="{FF2B5EF4-FFF2-40B4-BE49-F238E27FC236}">
                    <a16:creationId xmlns:a16="http://schemas.microsoft.com/office/drawing/2014/main" id="{98A4E2CF-0A4B-0836-BF74-AA6A62FD2F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2045" y="3928612"/>
                <a:ext cx="1633362" cy="459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0" descr="1,3-Adamantanediamine | 10303-95-4">
                <a:extLst>
                  <a:ext uri="{FF2B5EF4-FFF2-40B4-BE49-F238E27FC236}">
                    <a16:creationId xmlns:a16="http://schemas.microsoft.com/office/drawing/2014/main" id="{241A4434-51BA-D8C0-3D72-B0991C32E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4987" y="4564449"/>
                <a:ext cx="1577526" cy="1014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4" descr="1,8-Diaminonaphthalene | 479-27-6">
                <a:extLst>
                  <a:ext uri="{FF2B5EF4-FFF2-40B4-BE49-F238E27FC236}">
                    <a16:creationId xmlns:a16="http://schemas.microsoft.com/office/drawing/2014/main" id="{5E9772F1-2AB8-6B55-CA70-93873E20B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0195" y="3730945"/>
                <a:ext cx="738503" cy="677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6" descr="4,4'-Oxydianiline | 101-80-4">
                <a:extLst>
                  <a:ext uri="{FF2B5EF4-FFF2-40B4-BE49-F238E27FC236}">
                    <a16:creationId xmlns:a16="http://schemas.microsoft.com/office/drawing/2014/main" id="{6E9C7427-E7D8-E932-83EF-C6C53BF0C7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560" y="3037686"/>
                <a:ext cx="1494159" cy="459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8" descr="S)-(-)-1,1'-BINAPHTHYL-2,2'-DIAMINE | 4488-22-6">
                <a:extLst>
                  <a:ext uri="{FF2B5EF4-FFF2-40B4-BE49-F238E27FC236}">
                    <a16:creationId xmlns:a16="http://schemas.microsoft.com/office/drawing/2014/main" id="{FF4C2E87-A84A-3008-CDAE-A7FC8FD94C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5556" y="2741166"/>
                <a:ext cx="1138765" cy="1096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D838FD10-7E8E-B3F9-3E73-53648BCB6A2B}"/>
                  </a:ext>
                </a:extLst>
              </p:cNvPr>
              <p:cNvSpPr/>
              <p:nvPr/>
            </p:nvSpPr>
            <p:spPr>
              <a:xfrm>
                <a:off x="5417264" y="2672522"/>
                <a:ext cx="5326936" cy="3151871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7356F9-EDB3-65E4-0F48-BEF846536409}"/>
              </a:ext>
            </a:extLst>
          </p:cNvPr>
          <p:cNvGrpSpPr/>
          <p:nvPr/>
        </p:nvGrpSpPr>
        <p:grpSpPr>
          <a:xfrm>
            <a:off x="6088406" y="677185"/>
            <a:ext cx="5326936" cy="1117485"/>
            <a:chOff x="5359624" y="1175425"/>
            <a:chExt cx="5326936" cy="111748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FBBB75-2134-48E6-FE7E-7CE3285B4136}"/>
                </a:ext>
              </a:extLst>
            </p:cNvPr>
            <p:cNvSpPr txBox="1"/>
            <p:nvPr/>
          </p:nvSpPr>
          <p:spPr>
            <a:xfrm>
              <a:off x="6857422" y="1416629"/>
              <a:ext cx="557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Fe</a:t>
              </a:r>
              <a:r>
                <a:rPr lang="en-GB" baseline="30000" dirty="0"/>
                <a:t>2+</a:t>
              </a:r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24439B-C3EE-D3F9-51E9-BFB475D3AB27}"/>
                </a:ext>
              </a:extLst>
            </p:cNvPr>
            <p:cNvSpPr txBox="1"/>
            <p:nvPr/>
          </p:nvSpPr>
          <p:spPr>
            <a:xfrm>
              <a:off x="5901342" y="123196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  <a:r>
                <a:rPr lang="en-GB" baseline="30000" dirty="0"/>
                <a:t>3+</a:t>
              </a:r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6D2433-5F1A-183D-0EFA-F2F1046B2B04}"/>
                </a:ext>
              </a:extLst>
            </p:cNvPr>
            <p:cNvSpPr txBox="1"/>
            <p:nvPr/>
          </p:nvSpPr>
          <p:spPr>
            <a:xfrm>
              <a:off x="7863333" y="126425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Zn</a:t>
              </a:r>
              <a:r>
                <a:rPr lang="en-GB" baseline="30000" dirty="0"/>
                <a:t>2+</a:t>
              </a:r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3ABC46-269B-C7D6-124C-758691CCD80F}"/>
                </a:ext>
              </a:extLst>
            </p:cNvPr>
            <p:cNvSpPr txBox="1"/>
            <p:nvPr/>
          </p:nvSpPr>
          <p:spPr>
            <a:xfrm>
              <a:off x="9892513" y="1293077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Ag</a:t>
              </a:r>
              <a:r>
                <a:rPr lang="en-GB" baseline="30000" dirty="0"/>
                <a:t>+</a:t>
              </a:r>
              <a:endParaRPr lang="en-GB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55FA73-20E5-C602-8EBA-42465CAF3489}"/>
                </a:ext>
              </a:extLst>
            </p:cNvPr>
            <p:cNvSpPr txBox="1"/>
            <p:nvPr/>
          </p:nvSpPr>
          <p:spPr>
            <a:xfrm>
              <a:off x="9093769" y="1438029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Cu</a:t>
              </a:r>
              <a:r>
                <a:rPr lang="en-GB" baseline="30000" dirty="0"/>
                <a:t>+</a:t>
              </a:r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53873F-DDA8-882A-AECD-82657E0298A5}"/>
                </a:ext>
              </a:extLst>
            </p:cNvPr>
            <p:cNvSpPr txBox="1"/>
            <p:nvPr/>
          </p:nvSpPr>
          <p:spPr>
            <a:xfrm>
              <a:off x="7683147" y="1923578"/>
              <a:ext cx="823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Metals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D526042-93A3-65BA-4E83-BBD4C3B25429}"/>
                </a:ext>
              </a:extLst>
            </p:cNvPr>
            <p:cNvSpPr/>
            <p:nvPr/>
          </p:nvSpPr>
          <p:spPr>
            <a:xfrm>
              <a:off x="5359624" y="1175425"/>
              <a:ext cx="5326936" cy="76544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15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29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Berardi (student)</dc:creator>
  <cp:lastModifiedBy>Emanuele Berardi (student)</cp:lastModifiedBy>
  <cp:revision>4</cp:revision>
  <dcterms:created xsi:type="dcterms:W3CDTF">2024-01-19T14:51:47Z</dcterms:created>
  <dcterms:modified xsi:type="dcterms:W3CDTF">2024-02-29T06:02:15Z</dcterms:modified>
</cp:coreProperties>
</file>