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S5tNruBwMMx//DBVAsXJmnRqa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F11F495-8300-4297-B0CB-055B4AD73778}">
  <a:tblStyle styleId="{8F11F495-8300-4297-B0CB-055B4AD7377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-As I mentioned before, we noticed a huge difference in the average and median salary for PG’s - this is clearly borne out in our Top 15, where a ridiculous 6 out of 15 players are PG’s. This is double what we would expect if it was normally distributed.</a:t>
            </a:r>
            <a:endParaRPr/>
          </a:p>
          <a:p>
            <a:pPr indent="0" lvl="0" marL="0" rtl="0" algn="l">
              <a:spcBef>
                <a:spcPts val="0"/>
              </a:spcBef>
              <a:spcAft>
                <a:spcPts val="0"/>
              </a:spcAft>
              <a:buNone/>
            </a:pPr>
            <a:r>
              <a:rPr lang="en-US"/>
              <a:t>-Worth noting that most players in this range are considered slightly overvalued by our model, but this can mostly be explained away by other factors that a superstar brings to a team that cannot be captured statistically.</a:t>
            </a:r>
            <a:endParaRPr/>
          </a:p>
          <a:p>
            <a:pPr indent="0" lvl="0" marL="0" rtl="0" algn="l">
              <a:spcBef>
                <a:spcPts val="0"/>
              </a:spcBef>
              <a:spcAft>
                <a:spcPts val="0"/>
              </a:spcAft>
              <a:buNone/>
            </a:pPr>
            <a:r>
              <a:rPr lang="en-US"/>
              <a:t>-An outlier to the above point is James Harden. He has a predicted salary of $48million, a good $18mil above what he is actually paid and $8mil more than any other player was predicted to make. Looking at his key stats (TS, WS, MP, and FA) all bear this out - he is tops or near the tops in all of these categories.</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bee77967d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bee77967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-Focus on youth: As we mentioned earlier, rookie-scale contracts and other CBA rules artificially deflate the value of young players on their first contract; the best deals in the NBA are almost always young stars on rookie contracts.</a:t>
            </a:r>
            <a:endParaRPr/>
          </a:p>
          <a:p>
            <a:pPr indent="0" lvl="0" marL="0" rtl="0" algn="l">
              <a:spcBef>
                <a:spcPts val="0"/>
              </a:spcBef>
              <a:spcAft>
                <a:spcPts val="0"/>
              </a:spcAft>
              <a:buNone/>
            </a:pPr>
            <a:r>
              <a:rPr lang="en-US"/>
              <a:t>-Avoid $13-20 contracts: As we noted earlier, there is virtually no discrepancy between performance of guys in the $10-12mil range and both $13-16mil and $17-20mi</a:t>
            </a:r>
            <a:r>
              <a:rPr lang="en-US"/>
              <a:t>l</a:t>
            </a:r>
            <a:endParaRPr/>
          </a:p>
          <a:p>
            <a:pPr indent="0" lvl="0" marL="0" rtl="0" algn="l">
              <a:spcBef>
                <a:spcPts val="0"/>
              </a:spcBef>
              <a:spcAft>
                <a:spcPts val="0"/>
              </a:spcAft>
              <a:buNone/>
            </a:pPr>
            <a:r>
              <a:rPr lang="en-US"/>
              <a:t>-Spend more on starters: As we noted in the Games and Games Started vs Salary graphs, there is a much stronger (and linear) correlation btwn starting games than simply playing. This means finding a guy who starts 30 games is FAR more valuable than a player who simply plays 30 games.</a:t>
            </a:r>
            <a:endParaRPr/>
          </a:p>
          <a:p>
            <a:pPr indent="0" lvl="0" marL="0" rtl="0" algn="l">
              <a:spcBef>
                <a:spcPts val="0"/>
              </a:spcBef>
              <a:spcAft>
                <a:spcPts val="0"/>
              </a:spcAft>
              <a:buNone/>
            </a:pPr>
            <a:r>
              <a:rPr lang="en-US"/>
              <a:t>-Avoid big SG contracts: We saw in players paid over $10mil that SG was, on average, providing by far the least amount of value</a:t>
            </a:r>
            <a:endParaRPr/>
          </a:p>
          <a:p>
            <a:pPr indent="0" lvl="0" marL="0" rtl="0" algn="l">
              <a:spcBef>
                <a:spcPts val="0"/>
              </a:spcBef>
              <a:spcAft>
                <a:spcPts val="0"/>
              </a:spcAft>
              <a:buNone/>
            </a:pPr>
            <a:r>
              <a:rPr lang="en-US"/>
              <a:t>-Elite C’s: Given the avg/median is under $20mil, teams should be looking to pay elite centers more like $15-18 million, as opposed to paying a max contract (anywhere from $27-$35 mil depending on age). There are simply more elite centers on the market (getting paid less money, too) than at any other position.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goal: To identify which players are valued properly, and which are under/overvalued. By doing so, we can pinpoint hidden value in the NBA player market.</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bee77967d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bee77967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-These are two statistics (PER and Usage) that are generally considered to be heavily correlated with player value - a claim that is borne out in the dataset.</a:t>
            </a:r>
            <a:endParaRPr/>
          </a:p>
          <a:p>
            <a:pPr indent="0" lvl="0" marL="0" rtl="0" algn="l">
              <a:spcBef>
                <a:spcPts val="0"/>
              </a:spcBef>
              <a:spcAft>
                <a:spcPts val="0"/>
              </a:spcAft>
              <a:buNone/>
            </a:pPr>
            <a:r>
              <a:rPr lang="en-US"/>
              <a:t>-Note: the vast majority of data points lie near the center, as both of these operate on a somewhat normal distribution with a clear central average (15 for PER, 20 for USG)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we set a baseline for salary. PER and USG are two numbers heavily correlated to a player’s value - here we break down how much average and elite players are making, using these two statistics.</a:t>
            </a:r>
            <a:endParaRPr/>
          </a:p>
          <a:p>
            <a:pPr indent="0" lvl="0" marL="0" rtl="0" algn="l">
              <a:spcBef>
                <a:spcPts val="0"/>
              </a:spcBef>
              <a:spcAft>
                <a:spcPts val="0"/>
              </a:spcAft>
              <a:buNone/>
            </a:pPr>
            <a:r>
              <a:rPr lang="en-US"/>
              <a:t>-Average PER: 14&lt;x&lt;16</a:t>
            </a:r>
            <a:endParaRPr/>
          </a:p>
          <a:p>
            <a:pPr indent="0" lvl="0" marL="0" rtl="0" algn="l">
              <a:spcBef>
                <a:spcPts val="0"/>
              </a:spcBef>
              <a:spcAft>
                <a:spcPts val="0"/>
              </a:spcAft>
              <a:buNone/>
            </a:pPr>
            <a:r>
              <a:rPr lang="en-US"/>
              <a:t>-Average USG: 19&lt;x&lt;21</a:t>
            </a:r>
            <a:endParaRPr/>
          </a:p>
          <a:p>
            <a:pPr indent="0" lvl="0" marL="0" rtl="0" algn="l">
              <a:spcBef>
                <a:spcPts val="0"/>
              </a:spcBef>
              <a:spcAft>
                <a:spcPts val="0"/>
              </a:spcAft>
              <a:buNone/>
            </a:pPr>
            <a:r>
              <a:rPr lang="en-US"/>
              <a:t>-Elite PER: &gt;22</a:t>
            </a:r>
            <a:endParaRPr/>
          </a:p>
          <a:p>
            <a:pPr indent="0" lvl="0" marL="0" rtl="0" algn="l">
              <a:spcBef>
                <a:spcPts val="0"/>
              </a:spcBef>
              <a:spcAft>
                <a:spcPts val="0"/>
              </a:spcAft>
              <a:buNone/>
            </a:pPr>
            <a:r>
              <a:rPr lang="en-US"/>
              <a:t>-Elite USG: &gt;28</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-Also, note the discrepancy in average vs. median salary amongst the “Average” stats, while “Elite” stats are pretty balanced. This implies a clear skew towards lower salaries for “Average” players, with a few strong outliers making a ton of money that inflates the average.</a:t>
            </a:r>
            <a:endParaRPr/>
          </a:p>
          <a:p>
            <a:pPr indent="0" lvl="0" marL="0" rtl="0" algn="l">
              <a:spcBef>
                <a:spcPts val="0"/>
              </a:spcBef>
              <a:spcAft>
                <a:spcPts val="0"/>
              </a:spcAft>
              <a:buNone/>
            </a:pPr>
            <a:r>
              <a:rPr lang="en-US"/>
              <a:t>-The most clear case of this is with PG’s - when we broke down all players at each position, we noticed that the median salary for PG was 5th out of 5 positions, while the average salary was 3rd. This implies significant outliers, which we will identify at a later point.</a:t>
            </a:r>
            <a:endParaRPr/>
          </a:p>
        </p:txBody>
      </p:sp>
      <p:sp>
        <p:nvSpPr>
          <p:cNvPr id="128" name="Google Shape;1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bee77967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bee7796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-Filtering out lesser paid players allows us to avoid many of the pitfalls associated with lower paid players - mainly that young players are often not fairly compensated due to “rookie scale contracts” that govern the amount they make on they make on their first deal.</a:t>
            </a:r>
            <a:endParaRPr/>
          </a:p>
          <a:p>
            <a:pPr indent="0" lvl="0" marL="0" rtl="0" algn="l">
              <a:spcBef>
                <a:spcPts val="0"/>
              </a:spcBef>
              <a:spcAft>
                <a:spcPts val="0"/>
              </a:spcAft>
              <a:buNone/>
            </a:pPr>
            <a:r>
              <a:rPr lang="en-US"/>
              <a:t>-Centers clearly provide the most value in this range, despite having the largest number of players; Shooting Guards provide on average the least amount of value, indicating either that there are very few well-paid SG’s that are providing immense value, or there are a signficiant number of overpaid SG’s not providing nearly enough value.</a:t>
            </a:r>
            <a:endParaRPr/>
          </a:p>
          <a:p>
            <a:pPr indent="0" lvl="0" marL="0" rtl="0" algn="l">
              <a:spcBef>
                <a:spcPts val="0"/>
              </a:spcBef>
              <a:spcAft>
                <a:spcPts val="0"/>
              </a:spcAft>
              <a:buNone/>
            </a:pPr>
            <a:r>
              <a:rPr lang="en-US"/>
              <a:t>-We also see that there is very little difference in performance between the 9-12, 13-16, and 17-20 mil salary ranges.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bee77967d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bee77967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-Note that while Games Played is clearly correlated to salary, we can use Games Started as a much more heavily correlated statistic that serves the same purpose. It is interesting to see that Games Started is quite linear, given it has no reason to be so (there is no normal distribution for Games Started)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9"/>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9"/>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9"/>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9"/>
          <p:cNvGrpSpPr/>
          <p:nvPr/>
        </p:nvGrpSpPr>
        <p:grpSpPr>
          <a:xfrm>
            <a:off x="9649215" y="4068923"/>
            <a:ext cx="1080904" cy="1080902"/>
            <a:chOff x="9685338" y="4460675"/>
            <a:chExt cx="1080904" cy="1080902"/>
          </a:xfrm>
        </p:grpSpPr>
        <p:sp>
          <p:nvSpPr>
            <p:cNvPr id="19" name="Google Shape;19;p9"/>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9"/>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9"/>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9"/>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3" name="Google Shape;23;p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8" name="Shape 88"/>
        <p:cNvGrpSpPr/>
        <p:nvPr/>
      </p:nvGrpSpPr>
      <p:grpSpPr>
        <a:xfrm>
          <a:off x="0" y="0"/>
          <a:ext cx="0" cy="0"/>
          <a:chOff x="0" y="0"/>
          <a:chExt cx="0" cy="0"/>
        </a:xfrm>
      </p:grpSpPr>
      <p:sp>
        <p:nvSpPr>
          <p:cNvPr id="89" name="Google Shape;89;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8"/>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1" name="Google Shape;91;p1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9"/>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9"/>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7" name="Google Shape;97;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29" name="Google Shape;29;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2" name="Shape 32"/>
        <p:cNvGrpSpPr/>
        <p:nvPr/>
      </p:nvGrpSpPr>
      <p:grpSpPr>
        <a:xfrm>
          <a:off x="0" y="0"/>
          <a:ext cx="0" cy="0"/>
          <a:chOff x="0" y="0"/>
          <a:chExt cx="0" cy="0"/>
        </a:xfrm>
      </p:grpSpPr>
      <p:sp>
        <p:nvSpPr>
          <p:cNvPr id="33" name="Google Shape;33;p11"/>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1"/>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36" name="Google Shape;36;p11"/>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8" name="Google Shape;38;p11"/>
          <p:cNvGrpSpPr/>
          <p:nvPr/>
        </p:nvGrpSpPr>
        <p:grpSpPr>
          <a:xfrm>
            <a:off x="897399" y="2325848"/>
            <a:ext cx="1080904" cy="1080902"/>
            <a:chOff x="9685338" y="4460675"/>
            <a:chExt cx="1080904" cy="1080902"/>
          </a:xfrm>
        </p:grpSpPr>
        <p:sp>
          <p:nvSpPr>
            <p:cNvPr id="39" name="Google Shape;39;p11"/>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1"/>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11"/>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Rockwell"/>
                <a:ea typeface="Rockwell"/>
                <a:cs typeface="Rockwell"/>
                <a:sym typeface="Rockwell"/>
              </a:defRPr>
            </a:lvl1pPr>
            <a:lvl2pPr indent="0" lvl="1" marL="0" algn="ctr">
              <a:spcBef>
                <a:spcPts val="0"/>
              </a:spcBef>
              <a:buNone/>
              <a:defRPr b="1" sz="2800">
                <a:solidFill>
                  <a:srgbClr val="FFFFFF"/>
                </a:solidFill>
                <a:latin typeface="Rockwell"/>
                <a:ea typeface="Rockwell"/>
                <a:cs typeface="Rockwell"/>
                <a:sym typeface="Rockwell"/>
              </a:defRPr>
            </a:lvl2pPr>
            <a:lvl3pPr indent="0" lvl="2" marL="0" algn="ctr">
              <a:spcBef>
                <a:spcPts val="0"/>
              </a:spcBef>
              <a:buNone/>
              <a:defRPr b="1" sz="2800">
                <a:solidFill>
                  <a:srgbClr val="FFFFFF"/>
                </a:solidFill>
                <a:latin typeface="Rockwell"/>
                <a:ea typeface="Rockwell"/>
                <a:cs typeface="Rockwell"/>
                <a:sym typeface="Rockwell"/>
              </a:defRPr>
            </a:lvl3pPr>
            <a:lvl4pPr indent="0" lvl="3" marL="0" algn="ctr">
              <a:spcBef>
                <a:spcPts val="0"/>
              </a:spcBef>
              <a:buNone/>
              <a:defRPr b="1" sz="2800">
                <a:solidFill>
                  <a:srgbClr val="FFFFFF"/>
                </a:solidFill>
                <a:latin typeface="Rockwell"/>
                <a:ea typeface="Rockwell"/>
                <a:cs typeface="Rockwell"/>
                <a:sym typeface="Rockwell"/>
              </a:defRPr>
            </a:lvl4pPr>
            <a:lvl5pPr indent="0" lvl="4" marL="0" algn="ctr">
              <a:spcBef>
                <a:spcPts val="0"/>
              </a:spcBef>
              <a:buNone/>
              <a:defRPr b="1" sz="2800">
                <a:solidFill>
                  <a:srgbClr val="FFFFFF"/>
                </a:solidFill>
                <a:latin typeface="Rockwell"/>
                <a:ea typeface="Rockwell"/>
                <a:cs typeface="Rockwell"/>
                <a:sym typeface="Rockwell"/>
              </a:defRPr>
            </a:lvl5pPr>
            <a:lvl6pPr indent="0" lvl="5" marL="0" algn="ctr">
              <a:spcBef>
                <a:spcPts val="0"/>
              </a:spcBef>
              <a:buNone/>
              <a:defRPr b="1" sz="2800">
                <a:solidFill>
                  <a:srgbClr val="FFFFFF"/>
                </a:solidFill>
                <a:latin typeface="Rockwell"/>
                <a:ea typeface="Rockwell"/>
                <a:cs typeface="Rockwell"/>
                <a:sym typeface="Rockwell"/>
              </a:defRPr>
            </a:lvl6pPr>
            <a:lvl7pPr indent="0" lvl="6" marL="0" algn="ctr">
              <a:spcBef>
                <a:spcPts val="0"/>
              </a:spcBef>
              <a:buNone/>
              <a:defRPr b="1" sz="2800">
                <a:solidFill>
                  <a:srgbClr val="FFFFFF"/>
                </a:solidFill>
                <a:latin typeface="Rockwell"/>
                <a:ea typeface="Rockwell"/>
                <a:cs typeface="Rockwell"/>
                <a:sym typeface="Rockwell"/>
              </a:defRPr>
            </a:lvl7pPr>
            <a:lvl8pPr indent="0" lvl="7" marL="0" algn="ctr">
              <a:spcBef>
                <a:spcPts val="0"/>
              </a:spcBef>
              <a:buNone/>
              <a:defRPr b="1" sz="2800">
                <a:solidFill>
                  <a:srgbClr val="FFFFFF"/>
                </a:solidFill>
                <a:latin typeface="Rockwell"/>
                <a:ea typeface="Rockwell"/>
                <a:cs typeface="Rockwell"/>
                <a:sym typeface="Rockwell"/>
              </a:defRPr>
            </a:lvl8pPr>
            <a:lvl9pPr indent="0" lvl="8" marL="0" algn="ctr">
              <a:spcBef>
                <a:spcPts val="0"/>
              </a:spcBef>
              <a:buNone/>
              <a:defRPr b="1" sz="28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1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2"/>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5" name="Google Shape;45;p12"/>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6" name="Google Shape;46;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1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2" name="Google Shape;52;p13"/>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3" name="Google Shape;53;p13"/>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4" name="Google Shape;54;p13"/>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5" name="Google Shape;55;p1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p1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16"/>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6"/>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1" name="Google Shape;71;p16"/>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2" name="Google Shape;72;p1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4" name="Google Shape;74;p16"/>
          <p:cNvGrpSpPr/>
          <p:nvPr/>
        </p:nvGrpSpPr>
        <p:grpSpPr>
          <a:xfrm>
            <a:off x="11401725" y="6229681"/>
            <a:ext cx="457200" cy="457200"/>
            <a:chOff x="11361456" y="6195813"/>
            <a:chExt cx="548640" cy="548640"/>
          </a:xfrm>
        </p:grpSpPr>
        <p:sp>
          <p:nvSpPr>
            <p:cNvPr id="75" name="Google Shape;75;p16"/>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7"/>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7"/>
          <p:cNvSpPr/>
          <p:nvPr>
            <p:ph idx="2" type="pic"/>
          </p:nvPr>
        </p:nvSpPr>
        <p:spPr>
          <a:xfrm>
            <a:off x="0" y="0"/>
            <a:ext cx="8303740" cy="6858000"/>
          </a:xfrm>
          <a:prstGeom prst="rect">
            <a:avLst/>
          </a:prstGeom>
          <a:solidFill>
            <a:srgbClr val="E1DFDF"/>
          </a:solidFill>
          <a:ln>
            <a:noFill/>
          </a:ln>
        </p:spPr>
        <p:txBody>
          <a:bodyPr anchorCtr="0" anchor="t" bIns="45700" lIns="91425" spcFirstLastPara="1" rIns="91425" wrap="square" tIns="45700">
            <a:normAutofit/>
          </a:bodyPr>
          <a:lstStyle>
            <a:lvl1pPr lvl="0" marR="0" rtl="0" algn="l">
              <a:lnSpc>
                <a:spcPct val="90000"/>
              </a:lnSpc>
              <a:spcBef>
                <a:spcPts val="1200"/>
              </a:spcBef>
              <a:spcAft>
                <a:spcPts val="0"/>
              </a:spcAft>
              <a:buClr>
                <a:srgbClr val="9E3611"/>
              </a:buClr>
              <a:buSzPts val="2720"/>
              <a:buFont typeface="Noto Sans Symbols"/>
              <a:buNone/>
              <a:defRPr b="0" i="0" sz="3200" u="none" cap="none" strike="noStrike">
                <a:solidFill>
                  <a:schemeClr val="dk1"/>
                </a:solidFill>
                <a:latin typeface="Rockwell"/>
                <a:ea typeface="Rockwell"/>
                <a:cs typeface="Rockwell"/>
                <a:sym typeface="Rockwell"/>
              </a:defRPr>
            </a:lvl1pPr>
            <a:lvl2pPr lvl="1" marR="0" rtl="0" algn="l">
              <a:lnSpc>
                <a:spcPct val="90000"/>
              </a:lnSpc>
              <a:spcBef>
                <a:spcPts val="400"/>
              </a:spcBef>
              <a:spcAft>
                <a:spcPts val="0"/>
              </a:spcAft>
              <a:buClr>
                <a:srgbClr val="9E3611"/>
              </a:buClr>
              <a:buSzPts val="2380"/>
              <a:buFont typeface="Noto Sans Symbols"/>
              <a:buNone/>
              <a:defRPr b="0" i="0" sz="2800" u="none" cap="none" strike="noStrike">
                <a:solidFill>
                  <a:schemeClr val="dk1"/>
                </a:solidFill>
                <a:latin typeface="Rockwell"/>
                <a:ea typeface="Rockwell"/>
                <a:cs typeface="Rockwell"/>
                <a:sym typeface="Rockwell"/>
              </a:defRPr>
            </a:lvl2pPr>
            <a:lvl3pPr lvl="2" marR="0" rtl="0" algn="l">
              <a:lnSpc>
                <a:spcPct val="90000"/>
              </a:lnSpc>
              <a:spcBef>
                <a:spcPts val="400"/>
              </a:spcBef>
              <a:spcAft>
                <a:spcPts val="0"/>
              </a:spcAft>
              <a:buClr>
                <a:srgbClr val="9E3611"/>
              </a:buClr>
              <a:buSzPts val="2040"/>
              <a:buFont typeface="Noto Sans Symbols"/>
              <a:buNone/>
              <a:defRPr b="0" i="0" sz="2400" u="none" cap="none" strike="noStrike">
                <a:solidFill>
                  <a:schemeClr val="dk1"/>
                </a:solidFill>
                <a:latin typeface="Rockwell"/>
                <a:ea typeface="Rockwell"/>
                <a:cs typeface="Rockwell"/>
                <a:sym typeface="Rockwell"/>
              </a:defRPr>
            </a:lvl3pPr>
            <a:lvl4pPr lvl="3"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4pPr>
            <a:lvl5pPr lvl="4"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5pPr>
            <a:lvl6pPr lvl="5"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6pPr>
            <a:lvl7pPr lvl="6"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7pPr>
            <a:lvl8pPr lvl="7"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8pPr>
            <a:lvl9pPr lvl="8" marR="0" rtl="0" algn="l">
              <a:lnSpc>
                <a:spcPct val="90000"/>
              </a:lnSpc>
              <a:spcBef>
                <a:spcPts val="400"/>
              </a:spcBef>
              <a:spcAft>
                <a:spcPts val="20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9pPr>
          </a:lstStyle>
          <a:p/>
        </p:txBody>
      </p:sp>
      <p:sp>
        <p:nvSpPr>
          <p:cNvPr id="82" name="Google Shape;82;p17"/>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3" name="Google Shape;83;p1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4" name="Google Shape;84;p17"/>
          <p:cNvGrpSpPr/>
          <p:nvPr/>
        </p:nvGrpSpPr>
        <p:grpSpPr>
          <a:xfrm>
            <a:off x="11401725" y="6229681"/>
            <a:ext cx="457200" cy="457200"/>
            <a:chOff x="11361456" y="6195813"/>
            <a:chExt cx="548640" cy="548640"/>
          </a:xfrm>
        </p:grpSpPr>
        <p:sp>
          <p:nvSpPr>
            <p:cNvPr id="85" name="Google Shape;85;p17"/>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8" name="Google Shape;8;p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0" name="Google Shape;10;p8"/>
          <p:cNvGrpSpPr/>
          <p:nvPr/>
        </p:nvGrpSpPr>
        <p:grpSpPr>
          <a:xfrm>
            <a:off x="11401725" y="6229681"/>
            <a:ext cx="457200" cy="457200"/>
            <a:chOff x="11361456" y="6195813"/>
            <a:chExt cx="548640" cy="548640"/>
          </a:xfrm>
        </p:grpSpPr>
        <p:sp>
          <p:nvSpPr>
            <p:cNvPr id="11" name="Google Shape;11;p8"/>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8"/>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hyperlink" Target="http://factoriahistorica.wordpress.com/2011/12/30/national-basketball-association/" TargetMode="External"/><Relationship Id="rId6"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3" name="Shape 103"/>
        <p:cNvGrpSpPr/>
        <p:nvPr/>
      </p:nvGrpSpPr>
      <p:grpSpPr>
        <a:xfrm>
          <a:off x="0" y="0"/>
          <a:ext cx="0" cy="0"/>
          <a:chOff x="0" y="0"/>
          <a:chExt cx="0" cy="0"/>
        </a:xfrm>
      </p:grpSpPr>
      <p:sp>
        <p:nvSpPr>
          <p:cNvPr id="104" name="Google Shape;104;p1"/>
          <p:cNvSpPr/>
          <p:nvPr/>
        </p:nvSpPr>
        <p:spPr>
          <a:xfrm>
            <a:off x="0" y="-1"/>
            <a:ext cx="121920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pic>
        <p:nvPicPr>
          <p:cNvPr id="105" name="Google Shape;105;p1"/>
          <p:cNvPicPr preferRelativeResize="0"/>
          <p:nvPr/>
        </p:nvPicPr>
        <p:blipFill rotWithShape="1">
          <a:blip r:embed="rId3">
            <a:alphaModFix/>
          </a:blip>
          <a:srcRect b="20031" l="0" r="0" t="23719"/>
          <a:stretch/>
        </p:blipFill>
        <p:spPr>
          <a:xfrm>
            <a:off x="20" y="10"/>
            <a:ext cx="12191980" cy="6857989"/>
          </a:xfrm>
          <a:prstGeom prst="rect">
            <a:avLst/>
          </a:prstGeom>
          <a:noFill/>
          <a:ln>
            <a:noFill/>
          </a:ln>
        </p:spPr>
      </p:pic>
      <p:sp>
        <p:nvSpPr>
          <p:cNvPr id="106" name="Google Shape;106;p1"/>
          <p:cNvSpPr/>
          <p:nvPr/>
        </p:nvSpPr>
        <p:spPr>
          <a:xfrm>
            <a:off x="0" y="1"/>
            <a:ext cx="12192000" cy="6857999"/>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07" name="Google Shape;107;p1"/>
          <p:cNvSpPr/>
          <p:nvPr/>
        </p:nvSpPr>
        <p:spPr>
          <a:xfrm>
            <a:off x="1524" y="0"/>
            <a:ext cx="12188952" cy="6858000"/>
          </a:xfrm>
          <a:prstGeom prst="rect">
            <a:avLst/>
          </a:prstGeom>
          <a:blipFill rotWithShape="1">
            <a:blip r:embed="rId4">
              <a:alphaModFix amt="30000"/>
            </a:blip>
            <a:tile algn="ctr" flip="xy" tx="0" sx="92000" ty="-76200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08" name="Google Shape;108;p1"/>
          <p:cNvSpPr txBox="1"/>
          <p:nvPr>
            <p:ph type="ctrTitle"/>
          </p:nvPr>
        </p:nvSpPr>
        <p:spPr>
          <a:xfrm>
            <a:off x="1051560" y="1432223"/>
            <a:ext cx="9966960" cy="3035808"/>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FFFFFF"/>
              </a:buClr>
              <a:buSzPts val="9600"/>
              <a:buFont typeface="Rockwell"/>
              <a:buNone/>
            </a:pPr>
            <a:r>
              <a:rPr lang="en-US">
                <a:solidFill>
                  <a:srgbClr val="FFFFFF"/>
                </a:solidFill>
              </a:rPr>
              <a:t>NBA PLAYER SALARIES</a:t>
            </a:r>
            <a:endParaRPr/>
          </a:p>
        </p:txBody>
      </p:sp>
      <p:sp>
        <p:nvSpPr>
          <p:cNvPr id="109" name="Google Shape;109;p1"/>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70"/>
              <a:buNone/>
            </a:pPr>
            <a:r>
              <a:rPr lang="en-US">
                <a:solidFill>
                  <a:srgbClr val="FFFFFF"/>
                </a:solidFill>
              </a:rPr>
              <a:t>Jared Dukes, Anastasia Livaditis, Vince Hrabe, Cooper Hird, and Anna Pigulko</a:t>
            </a:r>
            <a:endParaRPr/>
          </a:p>
        </p:txBody>
      </p:sp>
      <p:sp>
        <p:nvSpPr>
          <p:cNvPr id="110" name="Google Shape;110;p1"/>
          <p:cNvSpPr txBox="1"/>
          <p:nvPr/>
        </p:nvSpPr>
        <p:spPr>
          <a:xfrm>
            <a:off x="10471404" y="5577840"/>
            <a:ext cx="1597152"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900" u="sng" cap="none" strike="noStrike">
                <a:solidFill>
                  <a:schemeClr val="dk1"/>
                </a:solidFill>
                <a:latin typeface="Rockwell"/>
                <a:ea typeface="Rockwell"/>
                <a:cs typeface="Rockwell"/>
                <a:sym typeface="Rockwell"/>
                <a:hlinkClick r:id="rId5"/>
              </a:rPr>
              <a:t>This Photo</a:t>
            </a:r>
            <a:r>
              <a:rPr b="0" i="0" lang="en-US" sz="900" u="none" cap="none" strike="noStrike">
                <a:solidFill>
                  <a:schemeClr val="dk1"/>
                </a:solidFill>
                <a:latin typeface="Rockwell"/>
                <a:ea typeface="Rockwell"/>
                <a:cs typeface="Rockwell"/>
                <a:sym typeface="Rockwell"/>
              </a:rPr>
              <a:t> by Unknown Author is licensed under </a:t>
            </a:r>
            <a:r>
              <a:rPr b="0" i="0" lang="en-US" sz="900" u="sng" cap="none" strike="noStrike">
                <a:solidFill>
                  <a:schemeClr val="dk1"/>
                </a:solidFill>
                <a:latin typeface="Rockwell"/>
                <a:ea typeface="Rockwell"/>
                <a:cs typeface="Rockwell"/>
                <a:sym typeface="Rockwell"/>
                <a:hlinkClick r:id="rId6"/>
              </a:rPr>
              <a:t>CC BY-NC-ND</a:t>
            </a:r>
            <a:endParaRPr sz="900">
              <a:solidFill>
                <a:schemeClr val="dk1"/>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7"/>
          <p:cNvSpPr txBox="1"/>
          <p:nvPr>
            <p:ph type="title"/>
          </p:nvPr>
        </p:nvSpPr>
        <p:spPr>
          <a:xfrm>
            <a:off x="1066800" y="0"/>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REGRESSION</a:t>
            </a:r>
            <a:endParaRPr/>
          </a:p>
        </p:txBody>
      </p:sp>
      <p:pic>
        <p:nvPicPr>
          <p:cNvPr descr="https://lh6.googleusercontent.com/_Q97oEvnFZDayqtovhQOdckWPJqe5DgECqLnh6QIVHmsx4n4TKaD-X77wdsXluiCjMyX5iG2-gzsqg6jLkQn86nL_1bqV7twFJe2KfzYILN8e8kDxBoC8N4DPSnUoTwjnQ" id="185" name="Google Shape;185;p7"/>
          <p:cNvPicPr preferRelativeResize="0"/>
          <p:nvPr>
            <p:ph idx="1" type="body"/>
          </p:nvPr>
        </p:nvPicPr>
        <p:blipFill rotWithShape="1">
          <a:blip r:embed="rId3">
            <a:alphaModFix/>
          </a:blip>
          <a:srcRect b="0" l="0" r="0" t="0"/>
          <a:stretch/>
        </p:blipFill>
        <p:spPr>
          <a:xfrm>
            <a:off x="2981845" y="1256834"/>
            <a:ext cx="6228310" cy="4051300"/>
          </a:xfrm>
          <a:prstGeom prst="rect">
            <a:avLst/>
          </a:prstGeom>
          <a:noFill/>
          <a:ln>
            <a:noFill/>
          </a:ln>
        </p:spPr>
      </p:pic>
      <p:pic>
        <p:nvPicPr>
          <p:cNvPr id="186" name="Google Shape;186;p7"/>
          <p:cNvPicPr preferRelativeResize="0"/>
          <p:nvPr/>
        </p:nvPicPr>
        <p:blipFill rotWithShape="1">
          <a:blip r:embed="rId4">
            <a:alphaModFix/>
          </a:blip>
          <a:srcRect b="0" l="0" r="0" t="0"/>
          <a:stretch/>
        </p:blipFill>
        <p:spPr>
          <a:xfrm>
            <a:off x="11323411" y="6148874"/>
            <a:ext cx="629816" cy="629816"/>
          </a:xfrm>
          <a:prstGeom prst="rect">
            <a:avLst/>
          </a:prstGeom>
          <a:noFill/>
          <a:ln>
            <a:noFill/>
          </a:ln>
        </p:spPr>
      </p:pic>
      <p:sp>
        <p:nvSpPr>
          <p:cNvPr id="187" name="Google Shape;187;p7"/>
          <p:cNvSpPr txBox="1"/>
          <p:nvPr/>
        </p:nvSpPr>
        <p:spPr>
          <a:xfrm>
            <a:off x="620785" y="5427677"/>
            <a:ext cx="104275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ckwell"/>
                <a:ea typeface="Rockwell"/>
                <a:cs typeface="Rockwell"/>
                <a:sym typeface="Rockwell"/>
              </a:rPr>
              <a:t>According to our regression, 439 players performed above their salary while only 9 players performed below their salary.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g6bee77967d_0_1"/>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193" name="Google Shape;193;g6bee77967d_0_1"/>
          <p:cNvSpPr txBox="1"/>
          <p:nvPr>
            <p:ph idx="1" type="body"/>
          </p:nvPr>
        </p:nvSpPr>
        <p:spPr>
          <a:xfrm>
            <a:off x="1069848" y="2121408"/>
            <a:ext cx="10058400" cy="40509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US"/>
              <a:t>Where can we find value within the NBA player market?</a:t>
            </a:r>
            <a:endParaRPr/>
          </a:p>
          <a:p>
            <a:pPr indent="-325755" lvl="0" marL="457200" rtl="0" algn="l">
              <a:spcBef>
                <a:spcPts val="1200"/>
              </a:spcBef>
              <a:spcAft>
                <a:spcPts val="0"/>
              </a:spcAft>
              <a:buSzPts val="1530"/>
              <a:buChar char="▪"/>
            </a:pPr>
            <a:r>
              <a:rPr lang="en-US"/>
              <a:t>Focus on youth</a:t>
            </a:r>
            <a:endParaRPr/>
          </a:p>
          <a:p>
            <a:pPr indent="-325755" lvl="0" marL="457200" rtl="0" algn="l">
              <a:spcBef>
                <a:spcPts val="0"/>
              </a:spcBef>
              <a:spcAft>
                <a:spcPts val="0"/>
              </a:spcAft>
              <a:buSzPts val="1530"/>
              <a:buChar char="▪"/>
            </a:pPr>
            <a:r>
              <a:rPr lang="en-US"/>
              <a:t>Avoid paying contracts in the $13-$20 million range</a:t>
            </a:r>
            <a:endParaRPr/>
          </a:p>
          <a:p>
            <a:pPr indent="-325755" lvl="0" marL="457200" rtl="0" algn="l">
              <a:spcBef>
                <a:spcPts val="0"/>
              </a:spcBef>
              <a:spcAft>
                <a:spcPts val="0"/>
              </a:spcAft>
              <a:buSzPts val="1530"/>
              <a:buChar char="▪"/>
            </a:pPr>
            <a:r>
              <a:rPr lang="en-US"/>
              <a:t>Be more willing to spend on players that will start on your team rather than bench players - even if it is not a permanent starting role</a:t>
            </a:r>
            <a:endParaRPr/>
          </a:p>
          <a:p>
            <a:pPr indent="-325755" lvl="0" marL="457200" rtl="0" algn="l">
              <a:spcBef>
                <a:spcPts val="0"/>
              </a:spcBef>
              <a:spcAft>
                <a:spcPts val="0"/>
              </a:spcAft>
              <a:buSzPts val="1530"/>
              <a:buChar char="▪"/>
            </a:pPr>
            <a:r>
              <a:rPr lang="en-US"/>
              <a:t>Avoid paying big contracts to SG’s, unless they are clearly elite</a:t>
            </a:r>
            <a:endParaRPr/>
          </a:p>
          <a:p>
            <a:pPr indent="-325755" lvl="0" marL="457200" rtl="0" algn="l">
              <a:spcBef>
                <a:spcPts val="0"/>
              </a:spcBef>
              <a:spcAft>
                <a:spcPts val="0"/>
              </a:spcAft>
              <a:buSzPts val="1530"/>
              <a:buChar char="▪"/>
            </a:pPr>
            <a:r>
              <a:rPr lang="en-US"/>
              <a:t>The average &amp; median of elite C’s is under $20 million</a:t>
            </a:r>
            <a:endParaRPr/>
          </a:p>
        </p:txBody>
      </p:sp>
      <p:pic>
        <p:nvPicPr>
          <p:cNvPr id="194" name="Google Shape;194;g6bee77967d_0_1"/>
          <p:cNvPicPr preferRelativeResize="0"/>
          <p:nvPr/>
        </p:nvPicPr>
        <p:blipFill rotWithShape="1">
          <a:blip r:embed="rId3">
            <a:alphaModFix/>
          </a:blip>
          <a:srcRect b="0" l="0" r="0" t="0"/>
          <a:stretch/>
        </p:blipFill>
        <p:spPr>
          <a:xfrm>
            <a:off x="11323411" y="6148874"/>
            <a:ext cx="629816" cy="6298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MAIN QUESTIONS/HYPOTHESIS</a:t>
            </a:r>
            <a:endParaRPr/>
          </a:p>
        </p:txBody>
      </p:sp>
      <p:pic>
        <p:nvPicPr>
          <p:cNvPr id="116" name="Google Shape;116;p2"/>
          <p:cNvPicPr preferRelativeResize="0"/>
          <p:nvPr>
            <p:ph idx="1" type="body"/>
          </p:nvPr>
        </p:nvPicPr>
        <p:blipFill rotWithShape="1">
          <a:blip r:embed="rId3">
            <a:alphaModFix/>
          </a:blip>
          <a:srcRect b="0" l="0" r="0" t="0"/>
          <a:stretch/>
        </p:blipFill>
        <p:spPr>
          <a:xfrm>
            <a:off x="11323411" y="6148874"/>
            <a:ext cx="629816" cy="629816"/>
          </a:xfrm>
          <a:prstGeom prst="rect">
            <a:avLst/>
          </a:prstGeom>
          <a:noFill/>
          <a:ln>
            <a:noFill/>
          </a:ln>
        </p:spPr>
      </p:pic>
      <p:sp>
        <p:nvSpPr>
          <p:cNvPr id="117" name="Google Shape;117;p2"/>
          <p:cNvSpPr txBox="1"/>
          <p:nvPr/>
        </p:nvSpPr>
        <p:spPr>
          <a:xfrm>
            <a:off x="727800" y="1819488"/>
            <a:ext cx="10394400" cy="4610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Which factors correlate with player salary?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Which players are undervalued, and which are overvalued?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Hypothesis: Heavily correlated stats will be:</a:t>
            </a:r>
            <a:endParaRPr sz="1800">
              <a:solidFill>
                <a:schemeClr val="dk1"/>
              </a:solidFill>
              <a:latin typeface="Rockwell"/>
              <a:ea typeface="Rockwell"/>
              <a:cs typeface="Rockwell"/>
              <a:sym typeface="Rockwell"/>
            </a:endParaRPr>
          </a:p>
          <a:p>
            <a:pPr indent="-342900" lvl="1" marL="914400" marR="0" rtl="0" algn="l">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 True Shooting Percentage (TS%)</a:t>
            </a:r>
            <a:endParaRPr sz="1800">
              <a:solidFill>
                <a:schemeClr val="dk1"/>
              </a:solidFill>
              <a:latin typeface="Rockwell"/>
              <a:ea typeface="Rockwell"/>
              <a:cs typeface="Rockwell"/>
              <a:sym typeface="Rockwell"/>
            </a:endParaRPr>
          </a:p>
          <a:p>
            <a:pPr indent="-342900" lvl="1" marL="914400" marR="0" rtl="0" algn="l">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Win Shares (WS)</a:t>
            </a:r>
            <a:endParaRPr sz="1800">
              <a:solidFill>
                <a:schemeClr val="dk1"/>
              </a:solidFill>
              <a:latin typeface="Rockwell"/>
              <a:ea typeface="Rockwell"/>
              <a:cs typeface="Rockwell"/>
              <a:sym typeface="Rockwell"/>
            </a:endParaRPr>
          </a:p>
          <a:p>
            <a:pPr indent="-342900" lvl="1" marL="914400" marR="0" rtl="0" algn="l">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Games Started (GS)</a:t>
            </a:r>
            <a:endParaRPr sz="1800">
              <a:solidFill>
                <a:schemeClr val="dk1"/>
              </a:solidFill>
              <a:latin typeface="Rockwell"/>
              <a:ea typeface="Rockwell"/>
              <a:cs typeface="Rockwell"/>
              <a:sym typeface="Rockwell"/>
            </a:endParaRPr>
          </a:p>
          <a:p>
            <a:pPr indent="-342900" lvl="1" marL="914400" marR="0" rtl="0" algn="l">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Minutes Played (MP)</a:t>
            </a:r>
            <a:endParaRPr sz="1800">
              <a:solidFill>
                <a:schemeClr val="dk1"/>
              </a:solidFill>
              <a:latin typeface="Rockwell"/>
              <a:ea typeface="Rockwell"/>
              <a:cs typeface="Rockwell"/>
              <a:sym typeface="Rockwell"/>
            </a:endParaRPr>
          </a:p>
          <a:p>
            <a:pPr indent="-342900" lvl="1" marL="914400" marR="0" rtl="0" algn="l">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Three-Point Shots </a:t>
            </a:r>
            <a:r>
              <a:rPr lang="en-US" sz="1800">
                <a:solidFill>
                  <a:schemeClr val="dk1"/>
                </a:solidFill>
                <a:latin typeface="Rockwell"/>
                <a:ea typeface="Rockwell"/>
                <a:cs typeface="Rockwell"/>
                <a:sym typeface="Rockwell"/>
              </a:rPr>
              <a:t>A</a:t>
            </a:r>
            <a:r>
              <a:rPr lang="en-US" sz="1800">
                <a:solidFill>
                  <a:schemeClr val="dk1"/>
                </a:solidFill>
                <a:latin typeface="Rockwell"/>
                <a:ea typeface="Rockwell"/>
                <a:cs typeface="Rockwell"/>
                <a:sym typeface="Rockwell"/>
              </a:rPr>
              <a:t>ttempted (3PS)</a:t>
            </a:r>
            <a:endParaRPr sz="1800">
              <a:solidFill>
                <a:schemeClr val="dk1"/>
              </a:solidFill>
              <a:latin typeface="Rockwell"/>
              <a:ea typeface="Rockwell"/>
              <a:cs typeface="Rockwell"/>
              <a:sym typeface="Rockwell"/>
            </a:endParaRPr>
          </a:p>
          <a:p>
            <a:pPr indent="-342900" lvl="1" marL="914400" marR="0" rtl="0" algn="l">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Free Throws Attempted (FTA)</a:t>
            </a:r>
            <a:endParaRPr sz="1800">
              <a:solidFill>
                <a:schemeClr val="dk1"/>
              </a:solidFill>
              <a:latin typeface="Rockwell"/>
              <a:ea typeface="Rockwell"/>
              <a:cs typeface="Rockwell"/>
              <a:sym typeface="Rockwell"/>
            </a:endParaRPr>
          </a:p>
          <a:p>
            <a:pPr indent="-342900" lvl="1" marL="914400" marR="0" rtl="0" algn="l">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Games Played (G).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g6bee77967d_0_26"/>
          <p:cNvPicPr preferRelativeResize="0"/>
          <p:nvPr/>
        </p:nvPicPr>
        <p:blipFill>
          <a:blip r:embed="rId3">
            <a:alphaModFix/>
          </a:blip>
          <a:stretch>
            <a:fillRect/>
          </a:stretch>
        </p:blipFill>
        <p:spPr>
          <a:xfrm>
            <a:off x="1" y="773475"/>
            <a:ext cx="5810401" cy="4140400"/>
          </a:xfrm>
          <a:prstGeom prst="rect">
            <a:avLst/>
          </a:prstGeom>
          <a:noFill/>
          <a:ln>
            <a:noFill/>
          </a:ln>
        </p:spPr>
      </p:pic>
      <p:pic>
        <p:nvPicPr>
          <p:cNvPr id="123" name="Google Shape;123;g6bee77967d_0_26"/>
          <p:cNvPicPr preferRelativeResize="0"/>
          <p:nvPr/>
        </p:nvPicPr>
        <p:blipFill>
          <a:blip r:embed="rId4">
            <a:alphaModFix/>
          </a:blip>
          <a:stretch>
            <a:fillRect/>
          </a:stretch>
        </p:blipFill>
        <p:spPr>
          <a:xfrm>
            <a:off x="6526082" y="824950"/>
            <a:ext cx="5665918" cy="4037451"/>
          </a:xfrm>
          <a:prstGeom prst="rect">
            <a:avLst/>
          </a:prstGeom>
          <a:noFill/>
          <a:ln>
            <a:noFill/>
          </a:ln>
        </p:spPr>
      </p:pic>
      <p:sp>
        <p:nvSpPr>
          <p:cNvPr id="124" name="Google Shape;124;g6bee77967d_0_26"/>
          <p:cNvSpPr txBox="1"/>
          <p:nvPr/>
        </p:nvSpPr>
        <p:spPr>
          <a:xfrm>
            <a:off x="1860300" y="5500500"/>
            <a:ext cx="8222400" cy="135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latin typeface="Rockwell"/>
                <a:ea typeface="Rockwell"/>
                <a:cs typeface="Rockwell"/>
                <a:sym typeface="Rockwell"/>
              </a:rPr>
              <a:t>Note: Players with under 300 minutes played were filtered out.</a:t>
            </a:r>
            <a:endParaRPr sz="2000">
              <a:latin typeface="Rockwell"/>
              <a:ea typeface="Rockwell"/>
              <a:cs typeface="Rockwell"/>
              <a:sym typeface="Rockwell"/>
            </a:endParaRPr>
          </a:p>
        </p:txBody>
      </p:sp>
      <p:pic>
        <p:nvPicPr>
          <p:cNvPr id="125" name="Google Shape;125;g6bee77967d_0_26"/>
          <p:cNvPicPr preferRelativeResize="0"/>
          <p:nvPr/>
        </p:nvPicPr>
        <p:blipFill rotWithShape="1">
          <a:blip r:embed="rId5">
            <a:alphaModFix/>
          </a:blip>
          <a:srcRect b="0" l="0" r="0" t="0"/>
          <a:stretch/>
        </p:blipFill>
        <p:spPr>
          <a:xfrm>
            <a:off x="11323411" y="6148874"/>
            <a:ext cx="629816" cy="6298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3"/>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5400"/>
              <a:buFont typeface="Rockwell"/>
              <a:buNone/>
            </a:pPr>
            <a:r>
              <a:rPr lang="en-US"/>
              <a:t>INSIGHTS</a:t>
            </a:r>
            <a:endParaRPr/>
          </a:p>
        </p:txBody>
      </p:sp>
      <p:pic>
        <p:nvPicPr>
          <p:cNvPr id="131" name="Google Shape;131;p3"/>
          <p:cNvPicPr preferRelativeResize="0"/>
          <p:nvPr/>
        </p:nvPicPr>
        <p:blipFill rotWithShape="1">
          <a:blip r:embed="rId3">
            <a:alphaModFix/>
          </a:blip>
          <a:srcRect b="0" l="0" r="0" t="0"/>
          <a:stretch/>
        </p:blipFill>
        <p:spPr>
          <a:xfrm>
            <a:off x="11323411" y="6148874"/>
            <a:ext cx="629816" cy="629816"/>
          </a:xfrm>
          <a:prstGeom prst="rect">
            <a:avLst/>
          </a:prstGeom>
          <a:noFill/>
          <a:ln>
            <a:noFill/>
          </a:ln>
        </p:spPr>
      </p:pic>
      <p:pic>
        <p:nvPicPr>
          <p:cNvPr descr="https://lh5.googleusercontent.com/IadVQbtDM6rrScW0M2phX6sbgoMYO3dbpw9krJCug3TOuWYLP69sTbVVPYLQ0po63ybgLNc-n9_U80jxDHOc7LtseM0TvuxDM6Zr1LrO9Jt0inbvui64SYpT6IZIxN4Zqw" id="132" name="Google Shape;132;p3"/>
          <p:cNvPicPr preferRelativeResize="0"/>
          <p:nvPr>
            <p:ph idx="1" type="body"/>
          </p:nvPr>
        </p:nvPicPr>
        <p:blipFill rotWithShape="1">
          <a:blip r:embed="rId4">
            <a:alphaModFix/>
          </a:blip>
          <a:srcRect b="0" l="0" r="0" t="0"/>
          <a:stretch/>
        </p:blipFill>
        <p:spPr>
          <a:xfrm>
            <a:off x="1063752" y="2093976"/>
            <a:ext cx="3076575" cy="1009650"/>
          </a:xfrm>
          <a:prstGeom prst="rect">
            <a:avLst/>
          </a:prstGeom>
          <a:noFill/>
          <a:ln>
            <a:noFill/>
          </a:ln>
        </p:spPr>
      </p:pic>
      <p:pic>
        <p:nvPicPr>
          <p:cNvPr descr="https://lh3.googleusercontent.com/UA-OSQeGJGAI2DwbSTJIw4MrLv25zoz0ajIVepbtxcA5B8RI-sOHVYP5JipCsIAnFH6HOV84Yu-Qk2Kbayb9bWcue08pVIQlaHSZSGzLJxRkplJHbl0OtX0a8hYDkpj5Pg" id="133" name="Google Shape;133;p3"/>
          <p:cNvPicPr preferRelativeResize="0"/>
          <p:nvPr/>
        </p:nvPicPr>
        <p:blipFill rotWithShape="1">
          <a:blip r:embed="rId5">
            <a:alphaModFix/>
          </a:blip>
          <a:srcRect b="0" l="0" r="0" t="0"/>
          <a:stretch/>
        </p:blipFill>
        <p:spPr>
          <a:xfrm>
            <a:off x="4831622" y="2089214"/>
            <a:ext cx="2914650" cy="1019175"/>
          </a:xfrm>
          <a:prstGeom prst="rect">
            <a:avLst/>
          </a:prstGeom>
          <a:noFill/>
          <a:ln>
            <a:noFill/>
          </a:ln>
        </p:spPr>
      </p:pic>
      <p:pic>
        <p:nvPicPr>
          <p:cNvPr descr="https://lh4.googleusercontent.com/HktGPk9acMIir0fOnhTaiwb9LjgqtnotV6KD8b0WaAmOFH9W9_fUXKE3vguzBND-Fyp3H1pcEz2u0Z--JjrxeDa49SIo0QG9n0eMKnV7M5F2ExlQGtjbxz4eQDMrZVJYNg" id="134" name="Google Shape;134;p3"/>
          <p:cNvPicPr preferRelativeResize="0"/>
          <p:nvPr/>
        </p:nvPicPr>
        <p:blipFill rotWithShape="1">
          <a:blip r:embed="rId6">
            <a:alphaModFix/>
          </a:blip>
          <a:srcRect b="0" l="0" r="0" t="0"/>
          <a:stretch/>
        </p:blipFill>
        <p:spPr>
          <a:xfrm>
            <a:off x="1063752" y="3909314"/>
            <a:ext cx="2847975" cy="1019175"/>
          </a:xfrm>
          <a:prstGeom prst="rect">
            <a:avLst/>
          </a:prstGeom>
          <a:noFill/>
          <a:ln>
            <a:noFill/>
          </a:ln>
        </p:spPr>
      </p:pic>
      <p:pic>
        <p:nvPicPr>
          <p:cNvPr descr="https://lh5.googleusercontent.com/501GyLxjCxTx5ZLavOp9bIhP1X4JcSUfkM1-ZhWaa6cUQA2cHXyyRMjb1Ztfmulgd3fazk_7-6Ocjd_QlsqTc2UoTQK7CQqrAO9jq6fu4gK8_15P4yv9DZ0zjj_Mt649UA" id="135" name="Google Shape;135;p3"/>
          <p:cNvPicPr preferRelativeResize="0"/>
          <p:nvPr/>
        </p:nvPicPr>
        <p:blipFill rotWithShape="1">
          <a:blip r:embed="rId7">
            <a:alphaModFix/>
          </a:blip>
          <a:srcRect b="0" l="0" r="0" t="0"/>
          <a:stretch/>
        </p:blipFill>
        <p:spPr>
          <a:xfrm>
            <a:off x="4831622" y="3918839"/>
            <a:ext cx="2876550" cy="1009650"/>
          </a:xfrm>
          <a:prstGeom prst="rect">
            <a:avLst/>
          </a:prstGeom>
          <a:noFill/>
          <a:ln>
            <a:noFill/>
          </a:ln>
        </p:spPr>
      </p:pic>
      <p:sp>
        <p:nvSpPr>
          <p:cNvPr id="136" name="Google Shape;136;p3"/>
          <p:cNvSpPr txBox="1"/>
          <p:nvPr/>
        </p:nvSpPr>
        <p:spPr>
          <a:xfrm>
            <a:off x="1692926" y="1635853"/>
            <a:ext cx="2847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ckwell"/>
                <a:ea typeface="Rockwell"/>
                <a:cs typeface="Rockwell"/>
                <a:sym typeface="Rockwell"/>
              </a:rPr>
              <a:t>Average PER</a:t>
            </a:r>
            <a:endParaRPr/>
          </a:p>
        </p:txBody>
      </p:sp>
      <p:sp>
        <p:nvSpPr>
          <p:cNvPr id="137" name="Google Shape;137;p3"/>
          <p:cNvSpPr txBox="1"/>
          <p:nvPr/>
        </p:nvSpPr>
        <p:spPr>
          <a:xfrm>
            <a:off x="5620373" y="1635853"/>
            <a:ext cx="284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ckwell"/>
                <a:ea typeface="Rockwell"/>
                <a:cs typeface="Rockwell"/>
                <a:sym typeface="Rockwell"/>
              </a:rPr>
              <a:t>Elite PER</a:t>
            </a:r>
            <a:endParaRPr/>
          </a:p>
        </p:txBody>
      </p:sp>
      <p:sp>
        <p:nvSpPr>
          <p:cNvPr id="138" name="Google Shape;138;p3"/>
          <p:cNvSpPr txBox="1"/>
          <p:nvPr/>
        </p:nvSpPr>
        <p:spPr>
          <a:xfrm>
            <a:off x="1692926" y="3518654"/>
            <a:ext cx="2847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ckwell"/>
                <a:ea typeface="Rockwell"/>
                <a:cs typeface="Rockwell"/>
                <a:sym typeface="Rockwell"/>
              </a:rPr>
              <a:t>Average USG</a:t>
            </a:r>
            <a:endParaRPr/>
          </a:p>
        </p:txBody>
      </p:sp>
      <p:sp>
        <p:nvSpPr>
          <p:cNvPr id="139" name="Google Shape;139;p3"/>
          <p:cNvSpPr txBox="1"/>
          <p:nvPr/>
        </p:nvSpPr>
        <p:spPr>
          <a:xfrm>
            <a:off x="5620373" y="3518654"/>
            <a:ext cx="284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ckwell"/>
                <a:ea typeface="Rockwell"/>
                <a:cs typeface="Rockwell"/>
                <a:sym typeface="Rockwell"/>
              </a:rPr>
              <a:t>Elite USG</a:t>
            </a:r>
            <a:endParaRPr/>
          </a:p>
        </p:txBody>
      </p:sp>
      <p:graphicFrame>
        <p:nvGraphicFramePr>
          <p:cNvPr id="140" name="Google Shape;140;p3"/>
          <p:cNvGraphicFramePr/>
          <p:nvPr/>
        </p:nvGraphicFramePr>
        <p:xfrm>
          <a:off x="8127200" y="-12"/>
          <a:ext cx="3000000" cy="3000000"/>
        </p:xfrm>
        <a:graphic>
          <a:graphicData uri="http://schemas.openxmlformats.org/drawingml/2006/table">
            <a:tbl>
              <a:tblPr>
                <a:noFill/>
                <a:tableStyleId>{8F11F495-8300-4297-B0CB-055B4AD73778}</a:tableStyleId>
              </a:tblPr>
              <a:tblGrid>
                <a:gridCol w="1896675"/>
                <a:gridCol w="2168125"/>
              </a:tblGrid>
              <a:tr h="461575">
                <a:tc>
                  <a:txBody>
                    <a:bodyPr/>
                    <a:lstStyle/>
                    <a:p>
                      <a:pPr indent="0" lvl="0" marL="0" rtl="0" algn="l">
                        <a:spcBef>
                          <a:spcPts val="0"/>
                        </a:spcBef>
                        <a:spcAft>
                          <a:spcPts val="0"/>
                        </a:spcAft>
                        <a:buNone/>
                      </a:pPr>
                      <a:r>
                        <a:rPr b="1" lang="en-US" u="sng"/>
                        <a:t>Average PER</a:t>
                      </a:r>
                      <a:endParaRPr b="1" u="sng"/>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Between 14 &amp; 16</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61575">
                <a:tc>
                  <a:txBody>
                    <a:bodyPr/>
                    <a:lstStyle/>
                    <a:p>
                      <a:pPr indent="0" lvl="0" marL="0" rtl="0" algn="l">
                        <a:spcBef>
                          <a:spcPts val="0"/>
                        </a:spcBef>
                        <a:spcAft>
                          <a:spcPts val="0"/>
                        </a:spcAft>
                        <a:buNone/>
                      </a:pPr>
                      <a:r>
                        <a:rPr b="1" lang="en-US" u="sng"/>
                        <a:t>Elite PER</a:t>
                      </a:r>
                      <a:endParaRPr b="1" u="sng"/>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Above 22</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61575">
                <a:tc>
                  <a:txBody>
                    <a:bodyPr/>
                    <a:lstStyle/>
                    <a:p>
                      <a:pPr indent="0" lvl="0" marL="0" rtl="0" algn="l">
                        <a:spcBef>
                          <a:spcPts val="0"/>
                        </a:spcBef>
                        <a:spcAft>
                          <a:spcPts val="0"/>
                        </a:spcAft>
                        <a:buNone/>
                      </a:pPr>
                      <a:r>
                        <a:rPr b="1" lang="en-US" u="sng"/>
                        <a:t>Average USG</a:t>
                      </a:r>
                      <a:endParaRPr b="1" u="sng"/>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Between 19% &amp; 21%</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61575">
                <a:tc>
                  <a:txBody>
                    <a:bodyPr/>
                    <a:lstStyle/>
                    <a:p>
                      <a:pPr indent="0" lvl="0" marL="0" rtl="0" algn="l">
                        <a:spcBef>
                          <a:spcPts val="0"/>
                        </a:spcBef>
                        <a:spcAft>
                          <a:spcPts val="0"/>
                        </a:spcAft>
                        <a:buNone/>
                      </a:pPr>
                      <a:r>
                        <a:rPr b="1" lang="en-US" u="sng"/>
                        <a:t>Elite USG</a:t>
                      </a:r>
                      <a:endParaRPr b="1" u="sng"/>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Above 28%</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g6bee77967d_0_6"/>
          <p:cNvPicPr preferRelativeResize="0"/>
          <p:nvPr/>
        </p:nvPicPr>
        <p:blipFill>
          <a:blip r:embed="rId3">
            <a:alphaModFix/>
          </a:blip>
          <a:stretch>
            <a:fillRect/>
          </a:stretch>
        </p:blipFill>
        <p:spPr>
          <a:xfrm>
            <a:off x="1353325" y="2174400"/>
            <a:ext cx="4469875" cy="1508575"/>
          </a:xfrm>
          <a:prstGeom prst="rect">
            <a:avLst/>
          </a:prstGeom>
          <a:noFill/>
          <a:ln>
            <a:noFill/>
          </a:ln>
        </p:spPr>
      </p:pic>
      <p:pic>
        <p:nvPicPr>
          <p:cNvPr id="146" name="Google Shape;146;g6bee77967d_0_6"/>
          <p:cNvPicPr preferRelativeResize="0"/>
          <p:nvPr/>
        </p:nvPicPr>
        <p:blipFill>
          <a:blip r:embed="rId4">
            <a:alphaModFix/>
          </a:blip>
          <a:stretch>
            <a:fillRect/>
          </a:stretch>
        </p:blipFill>
        <p:spPr>
          <a:xfrm>
            <a:off x="1353325" y="4298875"/>
            <a:ext cx="3436650" cy="1776575"/>
          </a:xfrm>
          <a:prstGeom prst="rect">
            <a:avLst/>
          </a:prstGeom>
          <a:noFill/>
          <a:ln>
            <a:noFill/>
          </a:ln>
        </p:spPr>
      </p:pic>
      <p:sp>
        <p:nvSpPr>
          <p:cNvPr id="147" name="Google Shape;147;g6bee77967d_0_6"/>
          <p:cNvSpPr txBox="1"/>
          <p:nvPr>
            <p:ph type="title"/>
          </p:nvPr>
        </p:nvSpPr>
        <p:spPr>
          <a:xfrm>
            <a:off x="1222248" y="637032"/>
            <a:ext cx="10058400" cy="160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5400"/>
              <a:buFont typeface="Rockwell"/>
              <a:buNone/>
            </a:pPr>
            <a:r>
              <a:rPr lang="en-US"/>
              <a:t>INSIGHTS</a:t>
            </a:r>
            <a:endParaRPr/>
          </a:p>
        </p:txBody>
      </p:sp>
      <p:sp>
        <p:nvSpPr>
          <p:cNvPr id="148" name="Google Shape;148;g6bee77967d_0_6"/>
          <p:cNvSpPr txBox="1"/>
          <p:nvPr/>
        </p:nvSpPr>
        <p:spPr>
          <a:xfrm>
            <a:off x="6008175" y="3264675"/>
            <a:ext cx="5876100" cy="16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latin typeface="Rockwell"/>
                <a:ea typeface="Rockwell"/>
                <a:cs typeface="Rockwell"/>
                <a:sym typeface="Rockwell"/>
              </a:rPr>
              <a:t>Note: these sets were filtered to only include players making more than $10 million.</a:t>
            </a:r>
            <a:endParaRPr sz="2000">
              <a:latin typeface="Rockwell"/>
              <a:ea typeface="Rockwell"/>
              <a:cs typeface="Rockwell"/>
              <a:sym typeface="Rockwell"/>
            </a:endParaRPr>
          </a:p>
        </p:txBody>
      </p:sp>
      <p:pic>
        <p:nvPicPr>
          <p:cNvPr id="149" name="Google Shape;149;g6bee77967d_0_6"/>
          <p:cNvPicPr preferRelativeResize="0"/>
          <p:nvPr/>
        </p:nvPicPr>
        <p:blipFill rotWithShape="1">
          <a:blip r:embed="rId5">
            <a:alphaModFix/>
          </a:blip>
          <a:srcRect b="0" l="0" r="0" t="0"/>
          <a:stretch/>
        </p:blipFill>
        <p:spPr>
          <a:xfrm>
            <a:off x="11323411" y="6148874"/>
            <a:ext cx="629816" cy="6298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g6bee77967d_0_17"/>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Games vs Games Started</a:t>
            </a:r>
            <a:endParaRPr/>
          </a:p>
        </p:txBody>
      </p:sp>
      <p:pic>
        <p:nvPicPr>
          <p:cNvPr id="155" name="Google Shape;155;g6bee77967d_0_17"/>
          <p:cNvPicPr preferRelativeResize="0"/>
          <p:nvPr/>
        </p:nvPicPr>
        <p:blipFill>
          <a:blip r:embed="rId3">
            <a:alphaModFix/>
          </a:blip>
          <a:stretch>
            <a:fillRect/>
          </a:stretch>
        </p:blipFill>
        <p:spPr>
          <a:xfrm>
            <a:off x="623767" y="4326150"/>
            <a:ext cx="2858500" cy="1846150"/>
          </a:xfrm>
          <a:prstGeom prst="rect">
            <a:avLst/>
          </a:prstGeom>
          <a:noFill/>
          <a:ln>
            <a:noFill/>
          </a:ln>
        </p:spPr>
      </p:pic>
      <p:pic>
        <p:nvPicPr>
          <p:cNvPr id="156" name="Google Shape;156;g6bee77967d_0_17"/>
          <p:cNvPicPr preferRelativeResize="0"/>
          <p:nvPr/>
        </p:nvPicPr>
        <p:blipFill>
          <a:blip r:embed="rId4">
            <a:alphaModFix/>
          </a:blip>
          <a:stretch>
            <a:fillRect/>
          </a:stretch>
        </p:blipFill>
        <p:spPr>
          <a:xfrm>
            <a:off x="0" y="2262275"/>
            <a:ext cx="5933175" cy="3995401"/>
          </a:xfrm>
          <a:prstGeom prst="rect">
            <a:avLst/>
          </a:prstGeom>
          <a:noFill/>
          <a:ln>
            <a:noFill/>
          </a:ln>
        </p:spPr>
      </p:pic>
      <p:pic>
        <p:nvPicPr>
          <p:cNvPr id="157" name="Google Shape;157;g6bee77967d_0_17"/>
          <p:cNvPicPr preferRelativeResize="0"/>
          <p:nvPr/>
        </p:nvPicPr>
        <p:blipFill>
          <a:blip r:embed="rId5">
            <a:alphaModFix/>
          </a:blip>
          <a:stretch>
            <a:fillRect/>
          </a:stretch>
        </p:blipFill>
        <p:spPr>
          <a:xfrm>
            <a:off x="5933175" y="2262275"/>
            <a:ext cx="6258825" cy="3995401"/>
          </a:xfrm>
          <a:prstGeom prst="rect">
            <a:avLst/>
          </a:prstGeom>
          <a:noFill/>
          <a:ln>
            <a:noFill/>
          </a:ln>
        </p:spPr>
      </p:pic>
      <p:pic>
        <p:nvPicPr>
          <p:cNvPr id="158" name="Google Shape;158;g6bee77967d_0_17"/>
          <p:cNvPicPr preferRelativeResize="0"/>
          <p:nvPr/>
        </p:nvPicPr>
        <p:blipFill rotWithShape="1">
          <a:blip r:embed="rId6">
            <a:alphaModFix/>
          </a:blip>
          <a:srcRect b="0" l="0" r="0" t="0"/>
          <a:stretch/>
        </p:blipFill>
        <p:spPr>
          <a:xfrm>
            <a:off x="11323411" y="6148874"/>
            <a:ext cx="629816" cy="6298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INSIGHTS (CONT.)</a:t>
            </a:r>
            <a:endParaRPr/>
          </a:p>
        </p:txBody>
      </p:sp>
      <p:pic>
        <p:nvPicPr>
          <p:cNvPr descr="https://lh5.googleusercontent.com/geY-PZIsHmociHJwOe2dn8hMsvjYngmYjWHDNyUegKqS2Qa76bdSigsHT9WgU9jFx63LJDQFL7XAOkVfjOSuKtcaHsoLgnmYEfFJqfsqP9Vv3UAR1crqa1Z2ctqfS-MV1w" id="164" name="Google Shape;164;p4"/>
          <p:cNvPicPr preferRelativeResize="0"/>
          <p:nvPr>
            <p:ph idx="1" type="body"/>
          </p:nvPr>
        </p:nvPicPr>
        <p:blipFill rotWithShape="1">
          <a:blip r:embed="rId3">
            <a:alphaModFix/>
          </a:blip>
          <a:srcRect b="0" l="0" r="0" t="0"/>
          <a:stretch/>
        </p:blipFill>
        <p:spPr>
          <a:xfrm>
            <a:off x="1164563" y="2093976"/>
            <a:ext cx="3991280" cy="4051300"/>
          </a:xfrm>
          <a:prstGeom prst="rect">
            <a:avLst/>
          </a:prstGeom>
          <a:noFill/>
          <a:ln>
            <a:noFill/>
          </a:ln>
        </p:spPr>
      </p:pic>
      <p:pic>
        <p:nvPicPr>
          <p:cNvPr id="165" name="Google Shape;165;p4"/>
          <p:cNvPicPr preferRelativeResize="0"/>
          <p:nvPr/>
        </p:nvPicPr>
        <p:blipFill rotWithShape="1">
          <a:blip r:embed="rId4">
            <a:alphaModFix/>
          </a:blip>
          <a:srcRect b="0" l="0" r="0" t="0"/>
          <a:stretch/>
        </p:blipFill>
        <p:spPr>
          <a:xfrm>
            <a:off x="11323411" y="6148874"/>
            <a:ext cx="629816" cy="6298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INSIGHTS (CONT.)</a:t>
            </a:r>
            <a:endParaRPr/>
          </a:p>
        </p:txBody>
      </p:sp>
      <p:pic>
        <p:nvPicPr>
          <p:cNvPr descr="https://lh4.googleusercontent.com/_y9Vqj1tlMDIY3lWlst3V1Yl-R3rHNjO-Huv505lGjigZIomxguqUtCUlpIVGDWzOCiSvoTNZCNHKA0XwXlZgHhYbjazCUD50uLrIcmg_gLwSh3zjN9NWiX2WP0x4WeUGg" id="171" name="Google Shape;171;p5"/>
          <p:cNvPicPr preferRelativeResize="0"/>
          <p:nvPr>
            <p:ph idx="1" type="body"/>
          </p:nvPr>
        </p:nvPicPr>
        <p:blipFill rotWithShape="1">
          <a:blip r:embed="rId3">
            <a:alphaModFix/>
          </a:blip>
          <a:srcRect b="0" l="0" r="0" t="0"/>
          <a:stretch/>
        </p:blipFill>
        <p:spPr>
          <a:xfrm>
            <a:off x="7496804" y="111910"/>
            <a:ext cx="3056100" cy="6634200"/>
          </a:xfrm>
          <a:prstGeom prst="rect">
            <a:avLst/>
          </a:prstGeom>
          <a:noFill/>
          <a:ln>
            <a:noFill/>
          </a:ln>
        </p:spPr>
      </p:pic>
      <p:pic>
        <p:nvPicPr>
          <p:cNvPr id="172" name="Google Shape;172;p5"/>
          <p:cNvPicPr preferRelativeResize="0"/>
          <p:nvPr/>
        </p:nvPicPr>
        <p:blipFill rotWithShape="1">
          <a:blip r:embed="rId4">
            <a:alphaModFix/>
          </a:blip>
          <a:srcRect b="0" l="0" r="0" t="0"/>
          <a:stretch/>
        </p:blipFill>
        <p:spPr>
          <a:xfrm>
            <a:off x="11323411" y="6148874"/>
            <a:ext cx="629816" cy="6298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6"/>
          <p:cNvSpPr txBox="1"/>
          <p:nvPr>
            <p:ph type="title"/>
          </p:nvPr>
        </p:nvSpPr>
        <p:spPr>
          <a:xfrm>
            <a:off x="1066800" y="0"/>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NOTES</a:t>
            </a:r>
            <a:endParaRPr/>
          </a:p>
        </p:txBody>
      </p:sp>
      <p:sp>
        <p:nvSpPr>
          <p:cNvPr id="178" name="Google Shape;178;p6"/>
          <p:cNvSpPr txBox="1"/>
          <p:nvPr>
            <p:ph idx="1" type="body"/>
          </p:nvPr>
        </p:nvSpPr>
        <p:spPr>
          <a:xfrm>
            <a:off x="1069848" y="1123117"/>
            <a:ext cx="10058400" cy="5588075"/>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Center is the highest paid position both in average and median</a:t>
            </a:r>
            <a:endParaRPr/>
          </a:p>
          <a:p>
            <a:pPr indent="-182880" lvl="0" marL="182880" rtl="0" algn="l">
              <a:lnSpc>
                <a:spcPct val="90000"/>
              </a:lnSpc>
              <a:spcBef>
                <a:spcPts val="1200"/>
              </a:spcBef>
              <a:spcAft>
                <a:spcPts val="0"/>
              </a:spcAft>
              <a:buSzPts val="1700"/>
              <a:buChar char="▪"/>
            </a:pPr>
            <a:r>
              <a:rPr lang="en-US"/>
              <a:t>Point guard is last in median salary, but distinctly third when it comes to average, indicating outliers in this position</a:t>
            </a:r>
            <a:endParaRPr/>
          </a:p>
          <a:p>
            <a:pPr indent="-182880" lvl="0" marL="182880" rtl="0" algn="l">
              <a:lnSpc>
                <a:spcPct val="90000"/>
              </a:lnSpc>
              <a:spcBef>
                <a:spcPts val="1200"/>
              </a:spcBef>
              <a:spcAft>
                <a:spcPts val="0"/>
              </a:spcAft>
              <a:buSzPts val="1700"/>
              <a:buChar char="▪"/>
            </a:pPr>
            <a:r>
              <a:rPr lang="en-US"/>
              <a:t>67% of players making over $10m next year are between the ages of 25 and 30 (83 out of 123)</a:t>
            </a:r>
            <a:endParaRPr/>
          </a:p>
          <a:p>
            <a:pPr indent="-182880" lvl="0" marL="182880" rtl="0" algn="l">
              <a:lnSpc>
                <a:spcPct val="90000"/>
              </a:lnSpc>
              <a:spcBef>
                <a:spcPts val="1200"/>
              </a:spcBef>
              <a:spcAft>
                <a:spcPts val="0"/>
              </a:spcAft>
              <a:buSzPts val="1700"/>
              <a:buChar char="▪"/>
            </a:pPr>
            <a:r>
              <a:rPr lang="en-US"/>
              <a:t>Portion of players making over $10m at each position:</a:t>
            </a:r>
            <a:endParaRPr/>
          </a:p>
          <a:p>
            <a:pPr indent="-182879" lvl="1" marL="457200" rtl="0" algn="l">
              <a:lnSpc>
                <a:spcPct val="90000"/>
              </a:lnSpc>
              <a:spcBef>
                <a:spcPts val="400"/>
              </a:spcBef>
              <a:spcAft>
                <a:spcPts val="0"/>
              </a:spcAft>
              <a:buSzPts val="935"/>
              <a:buChar char="▪"/>
            </a:pPr>
            <a:r>
              <a:rPr lang="en-US" sz="1100"/>
              <a:t>PG: 27.1%</a:t>
            </a:r>
            <a:endParaRPr/>
          </a:p>
          <a:p>
            <a:pPr indent="-182879" lvl="1" marL="457200" rtl="0" algn="l">
              <a:lnSpc>
                <a:spcPct val="90000"/>
              </a:lnSpc>
              <a:spcBef>
                <a:spcPts val="600"/>
              </a:spcBef>
              <a:spcAft>
                <a:spcPts val="0"/>
              </a:spcAft>
              <a:buSzPts val="935"/>
              <a:buChar char="▪"/>
            </a:pPr>
            <a:r>
              <a:rPr lang="en-US" sz="1100"/>
              <a:t>SG: 31.4%</a:t>
            </a:r>
            <a:endParaRPr/>
          </a:p>
          <a:p>
            <a:pPr indent="-182879" lvl="1" marL="457200" rtl="0" algn="l">
              <a:lnSpc>
                <a:spcPct val="90000"/>
              </a:lnSpc>
              <a:spcBef>
                <a:spcPts val="600"/>
              </a:spcBef>
              <a:spcAft>
                <a:spcPts val="0"/>
              </a:spcAft>
              <a:buSzPts val="935"/>
              <a:buChar char="▪"/>
            </a:pPr>
            <a:r>
              <a:rPr lang="en-US" sz="1100"/>
              <a:t>SF: 26.2%</a:t>
            </a:r>
            <a:endParaRPr/>
          </a:p>
          <a:p>
            <a:pPr indent="-182879" lvl="1" marL="457200" rtl="0" algn="l">
              <a:lnSpc>
                <a:spcPct val="90000"/>
              </a:lnSpc>
              <a:spcBef>
                <a:spcPts val="600"/>
              </a:spcBef>
              <a:spcAft>
                <a:spcPts val="0"/>
              </a:spcAft>
              <a:buSzPts val="935"/>
              <a:buChar char="▪"/>
            </a:pPr>
            <a:r>
              <a:rPr lang="en-US" sz="1100"/>
              <a:t>PF: 27.1%</a:t>
            </a:r>
            <a:endParaRPr/>
          </a:p>
          <a:p>
            <a:pPr indent="-182879" lvl="1" marL="457200" rtl="0" algn="l">
              <a:lnSpc>
                <a:spcPct val="90000"/>
              </a:lnSpc>
              <a:spcBef>
                <a:spcPts val="600"/>
              </a:spcBef>
              <a:spcAft>
                <a:spcPts val="0"/>
              </a:spcAft>
              <a:buSzPts val="935"/>
              <a:buChar char="▪"/>
            </a:pPr>
            <a:r>
              <a:rPr lang="en-US" sz="1100"/>
              <a:t>C: 42.5%</a:t>
            </a:r>
            <a:endParaRPr/>
          </a:p>
          <a:p>
            <a:pPr indent="-182880" lvl="0" marL="182880" rtl="0" algn="l">
              <a:lnSpc>
                <a:spcPct val="90000"/>
              </a:lnSpc>
              <a:spcBef>
                <a:spcPts val="1400"/>
              </a:spcBef>
              <a:spcAft>
                <a:spcPts val="0"/>
              </a:spcAft>
              <a:buSzPts val="1700"/>
              <a:buChar char="▪"/>
            </a:pPr>
            <a:r>
              <a:rPr lang="en-US"/>
              <a:t>Portion of players making over $10m at each age range:</a:t>
            </a:r>
            <a:endParaRPr/>
          </a:p>
          <a:p>
            <a:pPr indent="-182879" lvl="1" marL="457200" rtl="0" algn="l">
              <a:lnSpc>
                <a:spcPct val="90000"/>
              </a:lnSpc>
              <a:spcBef>
                <a:spcPts val="400"/>
              </a:spcBef>
              <a:spcAft>
                <a:spcPts val="0"/>
              </a:spcAft>
              <a:buSzPts val="935"/>
              <a:buChar char="▪"/>
            </a:pPr>
            <a:r>
              <a:rPr lang="en-US" sz="1100"/>
              <a:t>22-24: 11.9%</a:t>
            </a:r>
            <a:endParaRPr/>
          </a:p>
          <a:p>
            <a:pPr indent="-182879" lvl="1" marL="457200" rtl="0" algn="l">
              <a:lnSpc>
                <a:spcPct val="90000"/>
              </a:lnSpc>
              <a:spcBef>
                <a:spcPts val="600"/>
              </a:spcBef>
              <a:spcAft>
                <a:spcPts val="0"/>
              </a:spcAft>
              <a:buSzPts val="935"/>
              <a:buChar char="▪"/>
            </a:pPr>
            <a:r>
              <a:rPr lang="en-US" sz="1100"/>
              <a:t>25-27: 38.8%</a:t>
            </a:r>
            <a:endParaRPr/>
          </a:p>
          <a:p>
            <a:pPr indent="-182879" lvl="1" marL="457200" rtl="0" algn="l">
              <a:lnSpc>
                <a:spcPct val="90000"/>
              </a:lnSpc>
              <a:spcBef>
                <a:spcPts val="600"/>
              </a:spcBef>
              <a:spcAft>
                <a:spcPts val="0"/>
              </a:spcAft>
              <a:buSzPts val="935"/>
              <a:buChar char="▪"/>
            </a:pPr>
            <a:r>
              <a:rPr lang="en-US" sz="1100"/>
              <a:t>28-30: 57.7%</a:t>
            </a:r>
            <a:endParaRPr/>
          </a:p>
          <a:p>
            <a:pPr indent="-182879" lvl="1" marL="457200" rtl="0" algn="l">
              <a:lnSpc>
                <a:spcPct val="90000"/>
              </a:lnSpc>
              <a:spcBef>
                <a:spcPts val="600"/>
              </a:spcBef>
              <a:spcAft>
                <a:spcPts val="0"/>
              </a:spcAft>
              <a:buSzPts val="935"/>
              <a:buChar char="▪"/>
            </a:pPr>
            <a:r>
              <a:rPr lang="en-US" sz="1100"/>
              <a:t>31-33: 47.85%</a:t>
            </a:r>
            <a:endParaRPr/>
          </a:p>
          <a:p>
            <a:pPr indent="-182879" lvl="1" marL="457200" rtl="0" algn="l">
              <a:lnSpc>
                <a:spcPct val="90000"/>
              </a:lnSpc>
              <a:spcBef>
                <a:spcPts val="600"/>
              </a:spcBef>
              <a:spcAft>
                <a:spcPts val="0"/>
              </a:spcAft>
              <a:buSzPts val="935"/>
              <a:buChar char="▪"/>
            </a:pPr>
            <a:r>
              <a:rPr lang="en-US" sz="1100"/>
              <a:t>34-36: 54.5%</a:t>
            </a:r>
            <a:endParaRPr/>
          </a:p>
          <a:p>
            <a:pPr indent="-182879" lvl="1" marL="457200" rtl="0" algn="l">
              <a:lnSpc>
                <a:spcPct val="90000"/>
              </a:lnSpc>
              <a:spcBef>
                <a:spcPts val="600"/>
              </a:spcBef>
              <a:spcAft>
                <a:spcPts val="0"/>
              </a:spcAft>
              <a:buSzPts val="935"/>
              <a:buChar char="▪"/>
            </a:pPr>
            <a:r>
              <a:rPr lang="en-US" sz="1100"/>
              <a:t>Over 37: 14.3%</a:t>
            </a:r>
            <a:endParaRPr/>
          </a:p>
          <a:p>
            <a:pPr indent="-85725" lvl="1" marL="457200" rtl="0" algn="l">
              <a:lnSpc>
                <a:spcPct val="90000"/>
              </a:lnSpc>
              <a:spcBef>
                <a:spcPts val="600"/>
              </a:spcBef>
              <a:spcAft>
                <a:spcPts val="0"/>
              </a:spcAft>
              <a:buSzPts val="1530"/>
              <a:buNone/>
            </a:pPr>
            <a:r>
              <a:t/>
            </a:r>
            <a:endParaRPr/>
          </a:p>
          <a:p>
            <a:pPr indent="-74929" lvl="0" marL="182880" rtl="0" algn="l">
              <a:lnSpc>
                <a:spcPct val="90000"/>
              </a:lnSpc>
              <a:spcBef>
                <a:spcPts val="1400"/>
              </a:spcBef>
              <a:spcAft>
                <a:spcPts val="0"/>
              </a:spcAft>
              <a:buSzPts val="1700"/>
              <a:buNone/>
            </a:pPr>
            <a:r>
              <a:t/>
            </a:r>
            <a:endParaRPr/>
          </a:p>
          <a:p>
            <a:pPr indent="-85725" lvl="1" marL="457200" rtl="0" algn="l">
              <a:lnSpc>
                <a:spcPct val="90000"/>
              </a:lnSpc>
              <a:spcBef>
                <a:spcPts val="400"/>
              </a:spcBef>
              <a:spcAft>
                <a:spcPts val="0"/>
              </a:spcAft>
              <a:buSzPts val="1530"/>
              <a:buNone/>
            </a:pPr>
            <a:r>
              <a:t/>
            </a:r>
            <a:endParaRPr/>
          </a:p>
          <a:p>
            <a:pPr indent="-74929" lvl="0" marL="182880" rtl="0" algn="l">
              <a:lnSpc>
                <a:spcPct val="90000"/>
              </a:lnSpc>
              <a:spcBef>
                <a:spcPts val="1400"/>
              </a:spcBef>
              <a:spcAft>
                <a:spcPts val="0"/>
              </a:spcAft>
              <a:buSzPts val="1700"/>
              <a:buNone/>
            </a:pPr>
            <a:r>
              <a:t/>
            </a:r>
            <a:endParaRPr/>
          </a:p>
        </p:txBody>
      </p:sp>
      <p:pic>
        <p:nvPicPr>
          <p:cNvPr id="179" name="Google Shape;179;p6"/>
          <p:cNvPicPr preferRelativeResize="0"/>
          <p:nvPr/>
        </p:nvPicPr>
        <p:blipFill rotWithShape="1">
          <a:blip r:embed="rId3">
            <a:alphaModFix/>
          </a:blip>
          <a:srcRect b="0" l="0" r="0" t="0"/>
          <a:stretch/>
        </p:blipFill>
        <p:spPr>
          <a:xfrm>
            <a:off x="11323411" y="6148874"/>
            <a:ext cx="629816" cy="6298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2019-12-02T02:59:34Z</dcterms:created>
  <dc:creator>Jared</dc:creator>
</cp:coreProperties>
</file>