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AC215-EEF9-8E4A-4222-6431DBA2FCE3}" v="135" dt="2019-10-10T21:03:51.505"/>
    <p1510:client id="{77343AF3-D37C-D998-B3F5-3B5219ABFA07}" v="82" dt="2019-07-29T18:05:50.954"/>
    <p1510:client id="{8A494C0E-AAB9-3723-123C-989A1FF4AB15}" v="49" dt="2019-10-14T19:21:01.882"/>
    <p1510:client id="{97E7A784-A6A6-3333-D4B9-6EA262BF2F9B}" v="450" dt="2019-07-29T12:08:07.467"/>
    <p1510:client id="{C195762E-0A00-46F7-4E98-68C881BC09C4}" v="235" dt="2019-07-29T12:12:18.653"/>
    <p1510:client id="{C8D59636-381F-33A3-D687-BD96F33EE429}" v="7" dt="2019-11-13T12:43:08.422"/>
    <p1510:client id="{F6F0FFB2-190E-5A8C-656E-330CAC3F6033}" v="767" dt="2019-07-29T19:34:04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50720-2B9A-4EBF-A293-2AD5C1BFE98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3513" y="1143000"/>
            <a:ext cx="399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EA5B-EEB2-4F5A-9BBB-93F6C640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1pPr>
    <a:lvl2pPr marL="1228910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2pPr>
    <a:lvl3pPr marL="2457819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3pPr>
    <a:lvl4pPr marL="3686729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4pPr>
    <a:lvl5pPr marL="4915639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5pPr>
    <a:lvl6pPr marL="6144549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6pPr>
    <a:lvl7pPr marL="7373458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7pPr>
    <a:lvl8pPr marL="8602368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8pPr>
    <a:lvl9pPr marL="9831278" algn="l" defTabSz="2457819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3513" y="1143000"/>
            <a:ext cx="399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EA5B-EEB2-4F5A-9BBB-93F6C640D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77C7-BE34-41F8-BE95-C491C0A3DA8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A9CF-6A57-4230-A2D6-79E4749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E85276F3-CF58-40C3-867E-984303D2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72" y="14199928"/>
            <a:ext cx="9471993" cy="6298055"/>
          </a:xfrm>
          <a:prstGeom prst="rect">
            <a:avLst/>
          </a:prstGeom>
        </p:spPr>
      </p:pic>
      <p:pic>
        <p:nvPicPr>
          <p:cNvPr id="18" name="Picture 1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1A8318C-9021-45A8-91D6-3190E794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7632" y="14193019"/>
            <a:ext cx="9424551" cy="6239433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BE529BD-CBA0-4316-99A5-FA2169428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189"/>
              </p:ext>
            </p:extLst>
          </p:nvPr>
        </p:nvGraphicFramePr>
        <p:xfrm>
          <a:off x="19815744" y="25907797"/>
          <a:ext cx="19561436" cy="27051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66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85">
                <a:tc rowSpan="2">
                  <a:txBody>
                    <a:bodyPr/>
                    <a:lstStyle/>
                    <a:p>
                      <a:pPr marL="457200" lvl="0" indent="-457200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Abstract compression/decompression interface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     into a library that allows for simple inline use, as well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     hot-swappable compressors.</a:t>
                      </a:r>
                    </a:p>
                    <a:p>
                      <a:pPr marL="457200" lvl="0" indent="-457200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Explore SZ temporal compression for pySDC [4].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F80D34-2EBC-4BF6-8059-11D915F30C2F}"/>
              </a:ext>
            </a:extLst>
          </p:cNvPr>
          <p:cNvSpPr txBox="1"/>
          <p:nvPr/>
        </p:nvSpPr>
        <p:spPr>
          <a:xfrm>
            <a:off x="10939653" y="15000751"/>
            <a:ext cx="720816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// u, fi,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fe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can be 4D arrays of size M x N x N x N</a:t>
            </a:r>
          </a:p>
          <a:p>
            <a:r>
              <a:rPr lang="en-US" sz="22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t = 0:T // main time-stepping loop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  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m = 0:M // loop over all sub-time-steps at time t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= 0:m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         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compute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using (read-only) at sub-time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i</a:t>
            </a:r>
            <a:endParaRPr lang="en-US" sz="2200" dirty="0" err="1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  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for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m = 0:M // loop over all sub time-steps at time t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= 0:m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         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compute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using (read-only) at sub-time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i</a:t>
            </a:r>
            <a:endParaRPr lang="en-US" sz="2200" dirty="0" err="1">
              <a:latin typeface="times new roman"/>
              <a:cs typeface="Calibri" panose="020F0502020204030204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     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update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u at time m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     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update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fi and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fe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at time m using u at time m</a:t>
            </a:r>
            <a:endParaRPr lang="en-US" sz="2200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C7F895-6DEE-46E5-AF5D-79925E2E0DE4}"/>
              </a:ext>
            </a:extLst>
          </p:cNvPr>
          <p:cNvSpPr/>
          <p:nvPr/>
        </p:nvSpPr>
        <p:spPr>
          <a:xfrm>
            <a:off x="10876205" y="14983451"/>
            <a:ext cx="6431682" cy="35648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25DADD-08FB-48DB-AB73-CAAA22BA3586}"/>
              </a:ext>
            </a:extLst>
          </p:cNvPr>
          <p:cNvSpPr txBox="1">
            <a:spLocks noChangeAspect="1"/>
          </p:cNvSpPr>
          <p:nvPr/>
        </p:nvSpPr>
        <p:spPr>
          <a:xfrm>
            <a:off x="5108" y="-11769"/>
            <a:ext cx="26051501" cy="3221017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0" tIns="0" rtlCol="0" anchor="ctr">
            <a:normAutofit/>
          </a:bodyPr>
          <a:lstStyle/>
          <a:p>
            <a:pPr algn="ctr"/>
            <a:endParaRPr lang="en-US" sz="8800" b="1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5489"/>
              </p:ext>
            </p:extLst>
          </p:nvPr>
        </p:nvGraphicFramePr>
        <p:xfrm>
          <a:off x="843249" y="6456104"/>
          <a:ext cx="13872603" cy="34975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22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Modern HPC applications are generating massive amounts of data with large simulations. Lossy compression is a tool to greatly reduce the memory requirement of these large applications [1].</a:t>
                      </a:r>
                      <a:b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</a:br>
                      <a:endParaRPr lang="en-US" sz="3200" b="0" kern="1200" baseline="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3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250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spect="1"/>
          </p:cNvSpPr>
          <p:nvPr/>
        </p:nvSpPr>
        <p:spPr>
          <a:xfrm>
            <a:off x="11155028" y="-11769"/>
            <a:ext cx="29107961" cy="3221017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0" tIns="0" rtlCol="0" anchor="ctr">
            <a:normAutofit/>
          </a:bodyPr>
          <a:lstStyle/>
          <a:p>
            <a:pPr algn="ctr"/>
            <a:r>
              <a:rPr lang="en-US" sz="85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Evaluating Lossy Compressors for Inline Compression</a:t>
            </a:r>
            <a:endParaRPr lang="en-US" sz="85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08053"/>
              </p:ext>
            </p:extLst>
          </p:nvPr>
        </p:nvGraphicFramePr>
        <p:xfrm>
          <a:off x="843251" y="5678340"/>
          <a:ext cx="11950337" cy="733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2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450">
                <a:tc>
                  <a:txBody>
                    <a:bodyPr/>
                    <a:lstStyle/>
                    <a:p>
                      <a:endParaRPr lang="en-US" sz="4000" b="0"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0"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Why do we need lossy compression?</a:t>
                      </a:r>
                      <a:endParaRPr lang="en-US" sz="4000" b="1" baseline="0" dirty="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01298"/>
              </p:ext>
            </p:extLst>
          </p:nvPr>
        </p:nvGraphicFramePr>
        <p:xfrm>
          <a:off x="30022801" y="5806104"/>
          <a:ext cx="9353926" cy="8918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5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1860">
                <a:tc>
                  <a:txBody>
                    <a:bodyPr/>
                    <a:lstStyle/>
                    <a:p>
                      <a:pPr algn="r"/>
                      <a:r>
                        <a:rPr lang="en-US" sz="4000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Experimental Results</a:t>
                      </a:r>
                      <a:endParaRPr lang="en-US" sz="400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25733"/>
              </p:ext>
            </p:extLst>
          </p:nvPr>
        </p:nvGraphicFramePr>
        <p:xfrm>
          <a:off x="29859267" y="25184272"/>
          <a:ext cx="9504598" cy="6934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92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r"/>
                      <a:r>
                        <a:rPr lang="en-US" sz="4000" b="1" baseline="0" dirty="0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Future Work</a:t>
                      </a:r>
                      <a:endParaRPr lang="en-US" sz="4000" b="1" dirty="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55656"/>
              </p:ext>
            </p:extLst>
          </p:nvPr>
        </p:nvGraphicFramePr>
        <p:xfrm>
          <a:off x="18629038" y="6746910"/>
          <a:ext cx="20733835" cy="152227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99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64">
                <a:tc rowSpan="2">
                  <a:txBody>
                    <a:bodyPr/>
                    <a:lstStyle/>
                    <a:p>
                      <a:r>
                        <a:rPr lang="en-US" sz="32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How do compression ratio, bandwidth, and error vary with each of the compressors tested?</a:t>
                      </a:r>
                      <a:endParaRPr lang="en-US"/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72223"/>
              </p:ext>
            </p:extLst>
          </p:nvPr>
        </p:nvGraphicFramePr>
        <p:xfrm>
          <a:off x="843652" y="3532761"/>
          <a:ext cx="38965406" cy="1752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191"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25400" dist="254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25400" dist="254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4000" baseline="0" dirty="0">
                          <a:solidFill>
                            <a:schemeClr val="tx1"/>
                          </a:solidFill>
                          <a:effectLst>
                            <a:outerShdw blurRad="25400" dist="254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Donald Elmore and Jon Calhoun (advisor)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 </a:t>
                      </a:r>
                      <a:endParaRPr lang="en-US" sz="4000" b="0" baseline="0" dirty="0">
                        <a:solidFill>
                          <a:schemeClr val="tx1"/>
                        </a:solidFill>
                        <a:effectLst>
                          <a:outerShdw blurRad="25400" dist="254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80"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25400" dist="254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25400" dist="254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4000" baseline="30000" dirty="0">
                          <a:solidFill>
                            <a:schemeClr val="tx1"/>
                          </a:solidFill>
                          <a:effectLst>
                            <a:outerShdw blurRad="25400" dist="254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       </a:t>
                      </a:r>
                      <a:r>
                        <a:rPr lang="en-US" sz="4000" baseline="0" dirty="0">
                          <a:solidFill>
                            <a:schemeClr val="tx1"/>
                          </a:solidFill>
                          <a:effectLst>
                            <a:outerShdw blurRad="25400" dist="254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Holcombe Department of Electrical and Computer Engineering - Clemson University</a:t>
                      </a:r>
                      <a:endParaRPr lang="en-US" sz="4000" b="0" baseline="0" dirty="0">
                        <a:solidFill>
                          <a:schemeClr val="tx1"/>
                        </a:solidFill>
                        <a:effectLst>
                          <a:outerShdw blurRad="25400" dist="254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362832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7715549" y="6587384"/>
            <a:ext cx="68221" cy="228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73260" y="7801769"/>
                <a:ext cx="50474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48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Lossy Compression</a:t>
                </a:r>
                <a:br>
                  <a:rPr lang="en-US" sz="4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4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4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260" y="7801769"/>
                <a:ext cx="5047469" cy="1569660"/>
              </a:xfrm>
              <a:prstGeom prst="rect">
                <a:avLst/>
              </a:prstGeom>
              <a:blipFill>
                <a:blip r:embed="rId5"/>
                <a:stretch>
                  <a:fillRect l="-5562" t="-8560" r="-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5317294" y="9602182"/>
            <a:ext cx="211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User controllable compression error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251312" y="9616349"/>
            <a:ext cx="194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Original variable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 flipV="1">
            <a:off x="14131229" y="9259046"/>
            <a:ext cx="93938" cy="3573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 flipV="1">
            <a:off x="15456329" y="9095517"/>
            <a:ext cx="919627" cy="5066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428406" y="9479128"/>
            <a:ext cx="2124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Variable with error after decompression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2292096" y="9259046"/>
            <a:ext cx="384591" cy="1999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lemson university logo">
            <a:extLst>
              <a:ext uri="{FF2B5EF4-FFF2-40B4-BE49-F238E27FC236}">
                <a16:creationId xmlns:a16="http://schemas.microsoft.com/office/drawing/2014/main" id="{F286F6AC-426D-4B65-8B89-FEC770D92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8" y="306056"/>
            <a:ext cx="10174544" cy="25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C2F68B-EA96-420C-B1CC-5F75A36AABCC}"/>
              </a:ext>
            </a:extLst>
          </p:cNvPr>
          <p:cNvSpPr/>
          <p:nvPr/>
        </p:nvSpPr>
        <p:spPr>
          <a:xfrm>
            <a:off x="0" y="22974877"/>
            <a:ext cx="1784809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>
                <a:cs typeface="Arial"/>
              </a:rPr>
              <a:t>Testing Methodology</a:t>
            </a:r>
            <a:endParaRPr lang="en-US" sz="4000" b="1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85420-DED4-44A3-8CCB-3731931893B6}"/>
              </a:ext>
            </a:extLst>
          </p:cNvPr>
          <p:cNvSpPr txBox="1"/>
          <p:nvPr/>
        </p:nvSpPr>
        <p:spPr>
          <a:xfrm>
            <a:off x="1425375" y="8383572"/>
            <a:ext cx="1087092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The data needed for some HPC applications, such as pySDC,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will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not all fit in RAM.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Introducing error through lossy compression, allows a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greater compression ratio than lossless compression.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C647057-96C6-457A-B1D9-1EE5255D5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19639"/>
              </p:ext>
            </p:extLst>
          </p:nvPr>
        </p:nvGraphicFramePr>
        <p:xfrm>
          <a:off x="897631" y="11787977"/>
          <a:ext cx="13952816" cy="30099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871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sz="32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pySDC is a framework for solving collocation problems iteratively using parallel </a:t>
                      </a: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time methods, requiring 3D volume data for each parallel point in time [2]. </a:t>
                      </a:r>
                      <a:endParaRPr lang="en-US" sz="3200" b="0" i="0" u="none" strike="noStrike" baseline="0" noProof="0" dirty="0"/>
                    </a:p>
                    <a:p>
                      <a:pPr lvl="0" algn="l">
                        <a:buNone/>
                      </a:pPr>
                      <a:endParaRPr lang="en-US" sz="3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If a simulation has M stages, the memory demand for a single state variable is </a:t>
                      </a:r>
                      <a:endParaRPr lang="en-US" sz="3200" b="0" i="0" u="none" strike="noStrike" baseline="0" noProof="0" dirty="0"/>
                    </a:p>
                    <a:p>
                      <a:pPr lvl="0" algn="l">
                        <a:buNone/>
                      </a:pPr>
                      <a:r>
                        <a:rPr lang="en-US" sz="32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 * Nx * Ny * Nz, for multiple time-steps the memory requirement is large.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3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003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AB69679C-CDD4-46B7-B079-A2ACF17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62421"/>
              </p:ext>
            </p:extLst>
          </p:nvPr>
        </p:nvGraphicFramePr>
        <p:xfrm>
          <a:off x="897606" y="11026507"/>
          <a:ext cx="11832870" cy="733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450">
                <a:tc>
                  <a:txBody>
                    <a:bodyPr/>
                    <a:lstStyle/>
                    <a:p>
                      <a:endParaRPr lang="en-US" sz="4000" b="0"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0"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What is pySDC?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506E0F83-6CCE-4CAC-B7D6-C68317D1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7664"/>
              </p:ext>
            </p:extLst>
          </p:nvPr>
        </p:nvGraphicFramePr>
        <p:xfrm>
          <a:off x="1027973" y="19349762"/>
          <a:ext cx="5599772" cy="386389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9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003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sz="3200" b="1" baseline="0" dirty="0">
                          <a:solidFill>
                            <a:srgbClr val="404040"/>
                          </a:solidFill>
                          <a:latin typeface="+mn-lt"/>
                        </a:rPr>
                        <a:t>Compressors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SZ [1]</a:t>
                      </a: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Calibri Light"/>
                        </a:rPr>
                        <a:t> </a:t>
                      </a: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– version 2.1.5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ZFP [3] – version 0.5.5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Truncation (64-bit to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      32-bit precision)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119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6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indent="-457200" algn="l">
                        <a:buFont typeface="Arial"/>
                        <a:buChar char="•"/>
                      </a:pPr>
                      <a:endParaRPr lang="en-US" sz="3200" b="1" baseline="0">
                        <a:solidFill>
                          <a:srgbClr val="404040"/>
                        </a:solidFill>
                        <a:latin typeface="+mn-lt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83492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1D543CD-03C0-465A-8706-87DA9678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0943"/>
              </p:ext>
            </p:extLst>
          </p:nvPr>
        </p:nvGraphicFramePr>
        <p:xfrm>
          <a:off x="1027973" y="18588292"/>
          <a:ext cx="10069696" cy="733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450">
                <a:tc>
                  <a:txBody>
                    <a:bodyPr/>
                    <a:lstStyle/>
                    <a:p>
                      <a:r>
                        <a:rPr lang="en-US" sz="4000" b="0"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Experimental Setup </a:t>
                      </a:r>
                      <a:endParaRPr lang="en-US" sz="4000" b="1" baseline="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F86726E-C157-4635-B1FD-D36B03E8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56810"/>
              </p:ext>
            </p:extLst>
          </p:nvPr>
        </p:nvGraphicFramePr>
        <p:xfrm>
          <a:off x="6005031" y="19362853"/>
          <a:ext cx="6256698" cy="438191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783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sz="3200" b="1" baseline="0" dirty="0">
                          <a:solidFill>
                            <a:srgbClr val="404040"/>
                          </a:solidFill>
                          <a:latin typeface="+mn-lt"/>
                        </a:rPr>
                        <a:t>Application (pySDC v3 [2])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1D Heat Diffusion Problem, 64^3 degrees of freedom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Tolerance = 1e-10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50 time-steps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Iterations per time-step = 20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912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sz="3200" b="1" baseline="0">
                        <a:solidFill>
                          <a:srgbClr val="404040"/>
                        </a:solidFill>
                        <a:latin typeface="+mn-lt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834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123168-2840-4281-9E01-8CCCDCE8F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33987"/>
              </p:ext>
            </p:extLst>
          </p:nvPr>
        </p:nvGraphicFramePr>
        <p:xfrm>
          <a:off x="11611097" y="19375943"/>
          <a:ext cx="6256698" cy="37773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601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sz="3200" b="1" baseline="0" dirty="0">
                          <a:solidFill>
                            <a:srgbClr val="404040"/>
                          </a:solidFill>
                          <a:latin typeface="+mn-lt"/>
                        </a:rPr>
                        <a:t>Test Metrics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Compression ratio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Compression bandwidth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Decompression bandwidth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3200" b="0" baseline="0" dirty="0">
                          <a:solidFill>
                            <a:srgbClr val="404040"/>
                          </a:solidFill>
                          <a:latin typeface="+mn-lt"/>
                        </a:rPr>
                        <a:t>Amount of error introduced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253">
                <a:tc>
                  <a:txBody>
                    <a:bodyPr/>
                    <a:lstStyle/>
                    <a:p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sz="3200" b="1" baseline="0">
                        <a:solidFill>
                          <a:srgbClr val="404040"/>
                        </a:solidFill>
                        <a:latin typeface="+mn-lt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8349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955711C0-3653-46E3-82F8-A00C2BF7878B}"/>
              </a:ext>
            </a:extLst>
          </p:cNvPr>
          <p:cNvSpPr txBox="1"/>
          <p:nvPr/>
        </p:nvSpPr>
        <p:spPr>
          <a:xfrm>
            <a:off x="11870695" y="14542544"/>
            <a:ext cx="43345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pySDC Pseudo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5E604-6F1F-45EA-998F-88D162161620}"/>
              </a:ext>
            </a:extLst>
          </p:cNvPr>
          <p:cNvSpPr txBox="1"/>
          <p:nvPr/>
        </p:nvSpPr>
        <p:spPr>
          <a:xfrm>
            <a:off x="1425263" y="14738364"/>
            <a:ext cx="915989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Contributions: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Evaluate lossy compressors for use in pySDC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Show lossy compression is effective for reducing memory overhead in pySDC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Highlight current lossy compressors are not fast enough for inline compression on HPC applications</a:t>
            </a:r>
          </a:p>
        </p:txBody>
      </p:sp>
      <p:pic>
        <p:nvPicPr>
          <p:cNvPr id="3" name="Graphic 5" descr="Pencil">
            <a:extLst>
              <a:ext uri="{FF2B5EF4-FFF2-40B4-BE49-F238E27FC236}">
                <a16:creationId xmlns:a16="http://schemas.microsoft.com/office/drawing/2014/main" id="{3EE22935-19A0-4FCC-A6DA-969E2EAF6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742" y="14631359"/>
            <a:ext cx="800396" cy="80033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A99E923-8237-4A36-8B7E-89491257A6BF}"/>
              </a:ext>
            </a:extLst>
          </p:cNvPr>
          <p:cNvSpPr txBox="1"/>
          <p:nvPr/>
        </p:nvSpPr>
        <p:spPr>
          <a:xfrm>
            <a:off x="1474140" y="23667663"/>
            <a:ext cx="158247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To evaluate the applicability of inline lossy compression to pySDC, we compress any time that a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variable is saved/updated and decompress any time that a variable needs to be read.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266EA9-B6FD-4DB5-8BA7-8DCB769F9F73}"/>
              </a:ext>
            </a:extLst>
          </p:cNvPr>
          <p:cNvSpPr txBox="1"/>
          <p:nvPr/>
        </p:nvSpPr>
        <p:spPr>
          <a:xfrm>
            <a:off x="4439016" y="25353510"/>
            <a:ext cx="926140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times new roman"/>
                <a:ea typeface="+mn-lt"/>
                <a:cs typeface="+mn-lt"/>
              </a:rPr>
              <a:t>// u, fi,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fe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can be 4D arrays of size M x N x N x N</a:t>
            </a:r>
          </a:p>
          <a:p>
            <a:r>
              <a:rPr lang="en-US" sz="26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t = 0:T // main time-stepping loop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  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m = 0:M // loop over all sub-time-steps at time t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= 0:m</a:t>
            </a: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          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compute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using read (var=u) at sub-time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[decompress]</a:t>
            </a:r>
            <a:endParaRPr lang="en-US" sz="2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  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for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m = 0:M // loop over all sub time-steps at time t</a:t>
            </a: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for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= 0:m</a:t>
            </a: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          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compute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using read (var=fi/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fe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) at sub-time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[decompress]</a:t>
            </a:r>
            <a:endParaRPr lang="en-US" sz="2600">
              <a:solidFill>
                <a:srgbClr val="FF0000"/>
              </a:solidFill>
              <a:latin typeface="times new roman"/>
              <a:cs typeface="Calibri" panose="020F0502020204030204"/>
            </a:endParaRP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      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update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u at time m (u=new) </a:t>
            </a:r>
            <a:r>
              <a:rPr lang="en-US" sz="26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[compress]</a:t>
            </a:r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       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update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fi/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fe</a:t>
            </a:r>
            <a:r>
              <a:rPr lang="en-US" sz="2600" dirty="0">
                <a:latin typeface="times new roman"/>
                <a:ea typeface="+mn-lt"/>
                <a:cs typeface="+mn-lt"/>
              </a:rPr>
              <a:t>  at time m </a:t>
            </a:r>
            <a:r>
              <a:rPr lang="en-US" sz="2600" dirty="0">
                <a:latin typeface="Times New Roman"/>
                <a:ea typeface="+mn-lt"/>
                <a:cs typeface="Times New Roman"/>
              </a:rPr>
              <a:t>(fi/</a:t>
            </a:r>
            <a:r>
              <a:rPr lang="en-US" sz="2600" dirty="0" err="1">
                <a:latin typeface="Times New Roman"/>
                <a:ea typeface="+mn-lt"/>
                <a:cs typeface="Times New Roman"/>
              </a:rPr>
              <a:t>fe</a:t>
            </a:r>
            <a:r>
              <a:rPr lang="en-US" sz="2600" dirty="0">
                <a:latin typeface="Times New Roman"/>
                <a:ea typeface="+mn-lt"/>
                <a:cs typeface="Times New Roman"/>
              </a:rPr>
              <a:t>=new) </a:t>
            </a:r>
            <a:r>
              <a:rPr lang="en-US" sz="2600" dirty="0">
                <a:latin typeface="times new roman"/>
                <a:ea typeface="+mn-lt"/>
                <a:cs typeface="+mn-lt"/>
              </a:rPr>
              <a:t>using u </a:t>
            </a:r>
            <a:r>
              <a:rPr lang="en-US" sz="26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[compress]</a:t>
            </a:r>
            <a:endParaRPr lang="en-US" sz="2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E13E8E-8783-4698-B80F-9E4BAF8672EB}"/>
              </a:ext>
            </a:extLst>
          </p:cNvPr>
          <p:cNvSpPr/>
          <p:nvPr/>
        </p:nvSpPr>
        <p:spPr>
          <a:xfrm>
            <a:off x="4421702" y="25352501"/>
            <a:ext cx="8990309" cy="4184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854C67-403E-48B2-9C33-B29B15CDD257}"/>
              </a:ext>
            </a:extLst>
          </p:cNvPr>
          <p:cNvSpPr txBox="1"/>
          <p:nvPr/>
        </p:nvSpPr>
        <p:spPr>
          <a:xfrm>
            <a:off x="6753048" y="24862711"/>
            <a:ext cx="433451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b="1" dirty="0">
                <a:cs typeface="Calibri"/>
              </a:rPr>
              <a:t>Experimental Pseudo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39DAF-1ED4-4EC2-946D-B187A2691A22}"/>
              </a:ext>
            </a:extLst>
          </p:cNvPr>
          <p:cNvSpPr txBox="1"/>
          <p:nvPr/>
        </p:nvSpPr>
        <p:spPr>
          <a:xfrm>
            <a:off x="1471964" y="29818162"/>
            <a:ext cx="3504088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"/>
              </a:rPr>
              <a:t>[1]: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Sheng Di and Franck Cappello. 2016. Fast error-bounded lossy HPC data compression with SZ. In 2016 IEEE International Parallel and Distributed Processing Symposium (IPDPS). IEEE, 730–739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" panose="020F0502020204030204"/>
              </a:rPr>
              <a:t>[2]: 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Robert Speck. pySdc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 - Prototyping spectral deferred corrections. To Appear in the ACM Transactions on Mathematical Software, 2019.</a:t>
            </a:r>
            <a:endParaRPr lang="en-US">
              <a:solidFill>
                <a:schemeClr val="bg1">
                  <a:lumMod val="50000"/>
                </a:schemeClr>
              </a:solidFill>
              <a:latin typeface="Calibri Light"/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" panose="020F0502020204030204"/>
              </a:rPr>
              <a:t>[3]: 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Peter Lindstrom. 2014. Fixed-rate compressed floating-point arrays. IEEE Transactions on Visualization and Computer Graphics 20, 12 (2014), 2674–2683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 Light"/>
              <a:cs typeface="Calibri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"/>
              </a:rPr>
              <a:t>[4]: 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Sihuan Li, Sheng Di, Xin Liang, Zizhong Chen, and Franck Cappello. 2018. Optimizing Lossy Compression with Adjacent Snapshots for N-body Simulation Data. In 2018 IEEE International Conference on Big Data (Big Data). IEEE, 428–437.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 Light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libri Light"/>
              <a:cs typeface="Calibri"/>
            </a:endParaRPr>
          </a:p>
        </p:txBody>
      </p:sp>
      <p:pic>
        <p:nvPicPr>
          <p:cNvPr id="12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49F44D-B77F-4956-9B2A-CFDDBDAC42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6959" y="7391479"/>
            <a:ext cx="9277892" cy="6056395"/>
          </a:xfrm>
          <a:prstGeom prst="rect">
            <a:avLst/>
          </a:prstGeom>
        </p:spPr>
      </p:pic>
      <p:pic>
        <p:nvPicPr>
          <p:cNvPr id="15" name="Picture 1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275ACEC-6479-459C-8E49-7655705889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22826" y="7310112"/>
            <a:ext cx="9277892" cy="613765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44A51AD-812B-4B4C-B0CC-0E243E0EDC1F}"/>
              </a:ext>
            </a:extLst>
          </p:cNvPr>
          <p:cNvSpPr/>
          <p:nvPr/>
        </p:nvSpPr>
        <p:spPr>
          <a:xfrm>
            <a:off x="19023407" y="13497245"/>
            <a:ext cx="7484090" cy="79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Average compression ratio across all time-steps from all compressors.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57E51D0-831D-4000-A812-2AF301CCA9CD}"/>
              </a:ext>
            </a:extLst>
          </p:cNvPr>
          <p:cNvSpPr/>
          <p:nvPr/>
        </p:nvSpPr>
        <p:spPr>
          <a:xfrm>
            <a:off x="27837874" y="13497245"/>
            <a:ext cx="7484090" cy="79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Error due to lossy compression across all time-steps from all compressors.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CEE622-12FF-4C5A-BF2C-95A62ED33CC5}"/>
              </a:ext>
            </a:extLst>
          </p:cNvPr>
          <p:cNvSpPr/>
          <p:nvPr/>
        </p:nvSpPr>
        <p:spPr>
          <a:xfrm>
            <a:off x="19023407" y="20536400"/>
            <a:ext cx="7484090" cy="79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Average compression bandwidth in Mbps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across all time-steps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998EB7-CBEF-4093-863A-2821967406AB}"/>
              </a:ext>
            </a:extLst>
          </p:cNvPr>
          <p:cNvSpPr/>
          <p:nvPr/>
        </p:nvSpPr>
        <p:spPr>
          <a:xfrm>
            <a:off x="28017135" y="20536400"/>
            <a:ext cx="7484090" cy="79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Average decompression bandwidth in Mbps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across all time-steps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BAAF99-4D9D-4748-B721-FA3942BD5BD5}"/>
              </a:ext>
            </a:extLst>
          </p:cNvPr>
          <p:cNvSpPr/>
          <p:nvPr/>
        </p:nvSpPr>
        <p:spPr>
          <a:xfrm>
            <a:off x="35755469" y="8641533"/>
            <a:ext cx="3785011" cy="1589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SZ 1e-5 provides the best compression ratio, with truncation performing the worst.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17549B-6F25-4D82-B5A7-E2DDF78B6243}"/>
              </a:ext>
            </a:extLst>
          </p:cNvPr>
          <p:cNvSpPr/>
          <p:nvPr/>
        </p:nvSpPr>
        <p:spPr>
          <a:xfrm>
            <a:off x="35769151" y="10922739"/>
            <a:ext cx="3785011" cy="1589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 the error bound loosens the solution becomes further from the analytic solution.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EB16C-5846-46C6-B645-13256ABBC169}"/>
              </a:ext>
            </a:extLst>
          </p:cNvPr>
          <p:cNvSpPr/>
          <p:nvPr/>
        </p:nvSpPr>
        <p:spPr>
          <a:xfrm>
            <a:off x="35750277" y="15648100"/>
            <a:ext cx="3785011" cy="364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Truncation has the fastest compression/decompression bandwidth by a factor of ~10. Truncation is only limited by memory bandwidth, whereas the compressor logic is slow in comparison.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42704B5-A6C2-4EC9-AD76-54465CE7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2085"/>
              </p:ext>
            </p:extLst>
          </p:nvPr>
        </p:nvGraphicFramePr>
        <p:xfrm>
          <a:off x="31075526" y="22127712"/>
          <a:ext cx="8314117" cy="8658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816">
                <a:tc>
                  <a:txBody>
                    <a:bodyPr/>
                    <a:lstStyle/>
                    <a:p>
                      <a:pPr algn="r"/>
                      <a:r>
                        <a:rPr lang="en-US" sz="4000" dirty="0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Discussion from </a:t>
                      </a:r>
                      <a:r>
                        <a:rPr lang="en-US" sz="4000">
                          <a:solidFill>
                            <a:schemeClr val="tx1"/>
                          </a:solidFill>
                          <a:effectLst>
                            <a:outerShdw blurRad="1270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Results</a:t>
                      </a:r>
                      <a:endParaRPr lang="en-US" sz="4000" dirty="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chemeClr val="tx1"/>
                        </a:solidFill>
                        <a:effectLst>
                          <a:outerShdw blurRad="1270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cs typeface="Arial"/>
                      </a:endParaRP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7CF1B72-84F4-456E-9CD0-3F371881A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56276"/>
              </p:ext>
            </p:extLst>
          </p:nvPr>
        </p:nvGraphicFramePr>
        <p:xfrm>
          <a:off x="18643991" y="23041249"/>
          <a:ext cx="20733835" cy="15468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99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64">
                <a:tc rowSpan="2">
                  <a:txBody>
                    <a:bodyPr/>
                    <a:lstStyle/>
                    <a:p>
                      <a:r>
                        <a:rPr lang="en-US" sz="32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The results show that lossy compression algorithms need to be lighter weight in order to be used for efficient inline lossy </a:t>
                      </a:r>
                      <a:r>
                        <a:rPr lang="en-US" sz="3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compression. The trade-off between lossy compressors and naive truncation is either a large reduction in data size and increase application run-time or a minimal reduction in data size and minimal increase in application run-time.</a:t>
                      </a:r>
                    </a:p>
                  </a:txBody>
                  <a:tcPr marL="83820" marR="83820" marT="41910" marB="419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3820" marR="83820" marT="41910" marB="4191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766A6ACB-9F6F-4C43-9CB8-065BD9DB5D41}"/>
              </a:ext>
            </a:extLst>
          </p:cNvPr>
          <p:cNvSpPr txBox="1"/>
          <p:nvPr/>
        </p:nvSpPr>
        <p:spPr>
          <a:xfrm>
            <a:off x="30328888" y="30556546"/>
            <a:ext cx="97502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This material is based upon work supported by the National Science Foundation under Grant No. SHF-1910197.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alibri Light"/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402CA7-D196-4487-9FFC-6DB29B8D574C}"/>
              </a:ext>
            </a:extLst>
          </p:cNvPr>
          <p:cNvSpPr txBox="1"/>
          <p:nvPr/>
        </p:nvSpPr>
        <p:spPr>
          <a:xfrm>
            <a:off x="33956642" y="28955532"/>
            <a:ext cx="77095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https://www.linkedin.com/in/donald-elmore/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7C7896-1C47-48DD-882F-D7D13E2CBB90}"/>
              </a:ext>
            </a:extLst>
          </p:cNvPr>
          <p:cNvSpPr txBox="1"/>
          <p:nvPr/>
        </p:nvSpPr>
        <p:spPr>
          <a:xfrm>
            <a:off x="33954195" y="28222287"/>
            <a:ext cx="7709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Source code (and other projects) available at: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https://github.com/donniee14</a:t>
            </a:r>
            <a:endParaRPr lang="en-US">
              <a:cs typeface="Calibri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959891" y="29710872"/>
            <a:ext cx="34242841" cy="0"/>
          </a:xfrm>
          <a:prstGeom prst="line">
            <a:avLst/>
          </a:prstGeom>
          <a:ln w="476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3FAD0A2-AF86-45B7-A2D8-C53126FFF5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1492" y="3418369"/>
            <a:ext cx="2743554" cy="1097280"/>
          </a:xfrm>
          <a:prstGeom prst="rect">
            <a:avLst/>
          </a:prstGeom>
        </p:spPr>
      </p:pic>
      <p:pic>
        <p:nvPicPr>
          <p:cNvPr id="21" name="Picture 22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CB3E2A71-3C79-4436-B5A6-277B9A07E0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59754" y="25962433"/>
            <a:ext cx="1700484" cy="20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Calhoun</dc:creator>
  <cp:revision>1366</cp:revision>
  <dcterms:created xsi:type="dcterms:W3CDTF">2015-11-29T04:38:54Z</dcterms:created>
  <dcterms:modified xsi:type="dcterms:W3CDTF">2019-11-13T14:01:27Z</dcterms:modified>
</cp:coreProperties>
</file>