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8" autoAdjust="0"/>
    <p:restoredTop sz="78530" autoAdjust="0"/>
  </p:normalViewPr>
  <p:slideViewPr>
    <p:cSldViewPr snapToGrid="0">
      <p:cViewPr varScale="1">
        <p:scale>
          <a:sx n="127" d="100"/>
          <a:sy n="127" d="100"/>
        </p:scale>
        <p:origin x="20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99D46-1E0B-4420-8741-92F6D0166A1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04186-20A0-4AAD-A036-49E21D11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High-confidence compositional static data race detector for Java code.</a:t>
            </a:r>
          </a:p>
          <a:p>
            <a:r>
              <a:rPr lang="en-US" dirty="0"/>
              <a:t>Part of the Infer static analysis suite.</a:t>
            </a:r>
          </a:p>
          <a:p>
            <a:r>
              <a:rPr lang="en-US" dirty="0"/>
              <a:t>Performs analysis during the build process.</a:t>
            </a:r>
          </a:p>
          <a:p>
            <a:r>
              <a:rPr lang="en-US" dirty="0"/>
              <a:t>Provides a drop-in solution for analysis, hooking directly into Java compiler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test sets.</a:t>
            </a:r>
          </a:p>
          <a:p>
            <a:r>
              <a:rPr lang="en-US" dirty="0"/>
              <a:t>Android apps use the Gradle build system.</a:t>
            </a:r>
          </a:p>
          <a:p>
            <a:r>
              <a:rPr lang="en-US" dirty="0"/>
              <a:t>Example programs were made in </a:t>
            </a:r>
            <a:r>
              <a:rPr lang="en-US" dirty="0" err="1"/>
              <a:t>Netbeans</a:t>
            </a:r>
            <a:r>
              <a:rPr lang="en-US" dirty="0"/>
              <a:t>, which uses the ant build system.</a:t>
            </a:r>
          </a:p>
          <a:p>
            <a:r>
              <a:rPr lang="en-US" dirty="0"/>
              <a:t>Both build systems are supported by Infer.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Identified 909 potential data races in testing.</a:t>
            </a:r>
          </a:p>
          <a:p>
            <a:r>
              <a:rPr lang="en-US" dirty="0"/>
              <a:t>Build time overhead varied from 1% to 120% longer runtime.</a:t>
            </a:r>
          </a:p>
          <a:p>
            <a:r>
              <a:rPr lang="en-US" dirty="0"/>
              <a:t>Firefox Focus: No bugs reported</a:t>
            </a:r>
          </a:p>
          <a:p>
            <a:r>
              <a:rPr lang="en-US" dirty="0"/>
              <a:t>    Only 3%, a fraction of the overall codebase, is Java. Most of the project is written in Kotlin, which cannot be evaluated by </a:t>
            </a:r>
            <a:r>
              <a:rPr lang="en-US" dirty="0" err="1"/>
              <a:t>RacerD</a:t>
            </a:r>
            <a:r>
              <a:rPr lang="en-US" dirty="0"/>
              <a:t>.</a:t>
            </a:r>
          </a:p>
          <a:p>
            <a:r>
              <a:rPr lang="en-US" dirty="0"/>
              <a:t>    If Kotlin calls Java code concurrently, </a:t>
            </a:r>
            <a:r>
              <a:rPr lang="en-US" dirty="0" err="1"/>
              <a:t>RacerD</a:t>
            </a:r>
            <a:r>
              <a:rPr lang="en-US" dirty="0"/>
              <a:t> may be unable to infer that it runs in a concurrent context, and thus may not be analyzed.</a:t>
            </a:r>
          </a:p>
          <a:p>
            <a:r>
              <a:rPr lang="en-US" dirty="0"/>
              <a:t>    Mozilla is a partner with Facebook using Infer, so its likely </a:t>
            </a:r>
            <a:r>
              <a:rPr lang="en-US" dirty="0" err="1"/>
              <a:t>devs</a:t>
            </a:r>
            <a:r>
              <a:rPr lang="en-US" dirty="0"/>
              <a:t> found and fixed these data races.</a:t>
            </a:r>
          </a:p>
          <a:p>
            <a:r>
              <a:rPr lang="en-US" dirty="0"/>
              <a:t>Telegram: generates an error when building with Infer.</a:t>
            </a:r>
          </a:p>
          <a:p>
            <a:r>
              <a:rPr lang="en-US" dirty="0"/>
              <a:t>    Internal error that doesn't happen without using the tool.</a:t>
            </a:r>
          </a:p>
          <a:p>
            <a:r>
              <a:rPr lang="en-US" dirty="0"/>
              <a:t>    Spent lots of </a:t>
            </a:r>
            <a:r>
              <a:rPr lang="en-US"/>
              <a:t>time troubleshooting this.</a:t>
            </a:r>
            <a:endParaRPr lang="en-US" dirty="0"/>
          </a:p>
          <a:p>
            <a:r>
              <a:rPr lang="en-US" dirty="0"/>
              <a:t>    Largest project tested.</a:t>
            </a:r>
          </a:p>
          <a:p>
            <a:r>
              <a:rPr lang="en-US" dirty="0"/>
              <a:t>    Shows that, although </a:t>
            </a:r>
            <a:r>
              <a:rPr lang="en-US" dirty="0" err="1"/>
              <a:t>RacerD</a:t>
            </a:r>
            <a:r>
              <a:rPr lang="en-US" dirty="0"/>
              <a:t> is touted as being a drop-in analyzer, and normally is, sometimes it will still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Toy programs meant to illustrate concurrent programming approaches.</a:t>
            </a:r>
          </a:p>
          <a:p>
            <a:r>
              <a:rPr lang="en-US" dirty="0"/>
              <a:t>Compiled code consists exclusively of Java.</a:t>
            </a:r>
          </a:p>
          <a:p>
            <a:r>
              <a:rPr lang="en-US" dirty="0"/>
              <a:t>Generally doesn’t find races, as expected.</a:t>
            </a:r>
          </a:p>
          <a:p>
            <a:r>
              <a:rPr lang="en-US" dirty="0"/>
              <a:t>Identified 18 possible data races.</a:t>
            </a:r>
          </a:p>
          <a:p>
            <a:r>
              <a:rPr lang="en-US" dirty="0"/>
              <a:t>Almost all of them are real data races.</a:t>
            </a:r>
          </a:p>
          <a:p>
            <a:endParaRPr lang="en-US" dirty="0"/>
          </a:p>
          <a:p>
            <a:r>
              <a:rPr lang="en-US" dirty="0"/>
              <a:t>Queue uses mutual exclusion locks to enqueue and dequeue. The code forgets to lock before enqueueing, then releases the lock at the end.</a:t>
            </a:r>
          </a:p>
          <a:p>
            <a:r>
              <a:rPr lang="en-US" dirty="0"/>
              <a:t>Priority has a function that reads shared variables without acquiring the lock, even though </a:t>
            </a:r>
            <a:r>
              <a:rPr lang="en-US"/>
              <a:t>the others do.</a:t>
            </a:r>
            <a:endParaRPr lang="en-US" dirty="0"/>
          </a:p>
          <a:p>
            <a:r>
              <a:rPr lang="en-US" dirty="0"/>
              <a:t>Same with </a:t>
            </a:r>
            <a:r>
              <a:rPr lang="en-US" dirty="0" err="1"/>
              <a:t>TinyTM</a:t>
            </a:r>
            <a:r>
              <a:rPr lang="en-US" dirty="0"/>
              <a:t>.</a:t>
            </a:r>
          </a:p>
          <a:p>
            <a:r>
              <a:rPr lang="en-US" dirty="0"/>
              <a:t>Monitor:</a:t>
            </a:r>
          </a:p>
          <a:p>
            <a:r>
              <a:rPr lang="en-US" dirty="0"/>
              <a:t>    </a:t>
            </a:r>
            <a:r>
              <a:rPr lang="en-US" dirty="0" err="1"/>
              <a:t>RacerD</a:t>
            </a:r>
            <a:r>
              <a:rPr lang="en-US" dirty="0"/>
              <a:t> doesn't understand monitors.</a:t>
            </a:r>
          </a:p>
          <a:p>
            <a:r>
              <a:rPr lang="en-US" dirty="0"/>
              <a:t>    Expectation is for </a:t>
            </a:r>
            <a:r>
              <a:rPr lang="en-US" dirty="0" err="1"/>
              <a:t>RacerD</a:t>
            </a:r>
            <a:r>
              <a:rPr lang="en-US" dirty="0"/>
              <a:t> to ignore monitors, but this custom implementation seems to confuse it.</a:t>
            </a:r>
          </a:p>
          <a:p>
            <a:r>
              <a:rPr lang="en-US" dirty="0"/>
              <a:t>    Thus, we find some rare false positives.</a:t>
            </a:r>
          </a:p>
          <a:p>
            <a:r>
              <a:rPr lang="en-US" dirty="0"/>
              <a:t>    The real data races involve unsynchronized reads and writes on a Java HashMap.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FB79-34BD-4009-98E4-7C133D27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ED626-47DC-45AC-8997-97D211F4B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8955-4FAD-45F9-ACA1-29DE99B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C4E2AD-B813-4B69-931D-F8E70443C263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7858-520E-4422-89F9-A9806E36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8AF4-3F2D-46CE-8CE3-39F34BDD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3637-0A4C-4185-B87C-D775D8E1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907F4-2A5B-4F40-A555-2E68DE00C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3C23-289E-44B6-AF7A-A9BFCC37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525C5E-9F15-47F9-9EEB-02850613EB3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B98DE-804D-4A18-A681-D768DAEA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D107-35AE-4A37-8663-826868D2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D8A0D-613F-44E6-9CE6-15D6BD29C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747B4-9A36-4FD1-BD7B-3BAABC80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96C1-ECC7-45C7-8A76-52790BA0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144A0C-1A44-49B2-A404-6EAAA15ABD5A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A8F7-77EA-46BC-8525-BC3D6242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C41F-C69D-47A3-8F9F-90D55F53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4F56-705E-4DBF-A2E5-0682FBD8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ECC7-75C6-468B-96AC-7D9C3FDB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19A1-2F39-4CE7-8DC7-CB894F91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D5860E-5C51-43A5-BF43-2D439BEE27F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65D4-BF62-48D4-B5C9-D5514F5F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A0D2-10D4-4E2B-9B9C-22D7730D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4B42-C392-416A-9F0E-CD87BD2E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17EF-8802-4476-AC42-A936DDD0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FBFA-857B-4D77-8792-2065D197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08FDF9-4066-4900-89B1-04E6CA7299B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0BCA-A07A-4DA8-BC15-0CFEC4A3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AF5D-5322-4653-A277-2E3D0D6F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7384-F359-4402-9AD8-BE2DC18D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4DB5-D7A4-4091-9FE0-FD05AA880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D1B5C-1DFA-4220-8222-7333A042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FF664-64EA-437E-A485-8BD0FD94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44D212-7F25-45E5-AF86-805A0A6E857C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8823C-E396-4FD5-87AE-7098BD68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6B87C-4586-4AAA-845A-9EF0ED0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0D52-E234-4356-A696-0757C14B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C508E-DB6F-46D5-AE08-B08480413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AB13C-DC38-4D67-8E64-7DF47EE5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52B92-F5D0-404B-812D-79084B19E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359B5-103C-4C01-8A82-A2829320D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79AB0-B46E-4C4B-9237-8A912B13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A21AF9-9EC0-474A-9D5D-EBAE4BCB5E24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8BA67-129D-43B0-8D0A-01F16CE4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C758A-8A72-40CE-882C-13A401F1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ACDB-C1F2-42C3-ACE3-14A3CE20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95BE8-FB31-44B7-9E61-B4FA1298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5C548E-79A5-4934-9529-685B2B64FB84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679EC-292A-4D6D-8BD3-49A38C7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BB4D-74F0-4F8B-BE3F-2D6C9CF9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7F91C-2C80-4CD3-8D02-BCD9E9C4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334C04-7E06-41A0-9773-C171CC4D4F1A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5B775-EF13-4808-8BE6-36121651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0DA29-1EFF-4DAE-BC87-A9D163AF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7F41-C66F-4E7C-BF11-1801457F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A5B5-3D48-463A-8F4A-187B8669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F71DB-D444-4AE8-B1E2-7CE34F86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F1E5-7DBB-4559-819B-4BE5E572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087D4-E853-47D6-AA91-3F42132E2E98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A5E8-E276-48AA-9D8B-EE665048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9A91-7DF1-4679-ABD4-7FEA0A9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777C-3046-44A0-93B6-467706D4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B7E76-95DA-48FD-81C7-FA2483B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FA9C-D031-4A62-B821-9004544C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7317-19F7-4049-9FF0-890AF075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C8B20A-1B4C-454F-830A-180E52D8041D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3518-A0BC-4E88-90BC-5B4EE2D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2A37-F3B4-4E03-B782-2BC52F33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2B049E9-7DF6-4A9E-B72D-0A3484EA14EA}"/>
              </a:ext>
            </a:extLst>
          </p:cNvPr>
          <p:cNvSpPr/>
          <p:nvPr userDrawn="1"/>
        </p:nvSpPr>
        <p:spPr>
          <a:xfrm flipH="1">
            <a:off x="8437728" y="3103728"/>
            <a:ext cx="3754272" cy="3754272"/>
          </a:xfrm>
          <a:prstGeom prst="rtTriangle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effectLst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57075-EE1E-4BC2-B467-30C4714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7E7C-60E4-405D-88E9-EA746A90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54A6-8E63-4C2B-8B95-5C6EFF2A9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07C9-5614-4780-8827-60A98C34F9C3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45E62-CF77-41D6-BD76-5CC400F70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60E0-7D17-40BB-A745-347CD0225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5ACB-AC83-46B2-A3CC-8E2535F9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5066-C142-4212-B63F-64433400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735"/>
            <a:ext cx="9144000" cy="2387600"/>
          </a:xfrm>
        </p:spPr>
        <p:txBody>
          <a:bodyPr/>
          <a:lstStyle/>
          <a:p>
            <a:pPr algn="l"/>
            <a:r>
              <a:rPr lang="en-US" dirty="0" err="1"/>
              <a:t>RacerD</a:t>
            </a:r>
            <a:r>
              <a:rPr lang="en-US" dirty="0"/>
              <a:t>: Compositional Static Race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C8E9D-C94E-4301-B145-2E55B48AD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8750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 BLACKSHEAR, Facebook, USA</a:t>
            </a:r>
          </a:p>
          <a:p>
            <a:r>
              <a:rPr lang="en-US" dirty="0"/>
              <a:t>NIKOS GOROGIANNIS, Facebook, UK and Middlesex University London, UK</a:t>
            </a:r>
          </a:p>
          <a:p>
            <a:r>
              <a:rPr lang="en-US" dirty="0"/>
              <a:t>PETER W. O’HEARN, Facebook, UK and University College London, UK</a:t>
            </a:r>
          </a:p>
          <a:p>
            <a:r>
              <a:rPr lang="en-US" dirty="0"/>
              <a:t>ILYA SERGEY, Yale-NUS College, Singapore and University College London, UK</a:t>
            </a:r>
          </a:p>
          <a:p>
            <a:endParaRPr lang="en-US" dirty="0"/>
          </a:p>
          <a:p>
            <a:r>
              <a:rPr lang="en-US" dirty="0"/>
              <a:t>Presented by Kenneth Lamar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6A35C-55F5-4192-A2F5-EF3E5BE3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16D5F-59A4-4D66-B577-9C8A6676E450}"/>
              </a:ext>
            </a:extLst>
          </p:cNvPr>
          <p:cNvSpPr txBox="1"/>
          <p:nvPr/>
        </p:nvSpPr>
        <p:spPr>
          <a:xfrm>
            <a:off x="1524000" y="2967335"/>
            <a:ext cx="188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Lightning Talk</a:t>
            </a:r>
          </a:p>
        </p:txBody>
      </p:sp>
    </p:spTree>
    <p:extLst>
      <p:ext uri="{BB962C8B-B14F-4D97-AF65-F5344CB8AC3E}">
        <p14:creationId xmlns:p14="http://schemas.microsoft.com/office/powerpoint/2010/main" val="35462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AB81-53A4-4D15-A863-60200529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</a:t>
            </a:r>
            <a:r>
              <a:rPr lang="en-US" dirty="0" err="1"/>
              <a:t>RacerD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96C5-AF97-4445-990A-0988019B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High-confidence compositional static data race detector for Java</a:t>
            </a:r>
          </a:p>
          <a:p>
            <a:r>
              <a:rPr lang="en-US" dirty="0"/>
              <a:t>Data races occur when </a:t>
            </a:r>
            <a:r>
              <a:rPr lang="en-US" i="1" dirty="0"/>
              <a:t>an unsynchronized memory access occurs between two threads, where at least one thread performs a write</a:t>
            </a:r>
          </a:p>
          <a:p>
            <a:r>
              <a:rPr lang="en-US" dirty="0"/>
              <a:t>Part of Infer</a:t>
            </a:r>
          </a:p>
          <a:p>
            <a:r>
              <a:rPr lang="en-US" dirty="0"/>
              <a:t>Analyzes at build time</a:t>
            </a:r>
          </a:p>
          <a:p>
            <a:r>
              <a:rPr lang="en-US" dirty="0"/>
              <a:t>Drop-in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8939F-709E-4537-8D54-748E4848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96B0-F9A1-48CB-B867-F9A65D45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AB43-9016-4384-889B-E0487A6C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Infer v0.17.0</a:t>
            </a:r>
          </a:p>
          <a:p>
            <a:r>
              <a:rPr lang="en-US" dirty="0"/>
              <a:t>Ubuntu 18.04.4 LTS 64-bit virtual machine</a:t>
            </a:r>
          </a:p>
          <a:p>
            <a:r>
              <a:rPr lang="en-US" dirty="0"/>
              <a:t>Open-source Android Apps</a:t>
            </a:r>
          </a:p>
          <a:p>
            <a:pPr lvl="1"/>
            <a:r>
              <a:rPr lang="en-US" dirty="0"/>
              <a:t>Telegram</a:t>
            </a:r>
          </a:p>
          <a:p>
            <a:pPr lvl="1"/>
            <a:r>
              <a:rPr lang="en-US" dirty="0"/>
              <a:t>VLC</a:t>
            </a:r>
          </a:p>
          <a:p>
            <a:pPr lvl="1"/>
            <a:r>
              <a:rPr lang="en-US" dirty="0"/>
              <a:t>Firefox Focus</a:t>
            </a:r>
          </a:p>
          <a:p>
            <a:pPr lvl="1"/>
            <a:r>
              <a:rPr lang="en-US" dirty="0"/>
              <a:t>Open Camera</a:t>
            </a:r>
          </a:p>
          <a:p>
            <a:r>
              <a:rPr lang="en-US" dirty="0"/>
              <a:t>Multithreaded example programs</a:t>
            </a:r>
          </a:p>
          <a:p>
            <a:pPr lvl="1"/>
            <a:r>
              <a:rPr lang="en-US" dirty="0"/>
              <a:t>9 programs</a:t>
            </a:r>
          </a:p>
          <a:p>
            <a:pPr lvl="1"/>
            <a:r>
              <a:rPr lang="en-US" dirty="0"/>
              <a:t>Companion materials from </a:t>
            </a:r>
            <a:r>
              <a:rPr lang="en-US" i="1" dirty="0"/>
              <a:t>The Art of Multiprocessor Programming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8CB47-4CB6-498F-96AB-B659DFB9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EF48-4DA0-4D17-B13B-4313C1EF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Apps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BA1750-6AE3-4407-87A7-2F7B19BE1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209959"/>
              </p:ext>
            </p:extLst>
          </p:nvPr>
        </p:nvGraphicFramePr>
        <p:xfrm>
          <a:off x="650276" y="2226696"/>
          <a:ext cx="10891448" cy="3593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0416">
                  <a:extLst>
                    <a:ext uri="{9D8B030D-6E8A-4147-A177-3AD203B41FA5}">
                      <a16:colId xmlns:a16="http://schemas.microsoft.com/office/drawing/2014/main" val="1362067105"/>
                    </a:ext>
                  </a:extLst>
                </a:gridCol>
                <a:gridCol w="2106151">
                  <a:extLst>
                    <a:ext uri="{9D8B030D-6E8A-4147-A177-3AD203B41FA5}">
                      <a16:colId xmlns:a16="http://schemas.microsoft.com/office/drawing/2014/main" val="2880734857"/>
                    </a:ext>
                  </a:extLst>
                </a:gridCol>
                <a:gridCol w="2086829">
                  <a:extLst>
                    <a:ext uri="{9D8B030D-6E8A-4147-A177-3AD203B41FA5}">
                      <a16:colId xmlns:a16="http://schemas.microsoft.com/office/drawing/2014/main" val="544060563"/>
                    </a:ext>
                  </a:extLst>
                </a:gridCol>
                <a:gridCol w="1739026">
                  <a:extLst>
                    <a:ext uri="{9D8B030D-6E8A-4147-A177-3AD203B41FA5}">
                      <a16:colId xmlns:a16="http://schemas.microsoft.com/office/drawing/2014/main" val="4198514732"/>
                    </a:ext>
                  </a:extLst>
                </a:gridCol>
                <a:gridCol w="1739026">
                  <a:extLst>
                    <a:ext uri="{9D8B030D-6E8A-4147-A177-3AD203B41FA5}">
                      <a16:colId xmlns:a16="http://schemas.microsoft.com/office/drawing/2014/main" val="2362467250"/>
                    </a:ext>
                  </a:extLst>
                </a:gridCol>
              </a:tblGrid>
              <a:tr h="406444">
                <a:tc>
                  <a:txBody>
                    <a:bodyPr/>
                    <a:lstStyle/>
                    <a:p>
                      <a:endParaRPr lang="en-US" sz="2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Open Camera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Firefox Focus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VLC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Telegram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76884088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Lines of Java code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          53,222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           9,905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11,176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 533,399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3008806208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Total lines of code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          78,056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        312,565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125,470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   1,659,957 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1332841068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% Java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68%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3%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32%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3621967571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Build time (seconds)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137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423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2290225183"/>
                  </a:ext>
                </a:extLst>
              </a:tr>
              <a:tr h="7485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Infer build time (seconds)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139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Error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314765365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Overhead (%)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120%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83%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Error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1273459296"/>
                  </a:ext>
                </a:extLst>
              </a:tr>
              <a:tr h="406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Reported Bugs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239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670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Error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320" marR="146320" marT="0" marB="0"/>
                </a:tc>
                <a:extLst>
                  <a:ext uri="{0D108BD9-81ED-4DB2-BD59-A6C34878D82A}">
                    <a16:rowId xmlns:a16="http://schemas.microsoft.com/office/drawing/2014/main" val="29253604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7863C-B7DD-4551-8754-418D945F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7E0833-93CD-4C3E-869F-B91D1DD2A39B}"/>
              </a:ext>
            </a:extLst>
          </p:cNvPr>
          <p:cNvCxnSpPr>
            <a:cxnSpLocks/>
          </p:cNvCxnSpPr>
          <p:nvPr/>
        </p:nvCxnSpPr>
        <p:spPr>
          <a:xfrm flipH="1">
            <a:off x="11541724" y="5674381"/>
            <a:ext cx="650276" cy="0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825B08-98A4-42F1-B4A7-B00A014C10D8}"/>
              </a:ext>
            </a:extLst>
          </p:cNvPr>
          <p:cNvCxnSpPr>
            <a:cxnSpLocks/>
          </p:cNvCxnSpPr>
          <p:nvPr/>
        </p:nvCxnSpPr>
        <p:spPr>
          <a:xfrm flipH="1">
            <a:off x="11541724" y="5239483"/>
            <a:ext cx="650276" cy="0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A58E03-C117-403C-9DA8-E3CD96D6D08F}"/>
              </a:ext>
            </a:extLst>
          </p:cNvPr>
          <p:cNvCxnSpPr/>
          <p:nvPr/>
        </p:nvCxnSpPr>
        <p:spPr>
          <a:xfrm>
            <a:off x="7032123" y="1356901"/>
            <a:ext cx="0" cy="869795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718CFC-C837-49DD-94A1-8E3670846533}"/>
              </a:ext>
            </a:extLst>
          </p:cNvPr>
          <p:cNvCxnSpPr/>
          <p:nvPr/>
        </p:nvCxnSpPr>
        <p:spPr>
          <a:xfrm>
            <a:off x="10659494" y="1356901"/>
            <a:ext cx="0" cy="869795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EF48-4DA0-4D17-B13B-4313C1EF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Companion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7863C-B7DD-4551-8754-418D945F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B90E8F-E332-4412-8961-97958AE35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363265"/>
              </p:ext>
            </p:extLst>
          </p:nvPr>
        </p:nvGraphicFramePr>
        <p:xfrm>
          <a:off x="552913" y="2857070"/>
          <a:ext cx="11086173" cy="2332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7890">
                  <a:extLst>
                    <a:ext uri="{9D8B030D-6E8A-4147-A177-3AD203B41FA5}">
                      <a16:colId xmlns:a16="http://schemas.microsoft.com/office/drawing/2014/main" val="439364615"/>
                    </a:ext>
                  </a:extLst>
                </a:gridCol>
                <a:gridCol w="938320">
                  <a:extLst>
                    <a:ext uri="{9D8B030D-6E8A-4147-A177-3AD203B41FA5}">
                      <a16:colId xmlns:a16="http://schemas.microsoft.com/office/drawing/2014/main" val="1206662669"/>
                    </a:ext>
                  </a:extLst>
                </a:gridCol>
                <a:gridCol w="1071148">
                  <a:extLst>
                    <a:ext uri="{9D8B030D-6E8A-4147-A177-3AD203B41FA5}">
                      <a16:colId xmlns:a16="http://schemas.microsoft.com/office/drawing/2014/main" val="576043617"/>
                    </a:ext>
                  </a:extLst>
                </a:gridCol>
                <a:gridCol w="911766">
                  <a:extLst>
                    <a:ext uri="{9D8B030D-6E8A-4147-A177-3AD203B41FA5}">
                      <a16:colId xmlns:a16="http://schemas.microsoft.com/office/drawing/2014/main" val="414062961"/>
                    </a:ext>
                  </a:extLst>
                </a:gridCol>
                <a:gridCol w="933137">
                  <a:extLst>
                    <a:ext uri="{9D8B030D-6E8A-4147-A177-3AD203B41FA5}">
                      <a16:colId xmlns:a16="http://schemas.microsoft.com/office/drawing/2014/main" val="3021397872"/>
                    </a:ext>
                  </a:extLst>
                </a:gridCol>
                <a:gridCol w="1146519">
                  <a:extLst>
                    <a:ext uri="{9D8B030D-6E8A-4147-A177-3AD203B41FA5}">
                      <a16:colId xmlns:a16="http://schemas.microsoft.com/office/drawing/2014/main" val="1665915646"/>
                    </a:ext>
                  </a:extLst>
                </a:gridCol>
                <a:gridCol w="819578">
                  <a:extLst>
                    <a:ext uri="{9D8B030D-6E8A-4147-A177-3AD203B41FA5}">
                      <a16:colId xmlns:a16="http://schemas.microsoft.com/office/drawing/2014/main" val="1584743647"/>
                    </a:ext>
                  </a:extLst>
                </a:gridCol>
                <a:gridCol w="1013689">
                  <a:extLst>
                    <a:ext uri="{9D8B030D-6E8A-4147-A177-3AD203B41FA5}">
                      <a16:colId xmlns:a16="http://schemas.microsoft.com/office/drawing/2014/main" val="3441659012"/>
                    </a:ext>
                  </a:extLst>
                </a:gridCol>
                <a:gridCol w="1046037">
                  <a:extLst>
                    <a:ext uri="{9D8B030D-6E8A-4147-A177-3AD203B41FA5}">
                      <a16:colId xmlns:a16="http://schemas.microsoft.com/office/drawing/2014/main" val="1919678272"/>
                    </a:ext>
                  </a:extLst>
                </a:gridCol>
                <a:gridCol w="1118089">
                  <a:extLst>
                    <a:ext uri="{9D8B030D-6E8A-4147-A177-3AD203B41FA5}">
                      <a16:colId xmlns:a16="http://schemas.microsoft.com/office/drawing/2014/main" val="2140373708"/>
                    </a:ext>
                  </a:extLst>
                </a:gridCol>
              </a:tblGrid>
              <a:tr h="605755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Mutex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Queue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Combine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Steal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Priority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TinyTM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Monitor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extLst>
                  <a:ext uri="{0D108BD9-81ED-4DB2-BD59-A6C34878D82A}">
                    <a16:rowId xmlns:a16="http://schemas.microsoft.com/office/drawing/2014/main" val="185052771"/>
                  </a:ext>
                </a:extLst>
              </a:tr>
              <a:tr h="362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Lines of Java code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632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769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1,287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1,526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522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1,313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1,186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2,469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261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extLst>
                  <a:ext uri="{0D108BD9-81ED-4DB2-BD59-A6C34878D82A}">
                    <a16:rowId xmlns:a16="http://schemas.microsoft.com/office/drawing/2014/main" val="1044943069"/>
                  </a:ext>
                </a:extLst>
              </a:tr>
              <a:tr h="356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lines of code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1,175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1,312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1,830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2,070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726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1,843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1,714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3,091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792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extLst>
                  <a:ext uri="{0D108BD9-81ED-4DB2-BD59-A6C34878D82A}">
                    <a16:rowId xmlns:a16="http://schemas.microsoft.com/office/drawing/2014/main" val="85254161"/>
                  </a:ext>
                </a:extLst>
              </a:tr>
              <a:tr h="4020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 Java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71%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69%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extLst>
                  <a:ext uri="{0D108BD9-81ED-4DB2-BD59-A6C34878D82A}">
                    <a16:rowId xmlns:a16="http://schemas.microsoft.com/office/drawing/2014/main" val="2109538505"/>
                  </a:ext>
                </a:extLst>
              </a:tr>
              <a:tr h="6057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Reported Bugs (actual)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 (5)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(2)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 (4)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 (5)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38" marR="144738" marT="0" marB="0"/>
                </a:tc>
                <a:extLst>
                  <a:ext uri="{0D108BD9-81ED-4DB2-BD59-A6C34878D82A}">
                    <a16:rowId xmlns:a16="http://schemas.microsoft.com/office/drawing/2014/main" val="141572561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CB9EE4-94D4-4F49-83A6-8CB76B3F8C7D}"/>
              </a:ext>
            </a:extLst>
          </p:cNvPr>
          <p:cNvCxnSpPr>
            <a:cxnSpLocks/>
          </p:cNvCxnSpPr>
          <p:nvPr/>
        </p:nvCxnSpPr>
        <p:spPr>
          <a:xfrm flipH="1">
            <a:off x="11639086" y="4805324"/>
            <a:ext cx="552914" cy="0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7AE22B-1D92-4E00-AB79-24D3217E81B3}"/>
              </a:ext>
            </a:extLst>
          </p:cNvPr>
          <p:cNvCxnSpPr/>
          <p:nvPr/>
        </p:nvCxnSpPr>
        <p:spPr>
          <a:xfrm>
            <a:off x="6047190" y="1987275"/>
            <a:ext cx="0" cy="869795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105A88-D762-46A7-9765-328F2E3D9DDF}"/>
              </a:ext>
            </a:extLst>
          </p:cNvPr>
          <p:cNvCxnSpPr/>
          <p:nvPr/>
        </p:nvCxnSpPr>
        <p:spPr>
          <a:xfrm>
            <a:off x="8966721" y="1987275"/>
            <a:ext cx="0" cy="869795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D12DF7-5C26-4AA9-9932-2FC0484B3462}"/>
              </a:ext>
            </a:extLst>
          </p:cNvPr>
          <p:cNvCxnSpPr/>
          <p:nvPr/>
        </p:nvCxnSpPr>
        <p:spPr>
          <a:xfrm>
            <a:off x="11044902" y="1987275"/>
            <a:ext cx="0" cy="869795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5E53A-3C17-40FB-9BE9-076949468476}"/>
              </a:ext>
            </a:extLst>
          </p:cNvPr>
          <p:cNvCxnSpPr/>
          <p:nvPr/>
        </p:nvCxnSpPr>
        <p:spPr>
          <a:xfrm>
            <a:off x="10009591" y="1987275"/>
            <a:ext cx="0" cy="869795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9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2D14-B04F-4112-9D8F-4108510C5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906B-F9EF-4111-BC22-C192FAB40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CAC0B-397B-47A4-B18D-F241738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698</Words>
  <Application>Microsoft Office PowerPoint</Application>
  <PresentationFormat>Widescreen</PresentationFormat>
  <Paragraphs>159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RacerD: Compositional Static Race Detection</vt:lpstr>
      <vt:lpstr>Refresher: RacerD</vt:lpstr>
      <vt:lpstr>Experimental Setup</vt:lpstr>
      <vt:lpstr>Results: Apps</vt:lpstr>
      <vt:lpstr>Results: Companion Materials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MarioMan</dc:creator>
  <cp:lastModifiedBy>MarioMan</cp:lastModifiedBy>
  <cp:revision>146</cp:revision>
  <dcterms:created xsi:type="dcterms:W3CDTF">2020-04-01T11:05:55Z</dcterms:created>
  <dcterms:modified xsi:type="dcterms:W3CDTF">2020-04-23T14:12:24Z</dcterms:modified>
</cp:coreProperties>
</file>