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98" r:id="rId6"/>
    <p:sldId id="284" r:id="rId7"/>
    <p:sldId id="286" r:id="rId8"/>
    <p:sldId id="287" r:id="rId9"/>
    <p:sldId id="297" r:id="rId10"/>
    <p:sldId id="288" r:id="rId11"/>
    <p:sldId id="296" r:id="rId12"/>
    <p:sldId id="295" r:id="rId13"/>
    <p:sldId id="291" r:id="rId14"/>
    <p:sldId id="290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8" autoAdjust="0"/>
    <p:restoredTop sz="78530" autoAdjust="0"/>
  </p:normalViewPr>
  <p:slideViewPr>
    <p:cSldViewPr snapToGrid="0">
      <p:cViewPr varScale="1">
        <p:scale>
          <a:sx n="86" d="100"/>
          <a:sy n="86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99D46-1E0B-4420-8741-92F6D0166A1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04186-20A0-4AAD-A036-49E21D11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3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Chord is the only known Java static race detector.</a:t>
            </a:r>
          </a:p>
          <a:p>
            <a:endParaRPr lang="en-US" dirty="0"/>
          </a:p>
          <a:p>
            <a:r>
              <a:rPr lang="en-US" dirty="0"/>
              <a:t>We check the number of races detected, regardless of whether or not they are real.</a:t>
            </a:r>
          </a:p>
          <a:p>
            <a:r>
              <a:rPr lang="en-US" dirty="0"/>
              <a:t>We measure execution time to complete the analysis.</a:t>
            </a:r>
          </a:p>
          <a:p>
            <a:r>
              <a:rPr lang="en-US" dirty="0"/>
              <a:t>Alarm overlap reports what percentage of all identified races were the same.</a:t>
            </a:r>
          </a:p>
          <a:p>
            <a:endParaRPr lang="en-US" dirty="0"/>
          </a:p>
          <a:p>
            <a:r>
              <a:rPr lang="en-US" dirty="0"/>
              <a:t>Key takeaways: </a:t>
            </a:r>
            <a:r>
              <a:rPr lang="en-US" dirty="0" err="1"/>
              <a:t>RacerD</a:t>
            </a:r>
            <a:r>
              <a:rPr lang="en-US" dirty="0"/>
              <a:t> reports at least 3 times less frequently.</a:t>
            </a:r>
          </a:p>
          <a:p>
            <a:r>
              <a:rPr lang="en-US" dirty="0"/>
              <a:t>	At least an order of magnitude faster than Chord in all cases.</a:t>
            </a:r>
          </a:p>
          <a:p>
            <a:r>
              <a:rPr lang="en-US" dirty="0"/>
              <a:t>Comparable precision on manually examined races.</a:t>
            </a:r>
          </a:p>
          <a:p>
            <a:r>
              <a:rPr lang="en-US" dirty="0"/>
              <a:t>Superior alarms/minute rate with </a:t>
            </a:r>
            <a:r>
              <a:rPr lang="en-US" dirty="0" err="1"/>
              <a:t>RacerD</a:t>
            </a:r>
            <a:r>
              <a:rPr lang="en-US" dirty="0"/>
              <a:t>.</a:t>
            </a:r>
          </a:p>
          <a:p>
            <a:r>
              <a:rPr lang="en-US" dirty="0"/>
              <a:t>Not even considering that </a:t>
            </a:r>
            <a:r>
              <a:rPr lang="en-US" dirty="0" err="1"/>
              <a:t>RacerD</a:t>
            </a:r>
            <a:r>
              <a:rPr lang="en-US" dirty="0"/>
              <a:t> supports incremental code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DroidRacer</a:t>
            </a:r>
            <a:r>
              <a:rPr lang="en-US" dirty="0"/>
              <a:t> is a state-of-the-art dynamic race detector</a:t>
            </a:r>
          </a:p>
          <a:p>
            <a:endParaRPr lang="en-US" dirty="0"/>
          </a:p>
          <a:p>
            <a:r>
              <a:rPr lang="en-US" dirty="0"/>
              <a:t>We compare alarms once again, but this time evaluate which are true bugs too.</a:t>
            </a:r>
          </a:p>
          <a:p>
            <a:r>
              <a:rPr lang="en-US" dirty="0"/>
              <a:t>Note how </a:t>
            </a:r>
            <a:r>
              <a:rPr lang="en-US" dirty="0" err="1"/>
              <a:t>RacerD</a:t>
            </a:r>
            <a:r>
              <a:rPr lang="en-US" dirty="0"/>
              <a:t> reports no false positives, unlike </a:t>
            </a:r>
            <a:r>
              <a:rPr lang="en-US" dirty="0" err="1"/>
              <a:t>DroidRacer</a:t>
            </a:r>
            <a:r>
              <a:rPr lang="en-US" dirty="0"/>
              <a:t>.</a:t>
            </a:r>
          </a:p>
          <a:p>
            <a:r>
              <a:rPr lang="en-US" dirty="0"/>
              <a:t>&gt;3 because the authors couldn’t be bothered to check them all.</a:t>
            </a:r>
          </a:p>
          <a:p>
            <a:endParaRPr lang="en-US" dirty="0"/>
          </a:p>
          <a:p>
            <a:r>
              <a:rPr lang="en-US" dirty="0" err="1"/>
              <a:t>RacerD</a:t>
            </a:r>
            <a:r>
              <a:rPr lang="en-US" dirty="0"/>
              <a:t> reports twice as many data races in all cases</a:t>
            </a:r>
          </a:p>
          <a:p>
            <a:r>
              <a:rPr lang="en-US" dirty="0"/>
              <a:t>Runtimes were not compared because the researchers couldn’t actually get </a:t>
            </a:r>
            <a:r>
              <a:rPr lang="en-US" dirty="0" err="1"/>
              <a:t>DroidRacer</a:t>
            </a:r>
            <a:r>
              <a:rPr lang="en-US" dirty="0"/>
              <a:t> running themselves. They just compared against the numbers in the </a:t>
            </a:r>
            <a:r>
              <a:rPr lang="en-US" dirty="0" err="1"/>
              <a:t>DroidRacer</a:t>
            </a:r>
            <a:r>
              <a:rPr lang="en-US" dirty="0"/>
              <a:t>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Ignores more advanced concurrency mechanisms like atomic and volatile variables. Justified, as that code changes infrequently anyway.</a:t>
            </a:r>
          </a:p>
          <a:p>
            <a:r>
              <a:rPr lang="en-US" dirty="0"/>
              <a:t>Keeps track of how many locks are held, not which locks are held. If locks held have no overlap, a race can still occur.</a:t>
            </a:r>
          </a:p>
          <a:p>
            <a:r>
              <a:rPr lang="en-US" dirty="0"/>
              <a:t>If a thread has exclusive access to an object, it assumes all objects referenced by that object are also owned exclusively.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Torn reads occur when a writer is overwriting an object while you are reading it. You may read part of the old object and part of the new object. This is effectively a garbage and inconsistent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2 threads with shared access to the same instance of this class.</a:t>
            </a:r>
          </a:p>
          <a:p>
            <a:endParaRPr lang="en-US" dirty="0"/>
          </a:p>
          <a:p>
            <a:r>
              <a:rPr lang="en-US" dirty="0"/>
              <a:t>Line 1 and 2: Both threads read </a:t>
            </a:r>
            <a:r>
              <a:rPr lang="en-US" dirty="0" err="1"/>
              <a:t>i</a:t>
            </a:r>
            <a:r>
              <a:rPr lang="en-US" dirty="0"/>
              <a:t>. No race occurs because they are both reads.</a:t>
            </a:r>
          </a:p>
          <a:p>
            <a:r>
              <a:rPr lang="en-US" dirty="0"/>
              <a:t>Line 4 and 6: Both threads write to </a:t>
            </a:r>
            <a:r>
              <a:rPr lang="en-US" dirty="0" err="1"/>
              <a:t>i</a:t>
            </a:r>
            <a:r>
              <a:rPr lang="en-US" dirty="0"/>
              <a:t>, which is a data race. They both attempt to write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 data race on line 7, as we have 2 threads attempting to write to </a:t>
            </a:r>
            <a:r>
              <a:rPr lang="en-US" dirty="0" err="1"/>
              <a:t>i</a:t>
            </a:r>
            <a:r>
              <a:rPr lang="en-US" dirty="0"/>
              <a:t> without any synchronization mechanism.</a:t>
            </a:r>
          </a:p>
          <a:p>
            <a:endParaRPr lang="en-US" dirty="0"/>
          </a:p>
          <a:p>
            <a:r>
              <a:rPr lang="en-US" dirty="0"/>
              <a:t>Note how we attempted to increment twice, but </a:t>
            </a:r>
            <a:r>
              <a:rPr lang="en-US" dirty="0" err="1"/>
              <a:t>i</a:t>
            </a:r>
            <a:r>
              <a:rPr lang="en-US" dirty="0"/>
              <a:t> is now 1.</a:t>
            </a:r>
          </a:p>
          <a:p>
            <a:r>
              <a:rPr lang="en-US" dirty="0"/>
              <a:t>This is incorrect behavior, and the data race hints at this.</a:t>
            </a:r>
          </a:p>
          <a:p>
            <a:endParaRPr lang="en-US" dirty="0"/>
          </a:p>
          <a:p>
            <a:r>
              <a:rPr lang="en-US" dirty="0"/>
              <a:t>Execution is nondeterministic, so this could sometimes work properly.</a:t>
            </a:r>
          </a:p>
          <a:p>
            <a:r>
              <a:rPr lang="en-US" dirty="0"/>
              <a:t>We want a tool that can identify and report these data 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detection really is our core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to convert sequential code to parallel equivalent for a performance boost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 and usable in code integration platforms</a:t>
            </a:r>
          </a:p>
          <a:p>
            <a:r>
              <a:rPr lang="en-US" dirty="0"/>
              <a:t>Must integrate with existing Facebook app codebase</a:t>
            </a:r>
          </a:p>
          <a:p>
            <a:r>
              <a:rPr lang="en-US" dirty="0"/>
              <a:t>Minimize false positives and provide descriptive bug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 on high confidence data races. Can make compromises in accuracy to achieve these goals</a:t>
            </a:r>
          </a:p>
          <a:p>
            <a:endParaRPr lang="en-US" dirty="0"/>
          </a:p>
          <a:p>
            <a:r>
              <a:rPr lang="en-US" dirty="0"/>
              <a:t>Slow but thorough</a:t>
            </a:r>
          </a:p>
          <a:p>
            <a:r>
              <a:rPr lang="en-US" dirty="0"/>
              <a:t>Fast but poor code coverage</a:t>
            </a:r>
          </a:p>
          <a:p>
            <a:r>
              <a:rPr lang="en-US" dirty="0"/>
              <a:t>Not practical for use in code integration platforms</a:t>
            </a:r>
          </a:p>
          <a:p>
            <a:r>
              <a:rPr lang="en-US" dirty="0"/>
              <a:t>Emphasis on soundness results in many false positives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Focus on identifying all races, not presenting them accessibly. Should provide more context for the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High confidence: Focus on easy-to-detect data races and ignore others</a:t>
            </a:r>
          </a:p>
          <a:p>
            <a:pPr lvl="0"/>
            <a:r>
              <a:rPr lang="en-US" dirty="0"/>
              <a:t>Compositional: After the initial analysis, only analyzes changed code. Instead of evaluating interleavings, it evaluates each method sequentially in isolation.</a:t>
            </a:r>
          </a:p>
          <a:p>
            <a:pPr lvl="0"/>
            <a:r>
              <a:rPr lang="en-US" dirty="0"/>
              <a:t>Static: Better code coverage than dynamic approaches. Misses fewer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 is provided open-source</a:t>
            </a:r>
          </a:p>
          <a:p>
            <a:endParaRPr lang="en-US" dirty="0"/>
          </a:p>
          <a:p>
            <a:r>
              <a:rPr lang="en-US" dirty="0"/>
              <a:t>2,500 analyzer issues detected over a 6-month period at Facebook, most being regressions</a:t>
            </a:r>
          </a:p>
          <a:p>
            <a:r>
              <a:rPr lang="en-US" dirty="0"/>
              <a:t>Improved scroll performance by over 5%, even though News is already highly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</a:t>
            </a:r>
            <a:r>
              <a:rPr lang="en-US" dirty="0"/>
              <a:t>: Path traveled to reach this access. Note that paths must match. Even though differing paths can lead to the same memory locations, this case is ignored for simplicity.</a:t>
            </a:r>
          </a:p>
          <a:p>
            <a:pPr lvl="0"/>
            <a:r>
              <a:rPr lang="en-US" dirty="0"/>
              <a:t>k: Whether the access is a read or a write.</a:t>
            </a:r>
          </a:p>
          <a:p>
            <a:pPr lvl="0"/>
            <a:r>
              <a:rPr lang="en-US" dirty="0"/>
              <a:t>ℓ: The number of locks currently held. Note that there is an over-approximation here, as we don’t actually care which locks are held, just that there is at least one lock (hopefully) protecting access.</a:t>
            </a:r>
          </a:p>
          <a:p>
            <a:pPr lvl="0"/>
            <a:r>
              <a:rPr lang="en-US" dirty="0"/>
              <a:t>t: A thread type. Used to identify whether the accesses will occur on one thread or may execute concurrently with other threads.</a:t>
            </a:r>
          </a:p>
          <a:p>
            <a:pPr lvl="0"/>
            <a:r>
              <a:rPr lang="en-US" dirty="0"/>
              <a:t>o: The ownership value indicates whether or not the current thread has exclusive ownership to the location being accessed.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example as before, as evaluated by the tool.</a:t>
            </a:r>
          </a:p>
          <a:p>
            <a:endParaRPr lang="en-US" dirty="0"/>
          </a:p>
          <a:p>
            <a:r>
              <a:rPr lang="el-GR" dirty="0"/>
              <a:t>π</a:t>
            </a:r>
            <a:r>
              <a:rPr lang="en-US" dirty="0"/>
              <a:t>: Path traveled to reach this access. Note that paths must match. Even though differing paths can lead to the same memory locations, this case is ignored for simplicity.</a:t>
            </a:r>
          </a:p>
          <a:p>
            <a:pPr lvl="0"/>
            <a:r>
              <a:rPr lang="en-US" dirty="0"/>
              <a:t>k: Whether the access is a read or a write.</a:t>
            </a:r>
          </a:p>
          <a:p>
            <a:pPr lvl="0"/>
            <a:r>
              <a:rPr lang="en-US" dirty="0"/>
              <a:t>ℓ: The number of locks currently held. Note that there is an over-approximation here, as we don’t actually care which locks are held, just that there is at least one lock (hopefully) protecting access.</a:t>
            </a:r>
          </a:p>
          <a:p>
            <a:pPr lvl="0"/>
            <a:r>
              <a:rPr lang="en-US" dirty="0"/>
              <a:t>t: A thread type. Used to identify whether the accesses will occur on one thread or may execute concurrently with other threads.</a:t>
            </a:r>
          </a:p>
          <a:p>
            <a:pPr lvl="0"/>
            <a:r>
              <a:rPr lang="en-US" dirty="0"/>
              <a:t>o: The ownership value indicates whether or not the current thread has exclusive ownership to the location being accessed.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Here are all of our access snapshots created by the </a:t>
            </a:r>
            <a:r>
              <a:rPr lang="en-US" dirty="0" err="1"/>
              <a:t>getAndIncrement</a:t>
            </a:r>
            <a:r>
              <a:rPr lang="en-US" dirty="0"/>
              <a:t>() method. </a:t>
            </a:r>
          </a:p>
          <a:p>
            <a:pPr lvl="0"/>
            <a:r>
              <a:rPr lang="en-US" dirty="0"/>
              <a:t>We can quickly weed some of these out.</a:t>
            </a:r>
          </a:p>
          <a:p>
            <a:pPr lvl="0"/>
            <a:r>
              <a:rPr lang="en-US" dirty="0"/>
              <a:t>Let’s consider </a:t>
            </a:r>
            <a:r>
              <a:rPr lang="en-US" dirty="0" err="1"/>
              <a:t>tmp</a:t>
            </a:r>
            <a:r>
              <a:rPr lang="en-US" dirty="0"/>
              <a:t> first</a:t>
            </a:r>
          </a:p>
          <a:p>
            <a:pPr lvl="0"/>
            <a:r>
              <a:rPr lang="en-US" dirty="0"/>
              <a:t>	We are assuming all threads have the same syntactic path to </a:t>
            </a:r>
            <a:r>
              <a:rPr lang="en-US" dirty="0" err="1"/>
              <a:t>tmp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	Some of these operations are writes.</a:t>
            </a:r>
          </a:p>
          <a:p>
            <a:pPr lvl="0"/>
            <a:r>
              <a:rPr lang="en-US" dirty="0"/>
              <a:t>	None of the accesses are protected by locks.</a:t>
            </a:r>
          </a:p>
          <a:p>
            <a:pPr lvl="0"/>
            <a:r>
              <a:rPr lang="en-US" dirty="0"/>
              <a:t>	Because this code isn’t exclusive to one thread, it could be accessed by multiple threads in parallel.</a:t>
            </a:r>
          </a:p>
          <a:p>
            <a:pPr lvl="0"/>
            <a:r>
              <a:rPr lang="en-US" dirty="0"/>
              <a:t>	</a:t>
            </a:r>
            <a:r>
              <a:rPr lang="en-US" dirty="0" err="1"/>
              <a:t>tmp</a:t>
            </a:r>
            <a:r>
              <a:rPr lang="en-US" dirty="0"/>
              <a:t> is thread-local. Each instance of </a:t>
            </a:r>
            <a:r>
              <a:rPr lang="en-US" dirty="0" err="1"/>
              <a:t>tmp</a:t>
            </a:r>
            <a:r>
              <a:rPr lang="en-US" dirty="0"/>
              <a:t> is unique to each thread, so a race cannot occur.</a:t>
            </a:r>
          </a:p>
          <a:p>
            <a:pPr lvl="0"/>
            <a:r>
              <a:rPr lang="en-US" dirty="0"/>
              <a:t>Now consider what remains,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	Just a read and a write.</a:t>
            </a:r>
          </a:p>
          <a:p>
            <a:pPr lvl="0"/>
            <a:r>
              <a:rPr lang="en-US" dirty="0"/>
              <a:t>	Let’s compare each pair.</a:t>
            </a:r>
          </a:p>
          <a:p>
            <a:pPr lvl="0"/>
            <a:r>
              <a:rPr lang="en-US" dirty="0"/>
              <a:t>	You have to compare each summary to itself, since multiple threads could call from the same context.</a:t>
            </a:r>
          </a:p>
          <a:p>
            <a:pPr lvl="0"/>
            <a:r>
              <a:rPr lang="en-US" dirty="0"/>
              <a:t>	Neither of these accesses is is a write, so this one isn’t a race.</a:t>
            </a:r>
          </a:p>
          <a:p>
            <a:pPr lvl="0"/>
            <a:r>
              <a:rPr lang="en-US" dirty="0"/>
              <a:t>	Let’s go through these other two.</a:t>
            </a:r>
          </a:p>
          <a:p>
            <a:pPr lvl="0"/>
            <a:r>
              <a:rPr lang="en-US" dirty="0"/>
              <a:t>	Since all of these hold true, both situations are data 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04186-20A0-4AAD-A036-49E21D1115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B79-34BD-4009-98E4-7C133D27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D626-47DC-45AC-8997-97D211F4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8955-4FAD-45F9-ACA1-29DE99B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C4E2AD-B813-4B69-931D-F8E70443C263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7858-520E-4422-89F9-A9806E3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8AF4-3F2D-46CE-8CE3-39F34BD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3637-0A4C-4185-B87C-D775D8E1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07F4-2A5B-4F40-A555-2E68DE00C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3C23-289E-44B6-AF7A-A9BFCC37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525C5E-9F15-47F9-9EEB-02850613EB3E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98DE-804D-4A18-A681-D768DAE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D107-35AE-4A37-8663-826868D2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D8A0D-613F-44E6-9CE6-15D6BD29C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747B4-9A36-4FD1-BD7B-3BAABC80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96C1-ECC7-45C7-8A76-52790BA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44A0C-1A44-49B2-A404-6EAAA15ABD5A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A8F7-77EA-46BC-8525-BC3D6242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C41F-C69D-47A3-8F9F-90D55F53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F56-705E-4DBF-A2E5-0682FBD8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ECC7-75C6-468B-96AC-7D9C3FDB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19A1-2F39-4CE7-8DC7-CB894F9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D5860E-5C51-43A5-BF43-2D439BEE27F6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65D4-BF62-48D4-B5C9-D5514F5F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A0D2-10D4-4E2B-9B9C-22D7730D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4B42-C392-416A-9F0E-CD87BD2E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17EF-8802-4476-AC42-A936DDD0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FBFA-857B-4D77-8792-2065D197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08FDF9-4066-4900-89B1-04E6CA7299BE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0BCA-A07A-4DA8-BC15-0CFEC4A3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AF5D-5322-4653-A277-2E3D0D6F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7384-F359-4402-9AD8-BE2DC18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4DB5-D7A4-4091-9FE0-FD05AA880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D1B5C-1DFA-4220-8222-7333A042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F664-64EA-437E-A485-8BD0FD94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44D212-7F25-45E5-AF86-805A0A6E857C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8823C-E396-4FD5-87AE-7098BD68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B87C-4586-4AAA-845A-9EF0ED0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0D52-E234-4356-A696-0757C14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508E-DB6F-46D5-AE08-B0848041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AB13C-DC38-4D67-8E64-7DF47EE5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52B92-F5D0-404B-812D-79084B19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359B5-103C-4C01-8A82-A2829320D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79AB0-B46E-4C4B-9237-8A912B1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A21AF9-9EC0-474A-9D5D-EBAE4BCB5E24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8BA67-129D-43B0-8D0A-01F16CE4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C758A-8A72-40CE-882C-13A401F1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CDB-C1F2-42C3-ACE3-14A3CE20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95BE8-FB31-44B7-9E61-B4FA1298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5C548E-79A5-4934-9529-685B2B64FB84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679EC-292A-4D6D-8BD3-49A38C7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BB4D-74F0-4F8B-BE3F-2D6C9CF9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7F91C-2C80-4CD3-8D02-BCD9E9C4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334C04-7E06-41A0-9773-C171CC4D4F1A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5B775-EF13-4808-8BE6-3612165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DA29-1EFF-4DAE-BC87-A9D163A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7F41-C66F-4E7C-BF11-1801457F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5B5-3D48-463A-8F4A-187B866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71DB-D444-4AE8-B1E2-7CE34F86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F1E5-7DBB-4559-819B-4BE5E572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087D4-E853-47D6-AA91-3F42132E2E98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A5E8-E276-48AA-9D8B-EE66504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9A91-7DF1-4679-ABD4-7FEA0A9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777C-3046-44A0-93B6-467706D4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7E76-95DA-48FD-81C7-FA2483B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A9C-D031-4A62-B821-9004544C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7317-19F7-4049-9FF0-890AF07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C8B20A-1B4C-454F-830A-180E52D8041D}" type="datetime1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3518-A0BC-4E88-90BC-5B4EE2D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2A37-F3B4-4E03-B782-2BC52F33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005ACB-AC83-46B2-A3CC-8E2535F96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22B049E9-7DF6-4A9E-B72D-0A3484EA14EA}"/>
              </a:ext>
            </a:extLst>
          </p:cNvPr>
          <p:cNvSpPr/>
          <p:nvPr userDrawn="1"/>
        </p:nvSpPr>
        <p:spPr>
          <a:xfrm flipH="1">
            <a:off x="8437728" y="3103728"/>
            <a:ext cx="3754272" cy="3754272"/>
          </a:xfrm>
          <a:prstGeom prst="rtTriangl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effectLst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57075-EE1E-4BC2-B467-30C4714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7E7C-60E4-405D-88E9-EA746A90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54A6-8E63-4C2B-8B95-5C6EFF2A9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07C9-5614-4780-8827-60A98C34F9C3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5E62-CF77-41D6-BD76-5CC400F70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60E0-7D17-40BB-A745-347CD022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ACB-AC83-46B2-A3CC-8E2535F9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066-C142-4212-B63F-644334008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RacerD</a:t>
            </a:r>
            <a:r>
              <a:rPr lang="en-US" dirty="0"/>
              <a:t>: Compositional Static Race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8E9D-C94E-4301-B145-2E55B48A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 BLACKSHEAR, Facebook, USA</a:t>
            </a:r>
          </a:p>
          <a:p>
            <a:r>
              <a:rPr lang="en-US" dirty="0"/>
              <a:t>NIKOS GOROGIANNIS, Facebook, UK and Middlesex University London, UK</a:t>
            </a:r>
          </a:p>
          <a:p>
            <a:r>
              <a:rPr lang="en-US" dirty="0"/>
              <a:t>PETER W. O’HEARN, Facebook, UK and University College London, UK</a:t>
            </a:r>
          </a:p>
          <a:p>
            <a:r>
              <a:rPr lang="en-US" dirty="0"/>
              <a:t>ILYA SERGEY, Yale-NUS College, Singapore and University College London, UK</a:t>
            </a:r>
          </a:p>
          <a:p>
            <a:endParaRPr lang="en-US" dirty="0"/>
          </a:p>
          <a:p>
            <a:r>
              <a:rPr lang="en-US" dirty="0"/>
              <a:t>Presented by Kenneth Lamar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A35C-55F5-4192-A2F5-EF3E5BE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284-1B05-4A7F-8863-6375F57B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7516-EE2A-40AA-9A1A-47EB88D0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static analysis on each public method to generate access snapshots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each pair of access snapshots:</a:t>
            </a:r>
          </a:p>
          <a:p>
            <a:r>
              <a:rPr lang="en-US" dirty="0" err="1"/>
              <a:t>RacerD</a:t>
            </a:r>
            <a:r>
              <a:rPr lang="en-US" dirty="0"/>
              <a:t> reports a data race if </a:t>
            </a:r>
            <a:r>
              <a:rPr lang="en-US" b="1" dirty="0"/>
              <a:t>all of the following </a:t>
            </a:r>
            <a:r>
              <a:rPr lang="en-US" dirty="0"/>
              <a:t>conditions hold:</a:t>
            </a:r>
          </a:p>
          <a:p>
            <a:pPr lvl="1"/>
            <a:r>
              <a:rPr lang="en-US" dirty="0"/>
              <a:t>Accesses are to the same syntactic path</a:t>
            </a:r>
          </a:p>
          <a:p>
            <a:pPr lvl="1"/>
            <a:r>
              <a:rPr lang="en-US" dirty="0"/>
              <a:t>At least one of the accesses is a write</a:t>
            </a:r>
          </a:p>
          <a:p>
            <a:pPr lvl="1"/>
            <a:r>
              <a:rPr lang="en-US" dirty="0"/>
              <a:t>At least one of the accesses is not protected by a lock</a:t>
            </a:r>
          </a:p>
          <a:p>
            <a:pPr lvl="1"/>
            <a:r>
              <a:rPr lang="en-US" dirty="0"/>
              <a:t>At least one of the accesses runs on a different thread</a:t>
            </a:r>
          </a:p>
          <a:p>
            <a:pPr lvl="1"/>
            <a:r>
              <a:rPr lang="en-US" dirty="0"/>
              <a:t>Neither access is to thread-local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EACFC-0848-4BA0-A95B-2CCD4DBB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F3D-A521-433B-ACE4-DC2B55BC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45DF-9BB6-403F-A0CB-E48ECCFA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&lt;Path, R/W, #Locks, Seq/Par, Local/Shared&gt;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Path: The path taken to reach a piece of code</a:t>
            </a:r>
          </a:p>
          <a:p>
            <a:pPr lvl="1"/>
            <a:r>
              <a:rPr lang="en-US" dirty="0"/>
              <a:t>Used to distinguish between different instances of a variable</a:t>
            </a:r>
          </a:p>
          <a:p>
            <a:r>
              <a:rPr lang="en-US" dirty="0"/>
              <a:t>R/W: Access is a read or a write</a:t>
            </a:r>
          </a:p>
          <a:p>
            <a:r>
              <a:rPr lang="en-US" dirty="0"/>
              <a:t>Locks: Number of locks held</a:t>
            </a:r>
          </a:p>
          <a:p>
            <a:r>
              <a:rPr lang="en-US" dirty="0"/>
              <a:t>Seq/Par : Whether this code can run on one thread sequentially (Seq) or on multiple threads in parallel (Par)</a:t>
            </a:r>
          </a:p>
          <a:p>
            <a:pPr lvl="1"/>
            <a:r>
              <a:rPr lang="en-US" dirty="0"/>
              <a:t>A thread cannot race with itself</a:t>
            </a:r>
          </a:p>
          <a:p>
            <a:r>
              <a:rPr lang="en-US" dirty="0"/>
              <a:t>Local/Shared: Whether a thread has exclusive (Local) or Shared ownership of the object accessed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B9B8-AF3C-42B6-87B9-FC2D16A7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880D732-F94C-48D5-A237-E914D9D69329}"/>
              </a:ext>
            </a:extLst>
          </p:cNvPr>
          <p:cNvSpPr/>
          <p:nvPr/>
        </p:nvSpPr>
        <p:spPr>
          <a:xfrm>
            <a:off x="6205004" y="5150770"/>
            <a:ext cx="4907789" cy="36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9D09FC-CE1E-4D5F-A619-F63257893799}"/>
              </a:ext>
            </a:extLst>
          </p:cNvPr>
          <p:cNvSpPr/>
          <p:nvPr/>
        </p:nvSpPr>
        <p:spPr>
          <a:xfrm>
            <a:off x="6205004" y="4322583"/>
            <a:ext cx="4907789" cy="36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AD65ED-8FF3-4972-9921-80049DBCF14F}"/>
              </a:ext>
            </a:extLst>
          </p:cNvPr>
          <p:cNvSpPr/>
          <p:nvPr/>
        </p:nvSpPr>
        <p:spPr>
          <a:xfrm>
            <a:off x="6205004" y="3441911"/>
            <a:ext cx="4907789" cy="36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6B679D-A698-4A95-ACD4-E7EE67B85D90}"/>
              </a:ext>
            </a:extLst>
          </p:cNvPr>
          <p:cNvSpPr txBox="1"/>
          <p:nvPr/>
        </p:nvSpPr>
        <p:spPr>
          <a:xfrm>
            <a:off x="6205004" y="5160058"/>
            <a:ext cx="219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W, 0, Par, Shared&gt;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D6675F-CBCD-4455-A385-96A7012D7C4E}"/>
              </a:ext>
            </a:extLst>
          </p:cNvPr>
          <p:cNvSpPr txBox="1"/>
          <p:nvPr/>
        </p:nvSpPr>
        <p:spPr>
          <a:xfrm>
            <a:off x="6205004" y="4299935"/>
            <a:ext cx="214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R, 0, Par, Shared&gt;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09DB04-A349-4481-A118-6508F12F1AB3}"/>
              </a:ext>
            </a:extLst>
          </p:cNvPr>
          <p:cNvSpPr txBox="1"/>
          <p:nvPr/>
        </p:nvSpPr>
        <p:spPr>
          <a:xfrm>
            <a:off x="6205004" y="3441911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R, 0, Par, Shared&gt;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E2D72-017C-4C55-A42F-D0C14E2152A2}"/>
              </a:ext>
            </a:extLst>
          </p:cNvPr>
          <p:cNvSpPr txBox="1"/>
          <p:nvPr/>
        </p:nvSpPr>
        <p:spPr>
          <a:xfrm>
            <a:off x="8651414" y="4322266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W, 0, Par, Shared&gt;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C983D-2B23-485E-BF4E-FD245AF202CF}"/>
              </a:ext>
            </a:extLst>
          </p:cNvPr>
          <p:cNvSpPr txBox="1"/>
          <p:nvPr/>
        </p:nvSpPr>
        <p:spPr>
          <a:xfrm>
            <a:off x="8651414" y="5145240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W, 0, Par, Shared&gt;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327DF-AC0F-4B8E-B45D-CFCB9CD148BB}"/>
              </a:ext>
            </a:extLst>
          </p:cNvPr>
          <p:cNvSpPr txBox="1"/>
          <p:nvPr/>
        </p:nvSpPr>
        <p:spPr>
          <a:xfrm>
            <a:off x="8651414" y="3431549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R, 0, Par, Shared&gt;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FC63E240-E26F-40E1-872A-DC9ABF23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4" y="1964831"/>
            <a:ext cx="5181600" cy="389980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142EF-549A-4F5D-9110-316A3799DB7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60023" y="3824095"/>
            <a:ext cx="2700757" cy="292999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26D025-3BB3-437D-AD22-E5D8FB9924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319454" y="4262220"/>
            <a:ext cx="3341326" cy="499382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07AD66-2565-4EE3-84B0-DD82221921F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18732" y="4624014"/>
            <a:ext cx="3542048" cy="782096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49C4D8-CEF6-4375-9936-E5A0CB61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D28BB-52BC-45E9-A4B6-3436F8E2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E2A45-DDF5-4C35-83A0-780BB1E48037}"/>
              </a:ext>
            </a:extLst>
          </p:cNvPr>
          <p:cNvSpPr txBox="1"/>
          <p:nvPr/>
        </p:nvSpPr>
        <p:spPr>
          <a:xfrm>
            <a:off x="6096000" y="561033"/>
            <a:ext cx="558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&lt;Path, R/W, #Locks, Seq/Par, Local/Shared&gt;</a:t>
            </a:r>
          </a:p>
          <a:p>
            <a:r>
              <a:rPr lang="en-US" dirty="0"/>
              <a:t>All Required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Accesses are to the same syntactic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of the accesses is a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of the accesses is not protected by a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of the accesses runs on a different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Neither access is to thread-local memory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A9890-3819-4334-85FC-6CB2FAE4F2AB}"/>
              </a:ext>
            </a:extLst>
          </p:cNvPr>
          <p:cNvSpPr txBox="1"/>
          <p:nvPr/>
        </p:nvSpPr>
        <p:spPr>
          <a:xfrm>
            <a:off x="5660780" y="3610174"/>
            <a:ext cx="214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R, 0, Par, Shared&gt;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9E073-0061-4F49-88F1-699DDE5E1E65}"/>
              </a:ext>
            </a:extLst>
          </p:cNvPr>
          <p:cNvSpPr txBox="1"/>
          <p:nvPr/>
        </p:nvSpPr>
        <p:spPr>
          <a:xfrm>
            <a:off x="5660780" y="3932428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tmp</a:t>
            </a:r>
            <a:r>
              <a:rPr lang="en-US" dirty="0"/>
              <a:t>, W, 0, Par, Local&gt;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4F01D-5A82-4342-8450-C0B984A36C86}"/>
              </a:ext>
            </a:extLst>
          </p:cNvPr>
          <p:cNvSpPr txBox="1"/>
          <p:nvPr/>
        </p:nvSpPr>
        <p:spPr>
          <a:xfrm>
            <a:off x="5660780" y="4254682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tmp</a:t>
            </a:r>
            <a:r>
              <a:rPr lang="en-US" dirty="0"/>
              <a:t>, R, 0, Par, Local&gt;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BA977-F7E4-455B-9E82-6D3B80B60F69}"/>
              </a:ext>
            </a:extLst>
          </p:cNvPr>
          <p:cNvSpPr txBox="1"/>
          <p:nvPr/>
        </p:nvSpPr>
        <p:spPr>
          <a:xfrm>
            <a:off x="5660780" y="4576936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tmp</a:t>
            </a:r>
            <a:r>
              <a:rPr lang="en-US" dirty="0"/>
              <a:t>, W, 0, Par, Local&gt;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0D2EE4-B856-49A4-A60C-8519C07D2E00}"/>
              </a:ext>
            </a:extLst>
          </p:cNvPr>
          <p:cNvSpPr txBox="1"/>
          <p:nvPr/>
        </p:nvSpPr>
        <p:spPr>
          <a:xfrm>
            <a:off x="5660780" y="4899190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tmp</a:t>
            </a:r>
            <a:r>
              <a:rPr lang="en-US" dirty="0"/>
              <a:t>, R, 0, Par, Local&gt;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5EAF5-6703-4018-9FA4-0ECAF89CEB25}"/>
              </a:ext>
            </a:extLst>
          </p:cNvPr>
          <p:cNvSpPr txBox="1"/>
          <p:nvPr/>
        </p:nvSpPr>
        <p:spPr>
          <a:xfrm>
            <a:off x="5660780" y="5221444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, W, 0, Par, Shared&gt;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61397-23DB-408A-89E1-C95ADC5E6D8B}"/>
              </a:ext>
            </a:extLst>
          </p:cNvPr>
          <p:cNvSpPr txBox="1"/>
          <p:nvPr/>
        </p:nvSpPr>
        <p:spPr>
          <a:xfrm>
            <a:off x="5660780" y="5543696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tmp</a:t>
            </a:r>
            <a:r>
              <a:rPr lang="en-US" dirty="0"/>
              <a:t>, R, 0, Par, Local&gt;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B91360-6E0E-48D1-A9BE-C00E44933CA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02927" y="3794840"/>
            <a:ext cx="1757853" cy="28038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4CF6CA-3DF1-4BA9-8A36-4F9CCC4F87A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56517" y="4222680"/>
            <a:ext cx="2304263" cy="216668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738CA-C361-4FFB-93B0-C626096646C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055434" y="4671094"/>
            <a:ext cx="2605346" cy="412762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D07C40-886F-4E11-B2ED-5B3FA6D0C11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90693" y="5106740"/>
            <a:ext cx="2070087" cy="621622"/>
          </a:xfrm>
          <a:prstGeom prst="line">
            <a:avLst/>
          </a:prstGeom>
          <a:ln w="38100">
            <a:solidFill>
              <a:srgbClr val="000000">
                <a:alpha val="89804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058D97-A910-4A10-A361-AEBE8AB08AD9}"/>
              </a:ext>
            </a:extLst>
          </p:cNvPr>
          <p:cNvSpPr txBox="1"/>
          <p:nvPr/>
        </p:nvSpPr>
        <p:spPr>
          <a:xfrm rot="19555510">
            <a:off x="3518229" y="4408600"/>
            <a:ext cx="328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Real Data Races!</a:t>
            </a:r>
          </a:p>
        </p:txBody>
      </p:sp>
    </p:spTree>
    <p:extLst>
      <p:ext uri="{BB962C8B-B14F-4D97-AF65-F5344CB8AC3E}">
        <p14:creationId xmlns:p14="http://schemas.microsoft.com/office/powerpoint/2010/main" val="240395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9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9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9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9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9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2" grpId="0" animBg="1"/>
      <p:bldP spid="61" grpId="0" animBg="1"/>
      <p:bldP spid="55" grpId="0"/>
      <p:bldP spid="60" grpId="0"/>
      <p:bldP spid="59" grpId="0"/>
      <p:bldP spid="59" grpId="1"/>
      <p:bldP spid="54" grpId="0"/>
      <p:bldP spid="56" grpId="0"/>
      <p:bldP spid="58" grpId="0"/>
      <p:bldP spid="58" grpId="1"/>
      <p:bldP spid="11" grpId="0" build="allAtOnce"/>
      <p:bldP spid="14" grpId="0"/>
      <p:bldP spid="14" grpId="1"/>
      <p:bldP spid="14" grpId="2"/>
      <p:bldP spid="14" grpId="3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0" grpId="2"/>
      <p:bldP spid="20" grpId="3"/>
      <p:bldP spid="21" grpId="0"/>
      <p:bldP spid="21" grpId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B2E8-DDBC-4A49-A529-CB68A30EA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F3D70-1AB6-4485-A715-069759483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7F639-0B15-42B4-88D5-4FB6ADE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60AE-B012-40A5-9407-56D00CC5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Performance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50D5B-5546-4055-B09D-A30A3551A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84795"/>
            <a:ext cx="10515600" cy="38329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9001-5D82-468B-94D8-1AB00BD8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C45236-E3C8-422D-9E7C-C7FE8EE77E8E}"/>
              </a:ext>
            </a:extLst>
          </p:cNvPr>
          <p:cNvCxnSpPr/>
          <p:nvPr/>
        </p:nvCxnSpPr>
        <p:spPr>
          <a:xfrm>
            <a:off x="7994030" y="1215000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DD0513-7CE5-4BF2-A4D5-B2E11BF74ABB}"/>
              </a:ext>
            </a:extLst>
          </p:cNvPr>
          <p:cNvCxnSpPr/>
          <p:nvPr/>
        </p:nvCxnSpPr>
        <p:spPr>
          <a:xfrm>
            <a:off x="5331792" y="1215000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25BC6-C62F-4C0E-BB1A-42624C7442A8}"/>
              </a:ext>
            </a:extLst>
          </p:cNvPr>
          <p:cNvCxnSpPr/>
          <p:nvPr/>
        </p:nvCxnSpPr>
        <p:spPr>
          <a:xfrm>
            <a:off x="9432305" y="1215000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E2F3DD-C446-4EAD-BFD8-F64B878D2B70}"/>
              </a:ext>
            </a:extLst>
          </p:cNvPr>
          <p:cNvCxnSpPr/>
          <p:nvPr/>
        </p:nvCxnSpPr>
        <p:spPr>
          <a:xfrm>
            <a:off x="6627192" y="1215000"/>
            <a:ext cx="0" cy="869795"/>
          </a:xfrm>
          <a:prstGeom prst="straightConnector1">
            <a:avLst/>
          </a:prstGeom>
          <a:ln w="165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8784-429D-41AB-AD2F-935C5166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Performance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C31A6-84B8-4323-921D-7068CB7E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08178"/>
            <a:ext cx="10515600" cy="23862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CD9A-F515-4F7F-AB1B-C03F3D3F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D672-7EA8-409F-B992-0BC0845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9056-490D-4ABB-9B6F-EFAE36EA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Careful approximations with emphasis on: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High confidence races</a:t>
            </a:r>
          </a:p>
          <a:p>
            <a:pPr lvl="1"/>
            <a:r>
              <a:rPr lang="en-US" dirty="0"/>
              <a:t>Common mistakes</a:t>
            </a:r>
          </a:p>
          <a:p>
            <a:r>
              <a:rPr lang="en-US" dirty="0"/>
              <a:t>Easy to break if you try to defeat it</a:t>
            </a:r>
          </a:p>
          <a:p>
            <a:r>
              <a:rPr lang="en-US" dirty="0"/>
              <a:t>Hard to break when developing</a:t>
            </a:r>
          </a:p>
          <a:p>
            <a:endParaRPr lang="en-US" dirty="0"/>
          </a:p>
          <a:p>
            <a:r>
              <a:rPr lang="en-US" dirty="0"/>
              <a:t>Java only</a:t>
            </a:r>
          </a:p>
          <a:p>
            <a:r>
              <a:rPr lang="en-US" dirty="0"/>
              <a:t>Only locks</a:t>
            </a:r>
          </a:p>
          <a:p>
            <a:r>
              <a:rPr lang="en-US" dirty="0"/>
              <a:t>Lock abstraction</a:t>
            </a:r>
          </a:p>
          <a:p>
            <a:r>
              <a:rPr lang="en-US" dirty="0"/>
              <a:t>Object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60CFF-58B6-44E7-B6A0-6AB8BBC5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F0B41-9EB3-4D32-960B-92233DE3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3FAAA-410D-4380-867B-882755DE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programming is hard</a:t>
            </a:r>
          </a:p>
          <a:p>
            <a:r>
              <a:rPr lang="en-US" dirty="0"/>
              <a:t>Data races are common</a:t>
            </a:r>
          </a:p>
          <a:p>
            <a:r>
              <a:rPr lang="en-US" dirty="0" err="1"/>
              <a:t>RacerD</a:t>
            </a:r>
            <a:r>
              <a:rPr lang="en-US" dirty="0"/>
              <a:t> is a fast, high confidence, compositional static analysis tool</a:t>
            </a:r>
          </a:p>
          <a:p>
            <a:pPr lvl="1"/>
            <a:r>
              <a:rPr lang="en-US" dirty="0"/>
              <a:t>Scales to millions of lines of code</a:t>
            </a:r>
          </a:p>
          <a:p>
            <a:pPr lvl="1"/>
            <a:r>
              <a:rPr lang="en-US" dirty="0"/>
              <a:t>Designed for use in production</a:t>
            </a:r>
          </a:p>
          <a:p>
            <a:pPr lvl="1"/>
            <a:r>
              <a:rPr lang="en-US" dirty="0"/>
              <a:t>A new sweet-spot in race detection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6B0E-7EC7-45BA-A224-7D4CC18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5BD3-4748-417A-A861-9E9BDA1E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</a:t>
            </a:r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5299-4D57-4C04-BAC3-2BE758BE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programming is essential for high performance on modern multiprocessors</a:t>
            </a:r>
          </a:p>
          <a:p>
            <a:r>
              <a:rPr lang="en-US" dirty="0"/>
              <a:t>Multiple threads execute and interact in nondeterministic ways</a:t>
            </a:r>
          </a:p>
          <a:p>
            <a:r>
              <a:rPr lang="en-US" dirty="0"/>
              <a:t>The order of execution of instructions between threads is known as an </a:t>
            </a:r>
            <a:r>
              <a:rPr lang="en-US" i="1" dirty="0"/>
              <a:t>interleaving</a:t>
            </a:r>
            <a:endParaRPr lang="en-US" dirty="0"/>
          </a:p>
          <a:p>
            <a:r>
              <a:rPr lang="en-US" dirty="0"/>
              <a:t>There are many possible interleavings</a:t>
            </a:r>
          </a:p>
          <a:p>
            <a:pPr lvl="1"/>
            <a:r>
              <a:rPr lang="en-US" dirty="0"/>
              <a:t>Some bugs will only appear in specific interleavings</a:t>
            </a:r>
          </a:p>
          <a:p>
            <a:pPr lvl="1"/>
            <a:r>
              <a:rPr lang="en-US" dirty="0"/>
              <a:t>Adding instrumentation or running a debugger changes thread timings</a:t>
            </a:r>
          </a:p>
          <a:p>
            <a:pPr lvl="1"/>
            <a:r>
              <a:rPr lang="en-US" dirty="0"/>
              <a:t>Nondeterminism makes bugs hard to find and 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4434E-CF54-4F96-8826-D3DD3CB4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0A2A-FE0C-449E-B925-892CDDD6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14C-CFE7-42B5-9F7F-DC09341A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races are a common class of concurrency bugs</a:t>
            </a:r>
          </a:p>
          <a:p>
            <a:r>
              <a:rPr lang="en-US" dirty="0"/>
              <a:t>Occur when </a:t>
            </a:r>
            <a:r>
              <a:rPr lang="en-US" i="1" dirty="0"/>
              <a:t>an unsynchronized memory access occurs between two threads, where at least one thread performs a write</a:t>
            </a:r>
          </a:p>
          <a:p>
            <a:r>
              <a:rPr lang="en-US" dirty="0"/>
              <a:t>Multiple threads “race” to access the memory location first</a:t>
            </a:r>
          </a:p>
          <a:p>
            <a:r>
              <a:rPr lang="en-US" dirty="0"/>
              <a:t>Can result in </a:t>
            </a:r>
            <a:r>
              <a:rPr lang="en-US" i="1" dirty="0"/>
              <a:t>torn reads</a:t>
            </a:r>
            <a:r>
              <a:rPr lang="en-US" dirty="0"/>
              <a:t>, where you read part of an old object and part of a new object</a:t>
            </a:r>
          </a:p>
          <a:p>
            <a:r>
              <a:rPr lang="en-US" dirty="0"/>
              <a:t>Access to shared memory must be synchronized</a:t>
            </a:r>
          </a:p>
          <a:p>
            <a:pPr lvl="1"/>
            <a:r>
              <a:rPr lang="en-US" dirty="0"/>
              <a:t>Typically handled using mutual exclusion locks</a:t>
            </a:r>
          </a:p>
          <a:p>
            <a:pPr lvl="1"/>
            <a:r>
              <a:rPr lang="en-US" dirty="0"/>
              <a:t>When a thread holds a lock, it becomes the only thread allowed to access the memory locations associated with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3E46C-BF2E-45CB-BF26-323E8CF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C4D8-CEF6-4375-9936-E5A0CB61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race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D18409-3081-4B8C-9CCA-D6290C62E5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1389"/>
            <a:ext cx="5181600" cy="3899809"/>
          </a:xfrm>
          <a:prstGeom prst="rect">
            <a:avLst/>
          </a:prstGeom>
        </p:spPr>
      </p:pic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ABDEA4E-0E0E-48E3-BF03-69F149A25D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758920"/>
              </p:ext>
            </p:extLst>
          </p:nvPr>
        </p:nvGraphicFramePr>
        <p:xfrm>
          <a:off x="6437558" y="2051389"/>
          <a:ext cx="4650884" cy="3899808"/>
        </p:xfrm>
        <a:graphic>
          <a:graphicData uri="http://schemas.openxmlformats.org/drawingml/2006/table">
            <a:tbl>
              <a:tblPr/>
              <a:tblGrid>
                <a:gridCol w="317762">
                  <a:extLst>
                    <a:ext uri="{9D8B030D-6E8A-4147-A177-3AD203B41FA5}">
                      <a16:colId xmlns:a16="http://schemas.microsoft.com/office/drawing/2014/main" val="1153582505"/>
                    </a:ext>
                  </a:extLst>
                </a:gridCol>
                <a:gridCol w="2166561">
                  <a:extLst>
                    <a:ext uri="{9D8B030D-6E8A-4147-A177-3AD203B41FA5}">
                      <a16:colId xmlns:a16="http://schemas.microsoft.com/office/drawing/2014/main" val="2589730050"/>
                    </a:ext>
                  </a:extLst>
                </a:gridCol>
                <a:gridCol w="2166561">
                  <a:extLst>
                    <a:ext uri="{9D8B030D-6E8A-4147-A177-3AD203B41FA5}">
                      <a16:colId xmlns:a16="http://schemas.microsoft.com/office/drawing/2014/main" val="18734170"/>
                    </a:ext>
                  </a:extLst>
                </a:gridCol>
              </a:tblGrid>
              <a:tr h="433312">
                <a:tc>
                  <a:txBody>
                    <a:bodyPr/>
                    <a:lstStyle/>
                    <a:p>
                      <a:pPr algn="l" fontAlgn="b"/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029393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=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(0)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89923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=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(0)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058400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 = tmp + 1;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917549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=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(1)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848798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 = tmp + 1;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81154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=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(1)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756738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(1)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496288"/>
                  </a:ext>
                </a:extLst>
              </a:tr>
              <a:tr h="433312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 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tmp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(1)</a:t>
                      </a:r>
                    </a:p>
                  </a:txBody>
                  <a:tcPr marL="21666" marR="21666" marT="21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1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D28BB-52BC-45E9-A4B6-3436F8E2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8946-1149-4234-BB69-71EB91649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EA858-0076-4082-912E-411B9577A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3C61E-1F21-434E-9EEB-CC4FD908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6542-86CF-4B77-BFF3-33B41D1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Facebook News App Tool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526334-E20C-48CF-AE48-16C0D45BD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Requirements: A race detector that: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23B6-4702-4EC6-BD99-F72D62DE72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Scales to millions of lines of code</a:t>
            </a:r>
          </a:p>
          <a:p>
            <a:r>
              <a:rPr lang="en-US" dirty="0"/>
              <a:t>No code annotations needed</a:t>
            </a:r>
          </a:p>
          <a:p>
            <a:r>
              <a:rPr lang="en-US" dirty="0"/>
              <a:t>Usable in production</a:t>
            </a:r>
          </a:p>
          <a:p>
            <a:r>
              <a:rPr lang="en-US" dirty="0"/>
              <a:t>Little to no false positives</a:t>
            </a:r>
          </a:p>
          <a:p>
            <a:endParaRPr lang="en-US" dirty="0"/>
          </a:p>
          <a:p>
            <a:r>
              <a:rPr lang="en-US" dirty="0"/>
              <a:t>Case study drives 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26264-44D2-4490-BD7C-540531359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3329C-91C2-4A7C-9942-47C470CE67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static tools are slow</a:t>
            </a:r>
          </a:p>
          <a:p>
            <a:r>
              <a:rPr lang="en-US" dirty="0"/>
              <a:t>Dynamic tools have poor code coverage</a:t>
            </a:r>
          </a:p>
          <a:p>
            <a:r>
              <a:rPr lang="en-US" dirty="0"/>
              <a:t>Small changes must re-evaluate everything</a:t>
            </a:r>
          </a:p>
          <a:p>
            <a:r>
              <a:rPr lang="en-US" dirty="0"/>
              <a:t>Too many false positives</a:t>
            </a:r>
          </a:p>
          <a:p>
            <a:r>
              <a:rPr lang="en-US" dirty="0"/>
              <a:t>Research tools see little use in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982A-CFDA-4548-842C-5BBF6453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15F9-AED4-4587-998D-E0E84EC1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dirty="0" err="1"/>
              <a:t>RacerD</a:t>
            </a:r>
            <a:r>
              <a:rPr lang="en-US" dirty="0"/>
              <a:t> Race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FAD9-DF03-47B9-91F7-260DEB87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confidence: Only identify easy-to-detect data races</a:t>
            </a:r>
          </a:p>
          <a:p>
            <a:r>
              <a:rPr lang="en-US" dirty="0"/>
              <a:t>Compositional: Reuse analysis from unchanged code</a:t>
            </a:r>
          </a:p>
          <a:p>
            <a:r>
              <a:rPr lang="en-US" dirty="0"/>
              <a:t>Static: Better code coverage than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27854-4127-4D3A-B083-CFD97992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50C4-CAA6-43F7-805D-E1965525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9D98-CBC1-4C43-B55F-3687C821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RacerD</a:t>
            </a:r>
            <a:r>
              <a:rPr lang="en-US" dirty="0"/>
              <a:t> tool</a:t>
            </a:r>
          </a:p>
          <a:p>
            <a:r>
              <a:rPr lang="en-US" dirty="0"/>
              <a:t>Used daily in Facebook CI (Continuous Integration)</a:t>
            </a:r>
          </a:p>
          <a:p>
            <a:pPr lvl="1"/>
            <a:r>
              <a:rPr lang="en-US" dirty="0"/>
              <a:t>2,500 issues in 6 months</a:t>
            </a:r>
          </a:p>
          <a:p>
            <a:r>
              <a:rPr lang="en-US" dirty="0"/>
              <a:t>Helped make Facebook News app parallel</a:t>
            </a:r>
          </a:p>
          <a:p>
            <a:pPr lvl="1"/>
            <a:r>
              <a:rPr lang="en-US" dirty="0"/>
              <a:t>Scroll performance up 5%</a:t>
            </a:r>
          </a:p>
          <a:p>
            <a:r>
              <a:rPr lang="en-US" dirty="0"/>
              <a:t>Evaluation against other race detectors</a:t>
            </a:r>
          </a:p>
          <a:p>
            <a:pPr lvl="1"/>
            <a:r>
              <a:rPr lang="en-US" dirty="0"/>
              <a:t>Faster than static analysis</a:t>
            </a:r>
          </a:p>
          <a:p>
            <a:pPr lvl="1"/>
            <a:r>
              <a:rPr lang="en-US" dirty="0"/>
              <a:t>Reports more bugs than dynamic analysis</a:t>
            </a:r>
          </a:p>
          <a:p>
            <a:pPr lvl="1"/>
            <a:r>
              <a:rPr lang="en-US" dirty="0"/>
              <a:t>Significantly fewer false positives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D01E-58D2-4A3A-A1EB-470402B0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657A-8DD1-4F2C-BCD9-553D584B2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79A18-6640-41E9-83F2-65D30F2E3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6195-25C6-4259-8FD3-201C29B8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ACB-AC83-46B2-A3CC-8E2535F965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2012</Words>
  <Application>Microsoft Office PowerPoint</Application>
  <PresentationFormat>Widescreen</PresentationFormat>
  <Paragraphs>256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RacerD: Compositional Static Race Detection</vt:lpstr>
      <vt:lpstr>Concurrent programming is hard</vt:lpstr>
      <vt:lpstr>Data races</vt:lpstr>
      <vt:lpstr>Example data race</vt:lpstr>
      <vt:lpstr>Race Detection</vt:lpstr>
      <vt:lpstr>Case Study: Facebook News App Tool</vt:lpstr>
      <vt:lpstr>Solution: RacerD Race Detector</vt:lpstr>
      <vt:lpstr>Contributions</vt:lpstr>
      <vt:lpstr>Approach</vt:lpstr>
      <vt:lpstr>Race identification</vt:lpstr>
      <vt:lpstr>Access Snapshots</vt:lpstr>
      <vt:lpstr>Example Analysis</vt:lpstr>
      <vt:lpstr>Performance Evaluation</vt:lpstr>
      <vt:lpstr>Static Performance Comparison</vt:lpstr>
      <vt:lpstr>Dynamic Performance Comparison</vt:lpstr>
      <vt:lpstr>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MarioMan</dc:creator>
  <cp:lastModifiedBy>MarioMan</cp:lastModifiedBy>
  <cp:revision>126</cp:revision>
  <dcterms:created xsi:type="dcterms:W3CDTF">2020-04-01T11:05:55Z</dcterms:created>
  <dcterms:modified xsi:type="dcterms:W3CDTF">2020-04-16T16:32:50Z</dcterms:modified>
</cp:coreProperties>
</file>