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3"/>
  </p:notesMasterIdLst>
  <p:handoutMasterIdLst>
    <p:handoutMasterId r:id="rId44"/>
  </p:handoutMasterIdLst>
  <p:sldIdLst>
    <p:sldId id="771" r:id="rId3"/>
    <p:sldId id="1324" r:id="rId4"/>
    <p:sldId id="1277" r:id="rId5"/>
    <p:sldId id="1455" r:id="rId6"/>
    <p:sldId id="1459" r:id="rId7"/>
    <p:sldId id="1457" r:id="rId8"/>
    <p:sldId id="1460" r:id="rId9"/>
    <p:sldId id="1461" r:id="rId10"/>
    <p:sldId id="1470" r:id="rId11"/>
    <p:sldId id="1498" r:id="rId12"/>
    <p:sldId id="1496" r:id="rId13"/>
    <p:sldId id="1497" r:id="rId14"/>
    <p:sldId id="1463" r:id="rId15"/>
    <p:sldId id="1465" r:id="rId16"/>
    <p:sldId id="1458" r:id="rId17"/>
    <p:sldId id="1466" r:id="rId18"/>
    <p:sldId id="1467" r:id="rId19"/>
    <p:sldId id="1469" r:id="rId20"/>
    <p:sldId id="1468" r:id="rId21"/>
    <p:sldId id="1471" r:id="rId22"/>
    <p:sldId id="1472" r:id="rId23"/>
    <p:sldId id="1477" r:id="rId24"/>
    <p:sldId id="1479" r:id="rId25"/>
    <p:sldId id="1478" r:id="rId26"/>
    <p:sldId id="1481" r:id="rId27"/>
    <p:sldId id="1483" r:id="rId28"/>
    <p:sldId id="1484" r:id="rId29"/>
    <p:sldId id="1485" r:id="rId30"/>
    <p:sldId id="1486" r:id="rId31"/>
    <p:sldId id="1473" r:id="rId32"/>
    <p:sldId id="1474" r:id="rId33"/>
    <p:sldId id="1475" r:id="rId34"/>
    <p:sldId id="1476" r:id="rId35"/>
    <p:sldId id="1487" r:id="rId36"/>
    <p:sldId id="1488" r:id="rId37"/>
    <p:sldId id="1489" r:id="rId38"/>
    <p:sldId id="1490" r:id="rId39"/>
    <p:sldId id="1491" r:id="rId40"/>
    <p:sldId id="1492" r:id="rId41"/>
    <p:sldId id="1495" r:id="rId42"/>
  </p:sldIdLst>
  <p:sldSz cx="9144000" cy="6858000" type="screen4x3"/>
  <p:notesSz cx="7023100" cy="93091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F01C"/>
    <a:srgbClr val="DB2113"/>
    <a:srgbClr val="E25C4E"/>
    <a:srgbClr val="E56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7" autoAdjust="0"/>
    <p:restoredTop sz="94434" autoAdjust="0"/>
  </p:normalViewPr>
  <p:slideViewPr>
    <p:cSldViewPr>
      <p:cViewPr varScale="1">
        <p:scale>
          <a:sx n="67" d="100"/>
          <a:sy n="67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8131" y="1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r">
              <a:defRPr sz="1100"/>
            </a:lvl1pPr>
          </a:lstStyle>
          <a:p>
            <a:fld id="{8FEE719B-08C9-4F23-B8DF-1301107CDF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r">
              <a:defRPr sz="1100"/>
            </a:lvl1pPr>
          </a:lstStyle>
          <a:p>
            <a:fld id="{82EE30E3-136D-46D8-8798-7C5D08B05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2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l">
              <a:defRPr sz="11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1" y="2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r">
              <a:defRPr sz="1100"/>
            </a:lvl1pPr>
          </a:lstStyle>
          <a:p>
            <a:fld id="{3A04AE8F-9110-4689-A1D9-A6F430848FAC}" type="datetimeFigureOut">
              <a:rPr lang="es-CO" smtClean="0"/>
              <a:pPr/>
              <a:t>18/07/2016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7" tIns="46640" rIns="93277" bIns="4664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1" y="4421824"/>
            <a:ext cx="5618479" cy="4189095"/>
          </a:xfrm>
          <a:prstGeom prst="rect">
            <a:avLst/>
          </a:prstGeom>
        </p:spPr>
        <p:txBody>
          <a:bodyPr vert="horz" lIns="93277" tIns="46640" rIns="93277" bIns="4664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l">
              <a:defRPr sz="11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r">
              <a:defRPr sz="1100"/>
            </a:lvl1pPr>
          </a:lstStyle>
          <a:p>
            <a:fld id="{507FDC2D-54DE-40E9-B9C3-03CE72F052A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2908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100" baseline="0" dirty="0" smtClean="0"/>
              <a:t>Today, I’m going to talk about a combined maintenance and routing problem and its application in Large scale problems. This is a joint work with </a:t>
            </a:r>
            <a:r>
              <a:rPr lang="en-US" sz="1100" baseline="0" dirty="0" err="1" smtClean="0"/>
              <a:t>proffesor</a:t>
            </a:r>
            <a:r>
              <a:rPr lang="en-US" sz="1100" baseline="0" dirty="0" smtClean="0"/>
              <a:t> Raha Akhavan, Juan-Pablo Rodriguez, Andrés Medaglia, and Daniel Duque. [Click]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885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72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3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7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4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7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3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/>
              <a:t>So, let me start with a brief motivation. [Click]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2007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9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3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3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01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13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76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5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64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1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3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22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24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13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0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128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28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3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9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97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3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8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5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4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0673-1096-4273-9F13-80640CE8C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304D1-2F94-439C-836B-3BA49339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A38CD-7115-4A20-87C7-404A850BD9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7AEC-A000-4CC2-B7B3-57901FF5BA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75A8B-27EC-48D9-B6F3-3154D6EF7B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53B1C-BFBC-4A51-90FD-55F9E2A6CC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92B8-B69F-4DDB-8EEB-C4A5EA3189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32E32-F0AE-4C3A-83C1-675EF260A7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BF020-57A8-49F0-94DD-E9E17072E5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86245-0FE1-4224-B03E-ED33542F27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940E-A0E3-42F0-8FDB-EFA04077E9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398588" y="1176338"/>
            <a:ext cx="7772400" cy="2232025"/>
          </a:xfrm>
          <a:prstGeom prst="roundRect">
            <a:avLst/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atin typeface="Arial" pitchFamily="34" charset="0"/>
              <a:cs typeface="Arial" pitchFamily="34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6175" y="1166813"/>
            <a:ext cx="4127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9" descr="Universidad de los Andes"/>
          <p:cNvPicPr>
            <a:picLocks noChangeAspect="1" noChangeArrowheads="1"/>
          </p:cNvPicPr>
          <p:nvPr/>
        </p:nvPicPr>
        <p:blipFill>
          <a:blip r:embed="rId14" cstate="print"/>
          <a:srcRect l="6796" t="30070" r="4892" b="23622"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"/>
          <p:cNvCxnSpPr/>
          <p:nvPr/>
        </p:nvCxnSpPr>
        <p:spPr>
          <a:xfrm rot="10800000">
            <a:off x="-3175" y="5564188"/>
            <a:ext cx="91440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DCD924-DC6A-42E7-9178-7B5EE2A337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836025" y="881063"/>
            <a:ext cx="292100" cy="792162"/>
          </a:xfrm>
          <a:prstGeom prst="rect">
            <a:avLst/>
          </a:prstGeom>
          <a:solidFill>
            <a:schemeClr val="tx1"/>
          </a:solidFill>
          <a:ln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-2140744" y="4114007"/>
            <a:ext cx="487362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>
            <a:off x="293688" y="6554788"/>
            <a:ext cx="8866187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pic>
        <p:nvPicPr>
          <p:cNvPr id="13319" name="Picture 39" descr="Universidad de los Andes"/>
          <p:cNvPicPr>
            <a:picLocks noChangeAspect="1" noChangeArrowheads="1"/>
          </p:cNvPicPr>
          <p:nvPr/>
        </p:nvPicPr>
        <p:blipFill>
          <a:blip r:embed="rId13" cstate="print"/>
          <a:srcRect l="6796" t="30070" r="4892" b="23622"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ortar y redondear rectángulo de esquina sencilla"/>
          <p:cNvSpPr/>
          <p:nvPr/>
        </p:nvSpPr>
        <p:spPr>
          <a:xfrm>
            <a:off x="303213" y="877888"/>
            <a:ext cx="8531225" cy="79216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19672" y="1484784"/>
            <a:ext cx="7128792" cy="1656184"/>
          </a:xfrm>
        </p:spPr>
        <p:txBody>
          <a:bodyPr/>
          <a:lstStyle/>
          <a:p>
            <a:pPr lvl="0" algn="l"/>
            <a:r>
              <a:rPr lang="en-US" sz="2800" b="1" dirty="0"/>
              <a:t>Combined maintenance and routing </a:t>
            </a:r>
            <a:r>
              <a:rPr lang="en-US" sz="2800" b="1" dirty="0" smtClean="0"/>
              <a:t>optimization approach for large-scale problems</a:t>
            </a:r>
            <a:r>
              <a:rPr lang="en-US" sz="2800" b="1" dirty="0">
                <a:solidFill>
                  <a:prstClr val="black"/>
                </a:solidFill>
              </a:rPr>
              <a:t/>
            </a:r>
            <a:br>
              <a:rPr lang="en-US" sz="2800" b="1" dirty="0">
                <a:solidFill>
                  <a:prstClr val="black"/>
                </a:solidFill>
              </a:rPr>
            </a:br>
            <a:endParaRPr lang="en-US" sz="2800" b="1" dirty="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1864427" y="3940021"/>
            <a:ext cx="70843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s-ES" sz="1600" b="1" dirty="0">
                <a:latin typeface="Calibri" pitchFamily="34" charset="0"/>
              </a:rPr>
              <a:t>John Fontecha </a:t>
            </a:r>
            <a:endParaRPr lang="es-ES" sz="1600" b="1" dirty="0" smtClean="0">
              <a:latin typeface="Calibri" pitchFamily="34" charset="0"/>
            </a:endParaRPr>
          </a:p>
          <a:p>
            <a:pPr algn="r"/>
            <a:r>
              <a:rPr lang="es-ES" sz="1600" b="1" dirty="0" smtClean="0">
                <a:latin typeface="Calibri" pitchFamily="34" charset="0"/>
              </a:rPr>
              <a:t>Daniel </a:t>
            </a:r>
            <a:r>
              <a:rPr lang="es-ES" sz="1600" b="1" dirty="0">
                <a:latin typeface="Calibri" pitchFamily="34" charset="0"/>
              </a:rPr>
              <a:t>Duque</a:t>
            </a:r>
          </a:p>
          <a:p>
            <a:pPr algn="r"/>
            <a:r>
              <a:rPr lang="es-ES" sz="1600" b="1" dirty="0" err="1">
                <a:latin typeface="Calibri" pitchFamily="34" charset="0"/>
              </a:rPr>
              <a:t>Raha</a:t>
            </a:r>
            <a:r>
              <a:rPr lang="es-ES" sz="1600" b="1" dirty="0">
                <a:latin typeface="Calibri" pitchFamily="34" charset="0"/>
              </a:rPr>
              <a:t>  </a:t>
            </a:r>
            <a:r>
              <a:rPr lang="es-CO" sz="1600" b="1" dirty="0" err="1">
                <a:latin typeface="Calibri" pitchFamily="34" charset="0"/>
              </a:rPr>
              <a:t>Akhavan-Tabatabaei</a:t>
            </a:r>
            <a:endParaRPr lang="es-CO" sz="1600" b="1" dirty="0">
              <a:latin typeface="Calibri" pitchFamily="34" charset="0"/>
            </a:endParaRPr>
          </a:p>
          <a:p>
            <a:pPr algn="r"/>
            <a:r>
              <a:rPr lang="es-ES" sz="1600" b="1" dirty="0">
                <a:latin typeface="Calibri" pitchFamily="34" charset="0"/>
              </a:rPr>
              <a:t>Juan Pablo Rodríguez</a:t>
            </a:r>
          </a:p>
          <a:p>
            <a:pPr algn="r"/>
            <a:r>
              <a:rPr lang="es-CO" sz="1600" b="1" dirty="0">
                <a:latin typeface="Calibri" pitchFamily="34" charset="0"/>
              </a:rPr>
              <a:t>Andrés L. Medaglia</a:t>
            </a:r>
          </a:p>
          <a:p>
            <a:pPr algn="r"/>
            <a:endParaRPr lang="es-ES" sz="1200" b="1" dirty="0">
              <a:latin typeface="Calibri" pitchFamily="34" charset="0"/>
            </a:endParaRPr>
          </a:p>
          <a:p>
            <a:pPr algn="r"/>
            <a:endParaRPr lang="en-US" sz="1400" b="1" dirty="0" smtClean="0">
              <a:latin typeface="Calibri" pitchFamily="34" charset="0"/>
            </a:endParaRPr>
          </a:p>
          <a:p>
            <a:pPr algn="r"/>
            <a:r>
              <a:rPr lang="es-ES" sz="1400" b="1" dirty="0" smtClean="0">
                <a:latin typeface="Calibri" pitchFamily="34" charset="0"/>
              </a:rPr>
              <a:t>Departamento </a:t>
            </a:r>
            <a:r>
              <a:rPr lang="es-ES" sz="1400" b="1" dirty="0">
                <a:latin typeface="Calibri" pitchFamily="34" charset="0"/>
              </a:rPr>
              <a:t>de </a:t>
            </a:r>
            <a:r>
              <a:rPr lang="es-ES" sz="1400" b="1" dirty="0" smtClean="0">
                <a:latin typeface="Calibri" pitchFamily="34" charset="0"/>
              </a:rPr>
              <a:t>Ingeniería </a:t>
            </a:r>
            <a:r>
              <a:rPr lang="es-ES" sz="1400" b="1" dirty="0">
                <a:latin typeface="Calibri" pitchFamily="34" charset="0"/>
              </a:rPr>
              <a:t>Industrial</a:t>
            </a:r>
          </a:p>
          <a:p>
            <a:pPr algn="r"/>
            <a:r>
              <a:rPr lang="es-ES" sz="1400" b="1" dirty="0">
                <a:latin typeface="Calibri" pitchFamily="34" charset="0"/>
              </a:rPr>
              <a:t>Centro para la Optimización y Probabilidad Aplicada</a:t>
            </a:r>
          </a:p>
          <a:p>
            <a:pPr algn="r"/>
            <a:r>
              <a:rPr lang="es-ES" sz="1400" b="1" dirty="0">
                <a:latin typeface="Calibri" pitchFamily="34" charset="0"/>
              </a:rPr>
              <a:t>Universidad de los Andes (Colombia</a:t>
            </a:r>
            <a:r>
              <a:rPr lang="es-ES" sz="1400" b="1" dirty="0" smtClean="0">
                <a:latin typeface="Calibri" pitchFamily="34" charset="0"/>
              </a:rPr>
              <a:t>)</a:t>
            </a:r>
          </a:p>
          <a:p>
            <a:pPr algn="r"/>
            <a:endParaRPr lang="es-ES" sz="1400" b="1" dirty="0">
              <a:latin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29" name="29 Rectángulo"/>
          <p:cNvSpPr/>
          <p:nvPr/>
        </p:nvSpPr>
        <p:spPr>
          <a:xfrm>
            <a:off x="2694311" y="2694273"/>
            <a:ext cx="136815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Maintenance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4633925" y="2694273"/>
            <a:ext cx="138831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cs typeface="Times New Roman" pitchFamily="18" charset="0"/>
              </a:rPr>
              <a:t>Routing </a:t>
            </a:r>
          </a:p>
          <a:p>
            <a:pPr algn="ctr"/>
            <a:r>
              <a:rPr lang="en-US" sz="1400" b="1" smtClean="0">
                <a:solidFill>
                  <a:schemeClr val="tx1"/>
                </a:solidFill>
                <a:cs typeface="Times New Roman" pitchFamily="18" charset="0"/>
              </a:rPr>
              <a:t>Model</a:t>
            </a:r>
            <a:endParaRPr lang="es-CO" sz="1400" b="1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6" name="32 Rectángulo"/>
          <p:cNvSpPr/>
          <p:nvPr/>
        </p:nvSpPr>
        <p:spPr>
          <a:xfrm>
            <a:off x="1326158" y="2864421"/>
            <a:ext cx="855393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Input</a:t>
            </a:r>
          </a:p>
        </p:txBody>
      </p:sp>
      <p:sp>
        <p:nvSpPr>
          <p:cNvPr id="37" name="32 Rectángulo"/>
          <p:cNvSpPr/>
          <p:nvPr/>
        </p:nvSpPr>
        <p:spPr>
          <a:xfrm>
            <a:off x="6510734" y="2864421"/>
            <a:ext cx="112608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Output</a:t>
            </a:r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2181551" y="3018309"/>
            <a:ext cx="51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6022243" y="3018309"/>
            <a:ext cx="488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/>
          <p:nvPr/>
        </p:nvCxnSpPr>
        <p:spPr>
          <a:xfrm>
            <a:off x="4062463" y="3011959"/>
            <a:ext cx="571462" cy="12700"/>
          </a:xfrm>
          <a:prstGeom prst="bentConnector3">
            <a:avLst>
              <a:gd name="adj1" fmla="val 105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29" name="29 Rectángulo"/>
          <p:cNvSpPr/>
          <p:nvPr/>
        </p:nvSpPr>
        <p:spPr>
          <a:xfrm>
            <a:off x="2694311" y="2694273"/>
            <a:ext cx="136815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Maintenance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4633925" y="2694273"/>
            <a:ext cx="138831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Routing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6" name="32 Rectángulo"/>
          <p:cNvSpPr/>
          <p:nvPr/>
        </p:nvSpPr>
        <p:spPr>
          <a:xfrm>
            <a:off x="1326158" y="2864421"/>
            <a:ext cx="855393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Input</a:t>
            </a:r>
          </a:p>
        </p:txBody>
      </p:sp>
      <p:sp>
        <p:nvSpPr>
          <p:cNvPr id="37" name="32 Rectángulo"/>
          <p:cNvSpPr/>
          <p:nvPr/>
        </p:nvSpPr>
        <p:spPr>
          <a:xfrm>
            <a:off x="6510734" y="2864421"/>
            <a:ext cx="112608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Output</a:t>
            </a:r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2181551" y="3018309"/>
            <a:ext cx="51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6022243" y="3018309"/>
            <a:ext cx="488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/>
          <p:nvPr/>
        </p:nvCxnSpPr>
        <p:spPr>
          <a:xfrm>
            <a:off x="4062463" y="3011959"/>
            <a:ext cx="571462" cy="12700"/>
          </a:xfrm>
          <a:prstGeom prst="bentConnector3">
            <a:avLst>
              <a:gd name="adj1" fmla="val 105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9 Rectángulo"/>
          <p:cNvSpPr/>
          <p:nvPr/>
        </p:nvSpPr>
        <p:spPr>
          <a:xfrm>
            <a:off x="4391980" y="3832031"/>
            <a:ext cx="187220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Simulation-Based Validation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59" name="Conector recto de flecha 58"/>
          <p:cNvCxnSpPr>
            <a:stCxn id="57" idx="2"/>
            <a:endCxn id="61" idx="0"/>
          </p:cNvCxnSpPr>
          <p:nvPr/>
        </p:nvCxnSpPr>
        <p:spPr>
          <a:xfrm>
            <a:off x="5328084" y="4480103"/>
            <a:ext cx="0" cy="5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32 Rectángulo"/>
          <p:cNvSpPr/>
          <p:nvPr/>
        </p:nvSpPr>
        <p:spPr>
          <a:xfrm>
            <a:off x="4283968" y="4996672"/>
            <a:ext cx="208823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dirty="0" smtClean="0">
                <a:cs typeface="Times New Roman" pitchFamily="18" charset="0"/>
              </a:rPr>
              <a:t>Performance measure</a:t>
            </a:r>
          </a:p>
        </p:txBody>
      </p:sp>
      <p:cxnSp>
        <p:nvCxnSpPr>
          <p:cNvPr id="65" name="Conector angular 64"/>
          <p:cNvCxnSpPr>
            <a:stCxn id="36" idx="3"/>
            <a:endCxn id="57" idx="1"/>
          </p:cNvCxnSpPr>
          <p:nvPr/>
        </p:nvCxnSpPr>
        <p:spPr>
          <a:xfrm>
            <a:off x="2181551" y="3018310"/>
            <a:ext cx="2210429" cy="1137757"/>
          </a:xfrm>
          <a:prstGeom prst="bentConnector3">
            <a:avLst>
              <a:gd name="adj1" fmla="val 9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stCxn id="37" idx="2"/>
            <a:endCxn id="57" idx="3"/>
          </p:cNvCxnSpPr>
          <p:nvPr/>
        </p:nvCxnSpPr>
        <p:spPr>
          <a:xfrm rot="5400000">
            <a:off x="6177048" y="3259339"/>
            <a:ext cx="983869" cy="809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18" name="22 Rectángulo"/>
          <p:cNvSpPr/>
          <p:nvPr/>
        </p:nvSpPr>
        <p:spPr>
          <a:xfrm>
            <a:off x="3839540" y="3615232"/>
            <a:ext cx="1753973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Times New Roman" pitchFamily="18" charset="0"/>
              </a:rPr>
              <a:t>Simulation-Based Validation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20" name="23 Conector recto de flecha"/>
          <p:cNvCxnSpPr>
            <a:stCxn id="24" idx="2"/>
            <a:endCxn id="18" idx="0"/>
          </p:cNvCxnSpPr>
          <p:nvPr/>
        </p:nvCxnSpPr>
        <p:spPr>
          <a:xfrm>
            <a:off x="4716526" y="2749543"/>
            <a:ext cx="1" cy="86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8 Rectángulo"/>
              <p:cNvSpPr/>
              <p:nvPr/>
            </p:nvSpPr>
            <p:spPr>
              <a:xfrm>
                <a:off x="443848" y="1856285"/>
                <a:ext cx="2819875" cy="13849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12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Input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O" sz="1200" i="1">
                            <a:latin typeface="Cambria Math"/>
                          </a:rPr>
                          <m:t>𝑃𝑀</m:t>
                        </m:r>
                      </m:sub>
                    </m:sSub>
                  </m:oMath>
                </a14:m>
                <a:r>
                  <a:rPr lang="en-US" sz="1200" dirty="0">
                    <a:cs typeface="Times New Roman" pitchFamily="18" charset="0"/>
                  </a:rPr>
                  <a:t>: </a:t>
                </a:r>
                <a:r>
                  <a:rPr lang="en-GB" sz="1200" dirty="0"/>
                  <a:t>cost of PM</a:t>
                </a:r>
                <a:endParaRPr lang="en-US" sz="1200" dirty="0">
                  <a:cs typeface="Times New Roman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n-US" sz="1200" dirty="0">
                    <a:cs typeface="Times New Roman" pitchFamily="18" charset="0"/>
                  </a:rPr>
                  <a:t> : </a:t>
                </a:r>
                <a:r>
                  <a:rPr lang="en-GB" sz="1200" dirty="0"/>
                  <a:t>cost of </a:t>
                </a:r>
                <a:r>
                  <a:rPr lang="es-CO" sz="1200" dirty="0"/>
                  <a:t>CM</a:t>
                </a:r>
                <a:endParaRPr lang="en-US" sz="1200" i="1" dirty="0">
                  <a:cs typeface="Times New Roman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O" sz="1200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CO" sz="1200" i="1" dirty="0"/>
                  <a:t>: </a:t>
                </a:r>
                <a:r>
                  <a:rPr lang="en-US" sz="1200" dirty="0"/>
                  <a:t>waiting cost per unit time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CO" sz="1200" i="1">
                            <a:latin typeface="Cambria Math"/>
                          </a:rPr>
                          <m:t>𝑃𝑀</m:t>
                        </m:r>
                      </m:sub>
                    </m:sSub>
                  </m:oMath>
                </a14:m>
                <a:r>
                  <a:rPr lang="en-US" sz="1200" i="1" dirty="0">
                    <a:cs typeface="Times New Roman" pitchFamily="18" charset="0"/>
                  </a:rPr>
                  <a:t>: </a:t>
                </a:r>
                <a:r>
                  <a:rPr lang="en-US" sz="1200" dirty="0">
                    <a:cs typeface="Times New Roman" pitchFamily="18" charset="0"/>
                  </a:rPr>
                  <a:t>mean time of a PM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s-CO" sz="1200" dirty="0">
                    <a:cs typeface="Times New Roman" pitchFamily="18" charset="0"/>
                  </a:rPr>
                  <a:t>: </a:t>
                </a:r>
                <a:r>
                  <a:rPr lang="en-US" sz="1200" dirty="0">
                    <a:cs typeface="Times New Roman" pitchFamily="18" charset="0"/>
                  </a:rPr>
                  <a:t>mean time of a CM</a:t>
                </a:r>
                <a:endParaRPr lang="es-CO" sz="1200" dirty="0">
                  <a:cs typeface="Times New Roman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cs typeface="Times New Roman" pitchFamily="18" charset="0"/>
                  </a:rPr>
                  <a:t>: pdf of time between failures</a:t>
                </a:r>
              </a:p>
            </p:txBody>
          </p:sp>
        </mc:Choice>
        <mc:Fallback xmlns="">
          <p:sp>
            <p:nvSpPr>
              <p:cNvPr id="21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8" y="1856285"/>
                <a:ext cx="2819875" cy="1384995"/>
              </a:xfrm>
              <a:prstGeom prst="rect">
                <a:avLst/>
              </a:prstGeom>
              <a:blipFill rotWithShape="0">
                <a:blip r:embed="rId4"/>
                <a:stretch>
                  <a:fillRect b="-21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34 CuadroTexto"/>
          <p:cNvSpPr txBox="1"/>
          <p:nvPr/>
        </p:nvSpPr>
        <p:spPr>
          <a:xfrm>
            <a:off x="3823837" y="4695527"/>
            <a:ext cx="1785378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cs typeface="Times New Roman" pitchFamily="18" charset="0"/>
              </a:rPr>
              <a:t>Induce failures</a:t>
            </a:r>
          </a:p>
        </p:txBody>
      </p:sp>
      <p:cxnSp>
        <p:nvCxnSpPr>
          <p:cNvPr id="23" name="35 Conector recto de flecha"/>
          <p:cNvCxnSpPr>
            <a:stCxn id="18" idx="2"/>
            <a:endCxn id="22" idx="0"/>
          </p:cNvCxnSpPr>
          <p:nvPr/>
        </p:nvCxnSpPr>
        <p:spPr>
          <a:xfrm flipH="1">
            <a:off x="4716526" y="4479328"/>
            <a:ext cx="1" cy="2161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0 Rectángulo"/>
              <p:cNvSpPr/>
              <p:nvPr/>
            </p:nvSpPr>
            <p:spPr>
              <a:xfrm>
                <a:off x="3420382" y="1856285"/>
                <a:ext cx="2592288" cy="8932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12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RM Output</a:t>
                </a:r>
              </a:p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cs typeface="Times New Roman" pitchFamily="18" charset="0"/>
                  </a:rPr>
                  <a:t> the optimum execution time (given available resources) of the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sSub>
                      <m:sSubPr>
                        <m:ctrlP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cs typeface="Times New Roman" pitchFamily="18" charset="0"/>
                  </a:rPr>
                  <a:t>maintenance operation.</a:t>
                </a:r>
              </a:p>
            </p:txBody>
          </p:sp>
        </mc:Choice>
        <mc:Fallback xmlns="">
          <p:sp>
            <p:nvSpPr>
              <p:cNvPr id="24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82" y="1856285"/>
                <a:ext cx="2592288" cy="893258"/>
              </a:xfrm>
              <a:prstGeom prst="rect">
                <a:avLst/>
              </a:prstGeom>
              <a:blipFill rotWithShape="0">
                <a:blip r:embed="rId5"/>
                <a:stretch>
                  <a:fillRect r="-703" b="-4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angular 24"/>
          <p:cNvCxnSpPr>
            <a:stCxn id="21" idx="2"/>
            <a:endCxn id="18" idx="1"/>
          </p:cNvCxnSpPr>
          <p:nvPr/>
        </p:nvCxnSpPr>
        <p:spPr>
          <a:xfrm rot="16200000" flipH="1">
            <a:off x="2443663" y="2651403"/>
            <a:ext cx="806000" cy="1985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0 Rectángulo"/>
          <p:cNvSpPr/>
          <p:nvPr/>
        </p:nvSpPr>
        <p:spPr>
          <a:xfrm>
            <a:off x="6170496" y="3705648"/>
            <a:ext cx="1932972" cy="683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cs typeface="Times New Roman" pitchFamily="18" charset="0"/>
              </a:rPr>
              <a:t>Output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200" dirty="0" smtClean="0"/>
              <a:t>Expected cost of the maintenance scheduling.</a:t>
            </a:r>
            <a:endParaRPr lang="en-US" sz="1200" dirty="0" smtClean="0">
              <a:cs typeface="Times New Roman" pitchFamily="18" charset="0"/>
            </a:endParaRPr>
          </a:p>
        </p:txBody>
      </p:sp>
      <p:cxnSp>
        <p:nvCxnSpPr>
          <p:cNvPr id="27" name="31 Conector recto de flecha"/>
          <p:cNvCxnSpPr>
            <a:stCxn id="18" idx="3"/>
            <a:endCxn id="26" idx="1"/>
          </p:cNvCxnSpPr>
          <p:nvPr/>
        </p:nvCxnSpPr>
        <p:spPr>
          <a:xfrm>
            <a:off x="5593513" y="4047280"/>
            <a:ext cx="576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3" name="Rectángulo 2"/>
          <p:cNvSpPr/>
          <p:nvPr/>
        </p:nvSpPr>
        <p:spPr>
          <a:xfrm>
            <a:off x="823751" y="2127329"/>
            <a:ext cx="1636489" cy="75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 maintenance </a:t>
            </a: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dirty="0" smtClean="0">
                <a:solidFill>
                  <a:schemeClr val="tx1"/>
                </a:solidFill>
              </a:rPr>
              <a:t>perations by time and compute first failure for all sites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5460341" y="2933597"/>
                <a:ext cx="3193179" cy="10327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chemeClr val="tx1"/>
                    </a:solidFill>
                  </a:rPr>
                  <a:t>Compute next failure for site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200" b="0" dirty="0" smtClean="0">
                    <a:solidFill>
                      <a:schemeClr val="tx1"/>
                    </a:solidFill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O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Corrective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Next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LastVisi</m:t>
                      </m:r>
                      <m:sSub>
                        <m:sSubPr>
                          <m:ctrlP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41" y="2933597"/>
                <a:ext cx="3193179" cy="10327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823751" y="3066991"/>
                <a:ext cx="1636489" cy="7659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Extract next event</a:t>
                </a:r>
              </a:p>
              <a:p>
                <a14:m>
                  <m:oMath xmlns:m="http://schemas.openxmlformats.org/officeDocument/2006/math"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𝑠𝑖𝑡𝑒</m:t>
                    </m:r>
                  </m:oMath>
                </a14:m>
                <a:r>
                  <a:rPr lang="es-CO" sz="12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𝑜𝑝𝑒𝑟𝑎𝑡𝑖𝑜𝑛</m:t>
                    </m:r>
                  </m:oMath>
                </a14:m>
                <a:r>
                  <a:rPr lang="es-CO" sz="1200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1" y="3066991"/>
                <a:ext cx="1636489" cy="7659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/>
          <p:cNvSpPr/>
          <p:nvPr/>
        </p:nvSpPr>
        <p:spPr>
          <a:xfrm>
            <a:off x="4056754" y="4652964"/>
            <a:ext cx="1587366" cy="699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mbo 4"/>
          <p:cNvSpPr/>
          <p:nvPr/>
        </p:nvSpPr>
        <p:spPr>
          <a:xfrm>
            <a:off x="728215" y="4755684"/>
            <a:ext cx="1827560" cy="47805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20" idx="2"/>
            <a:endCxn id="5" idx="0"/>
          </p:cNvCxnSpPr>
          <p:nvPr/>
        </p:nvCxnSpPr>
        <p:spPr>
          <a:xfrm flipH="1">
            <a:off x="1641995" y="3832959"/>
            <a:ext cx="1" cy="9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056755" y="5805264"/>
            <a:ext cx="1587366" cy="578814"/>
          </a:xfrm>
          <a:prstGeom prst="rect">
            <a:avLst/>
          </a:prstGeom>
          <a:noFill/>
          <a:ln>
            <a:solidFill>
              <a:srgbClr val="35F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onector angular 25"/>
          <p:cNvCxnSpPr>
            <a:stCxn id="5" idx="2"/>
            <a:endCxn id="24" idx="1"/>
          </p:cNvCxnSpPr>
          <p:nvPr/>
        </p:nvCxnSpPr>
        <p:spPr>
          <a:xfrm rot="16200000" flipH="1">
            <a:off x="2418909" y="4456824"/>
            <a:ext cx="860933" cy="2414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5" idx="3"/>
            <a:endCxn id="21" idx="1"/>
          </p:cNvCxnSpPr>
          <p:nvPr/>
        </p:nvCxnSpPr>
        <p:spPr>
          <a:xfrm>
            <a:off x="2555775" y="4994711"/>
            <a:ext cx="1500979" cy="7993"/>
          </a:xfrm>
          <a:prstGeom prst="bentConnector3">
            <a:avLst>
              <a:gd name="adj1" fmla="val 101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082166" y="475568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082166" y="585267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5449814" y="2018719"/>
                <a:ext cx="31211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200" dirty="0" smtClean="0"/>
                  <a:t>Total </a:t>
                </a:r>
                <a:r>
                  <a:rPr lang="es-CO" sz="1200" dirty="0" err="1" smtClean="0"/>
                  <a:t>cost</a:t>
                </a:r>
                <a:endParaRPr lang="es-CO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200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1200" dirty="0" smtClean="0"/>
                  <a:t>: </a:t>
                </a:r>
                <a:r>
                  <a:rPr lang="es-CO" sz="1200" dirty="0" err="1" smtClean="0"/>
                  <a:t>Next</a:t>
                </a:r>
                <a:r>
                  <a:rPr lang="es-CO" sz="1200" dirty="0" smtClean="0"/>
                  <a:t> </a:t>
                </a:r>
                <a:r>
                  <a:rPr lang="es-CO" sz="1200" dirty="0" err="1" smtClean="0"/>
                  <a:t>failure</a:t>
                </a:r>
                <a:r>
                  <a:rPr lang="es-CO" sz="1200" dirty="0" smtClean="0"/>
                  <a:t> at </a:t>
                </a:r>
                <a14:m>
                  <m:oMath xmlns:m="http://schemas.openxmlformats.org/officeDocument/2006/math">
                    <m:r>
                      <a:rPr lang="es-CO" sz="1200" i="1" dirty="0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s-CO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CO" sz="12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O" sz="1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200" b="0" i="0" smtClean="0">
                            <a:latin typeface="Cambria Math" panose="02040503050406030204" pitchFamily="18" charset="0"/>
                          </a:rPr>
                          <m:t>LastVisit</m:t>
                        </m:r>
                      </m:e>
                      <m:sub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1200" dirty="0"/>
                  <a:t>: </a:t>
                </a:r>
                <a:r>
                  <a:rPr lang="es-CO" sz="1200" dirty="0" err="1" smtClean="0"/>
                  <a:t>Last</a:t>
                </a:r>
                <a:r>
                  <a:rPr lang="es-CO" sz="1200" dirty="0" smtClean="0"/>
                  <a:t> </a:t>
                </a:r>
                <a:r>
                  <a:rPr lang="es-CO" sz="1200" dirty="0" err="1" smtClean="0"/>
                  <a:t>visit</a:t>
                </a:r>
                <a:r>
                  <a:rPr lang="es-CO" sz="1200" dirty="0" smtClean="0"/>
                  <a:t> </a:t>
                </a:r>
                <a:r>
                  <a:rPr lang="es-CO" sz="1200" dirty="0"/>
                  <a:t>at </a:t>
                </a:r>
                <a14:m>
                  <m:oMath xmlns:m="http://schemas.openxmlformats.org/officeDocument/2006/math">
                    <m:r>
                      <a:rPr lang="es-CO" sz="1200" i="1" dirty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s-CO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CO" sz="1200" i="1" dirty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O" sz="1200" dirty="0"/>
              </a:p>
              <a:p>
                <a:endParaRPr lang="es-CO" sz="1200" dirty="0" smtClean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814" y="2018719"/>
                <a:ext cx="312117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/>
          <p:cNvSpPr txBox="1"/>
          <p:nvPr/>
        </p:nvSpPr>
        <p:spPr>
          <a:xfrm>
            <a:off x="1679976" y="4195797"/>
            <a:ext cx="5071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Site info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4107370" y="5074385"/>
                <a:ext cx="1243417" cy="1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70" y="5074385"/>
                <a:ext cx="1243417" cy="197105"/>
              </a:xfrm>
              <a:prstGeom prst="rect">
                <a:avLst/>
              </a:prstGeom>
              <a:blipFill rotWithShape="0">
                <a:blip r:embed="rId7"/>
                <a:stretch>
                  <a:fillRect l="-2451" r="-49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4121017" y="6104800"/>
                <a:ext cx="703911" cy="194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017" y="6104800"/>
                <a:ext cx="703911" cy="194862"/>
              </a:xfrm>
              <a:prstGeom prst="rect">
                <a:avLst/>
              </a:prstGeom>
              <a:blipFill rotWithShape="0">
                <a:blip r:embed="rId8"/>
                <a:stretch>
                  <a:fillRect l="-5217" t="-3125" r="-173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angular 45"/>
          <p:cNvCxnSpPr>
            <a:stCxn id="21" idx="3"/>
            <a:endCxn id="14" idx="3"/>
          </p:cNvCxnSpPr>
          <p:nvPr/>
        </p:nvCxnSpPr>
        <p:spPr>
          <a:xfrm flipV="1">
            <a:off x="5644120" y="3449975"/>
            <a:ext cx="3009400" cy="1552729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24" idx="3"/>
            <a:endCxn id="14" idx="3"/>
          </p:cNvCxnSpPr>
          <p:nvPr/>
        </p:nvCxnSpPr>
        <p:spPr>
          <a:xfrm flipV="1">
            <a:off x="5644121" y="3449975"/>
            <a:ext cx="3009399" cy="2644696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3203848" y="3213346"/>
            <a:ext cx="1800200" cy="473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event calendar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Conector recto de flecha 59"/>
          <p:cNvCxnSpPr>
            <a:stCxn id="14" idx="1"/>
            <a:endCxn id="58" idx="3"/>
          </p:cNvCxnSpPr>
          <p:nvPr/>
        </p:nvCxnSpPr>
        <p:spPr>
          <a:xfrm flipH="1">
            <a:off x="5004048" y="3449975"/>
            <a:ext cx="45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3" idx="2"/>
            <a:endCxn id="20" idx="0"/>
          </p:cNvCxnSpPr>
          <p:nvPr/>
        </p:nvCxnSpPr>
        <p:spPr>
          <a:xfrm>
            <a:off x="1641996" y="2886341"/>
            <a:ext cx="0" cy="18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/>
              <p:cNvSpPr/>
              <p:nvPr/>
            </p:nvSpPr>
            <p:spPr>
              <a:xfrm>
                <a:off x="4039129" y="5805264"/>
                <a:ext cx="1604991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200">
                              <a:latin typeface="Cambria Math" panose="02040503050406030204" pitchFamily="18" charset="0"/>
                            </a:rPr>
                            <m:t>LastVisit</m:t>
                          </m:r>
                        </m:e>
                        <m:sub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Rectángulo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29" y="5805264"/>
                <a:ext cx="1604991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angular 90"/>
          <p:cNvCxnSpPr>
            <a:stCxn id="58" idx="1"/>
            <a:endCxn id="20" idx="3"/>
          </p:cNvCxnSpPr>
          <p:nvPr/>
        </p:nvCxnSpPr>
        <p:spPr>
          <a:xfrm rot="10800000">
            <a:off x="2460240" y="3449975"/>
            <a:ext cx="743608" cy="12700"/>
          </a:xfrm>
          <a:prstGeom prst="bentConnector3">
            <a:avLst>
              <a:gd name="adj1" fmla="val 10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ángulo 93"/>
              <p:cNvSpPr/>
              <p:nvPr/>
            </p:nvSpPr>
            <p:spPr>
              <a:xfrm>
                <a:off x="4025482" y="4740067"/>
                <a:ext cx="1600182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200">
                              <a:latin typeface="Cambria Math" panose="02040503050406030204" pitchFamily="18" charset="0"/>
                            </a:rPr>
                            <m:t>LastVisit</m:t>
                          </m:r>
                        </m:e>
                        <m:sub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4" name="Rectángulo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482" y="4740067"/>
                <a:ext cx="1600182" cy="291875"/>
              </a:xfrm>
              <a:prstGeom prst="rect">
                <a:avLst/>
              </a:prstGeom>
              <a:blipFill rotWithShape="0"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/>
          <p:cNvSpPr txBox="1"/>
          <p:nvPr/>
        </p:nvSpPr>
        <p:spPr>
          <a:xfrm>
            <a:off x="1120411" y="4850369"/>
            <a:ext cx="16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Event=failure?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9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</p:spPr>
            <p:txBody>
              <a:bodyPr/>
              <a:lstStyle/>
              <a:p>
                <a:pPr algn="l"/>
                <a:r>
                  <a:rPr lang="en-US" sz="2500" b="1" dirty="0" smtClean="0"/>
                  <a:t>Models comparison (CMR in case study)</a:t>
                </a:r>
                <a:br>
                  <a:rPr lang="en-US" sz="2500" b="1" dirty="0" smtClean="0"/>
                </a:br>
                <a:r>
                  <a:rPr lang="en-US" sz="1600" dirty="0" smtClean="0"/>
                  <a:t>Illustrative case study in the oil and gas industry.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4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  <a:blipFill rotWithShape="0">
                <a:blip r:embed="rId4"/>
                <a:stretch>
                  <a:fillRect l="-1166" t="-8333" b="-5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539552" y="167690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600" dirty="0" smtClean="0">
                <a:ea typeface="MS Mincho" panose="02020609040205080304" pitchFamily="49" charset="-128"/>
              </a:rPr>
              <a:t>López-Santana et al. (2016) vs. </a:t>
            </a:r>
            <a:r>
              <a:rPr lang="es-CO" sz="1600" dirty="0">
                <a:ea typeface="MS Mincho" panose="02020609040205080304" pitchFamily="49" charset="-128"/>
              </a:rPr>
              <a:t>Fontecha et al.(2016)</a:t>
            </a:r>
            <a:endParaRPr lang="en-US" sz="1600" dirty="0">
              <a:ea typeface="MS Mincho" panose="02020609040205080304" pitchFamily="49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2804" r="2337" b="19708"/>
          <a:stretch/>
        </p:blipFill>
        <p:spPr>
          <a:xfrm>
            <a:off x="1115616" y="3043868"/>
            <a:ext cx="7122923" cy="314246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539552" y="2152551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600" dirty="0" smtClean="0">
                <a:ea typeface="MS Mincho" panose="02020609040205080304" pitchFamily="49" charset="-128"/>
              </a:rPr>
              <a:t>10,000 </a:t>
            </a:r>
            <a:r>
              <a:rPr lang="en-US" sz="1600" dirty="0" smtClean="0">
                <a:ea typeface="MS Mincho" panose="02020609040205080304" pitchFamily="49" charset="-128"/>
              </a:rPr>
              <a:t>replicates</a:t>
            </a: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 rot="16200000">
            <a:off x="316559" y="3972324"/>
            <a:ext cx="12287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</a:rPr>
              <a:t>Frequency</a:t>
            </a:r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211307" y="6169709"/>
            <a:ext cx="12287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</a:rPr>
              <a:t>Cost</a:t>
            </a:r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91680" y="3130372"/>
            <a:ext cx="2207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ea typeface="MS Mincho" panose="02020609040205080304" pitchFamily="49" charset="-128"/>
              </a:rPr>
              <a:t>López-Santana et al. (2016) 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4893058" y="3130372"/>
            <a:ext cx="1734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1400" dirty="0">
                <a:ea typeface="MS Mincho" panose="02020609040205080304" pitchFamily="49" charset="-128"/>
              </a:rPr>
              <a:t>Fontecha et al.(2016)</a:t>
            </a:r>
            <a:endParaRPr lang="en-US" sz="1400" dirty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2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models comparison</a:t>
            </a:r>
            <a:br>
              <a:rPr lang="en-US" sz="2500" b="1" dirty="0" smtClean="0"/>
            </a:br>
            <a:r>
              <a:rPr lang="en-US" sz="1600" dirty="0" err="1" smtClean="0"/>
              <a:t>López</a:t>
            </a:r>
            <a:r>
              <a:rPr lang="en-US" sz="1600" dirty="0" smtClean="0"/>
              <a:t>-Santana </a:t>
            </a:r>
            <a:r>
              <a:rPr lang="en-US" sz="1600" i="1" dirty="0" smtClean="0"/>
              <a:t>et al.</a:t>
            </a:r>
            <a:r>
              <a:rPr lang="en-US" sz="1600" dirty="0" smtClean="0"/>
              <a:t> (2016) vs. 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Maintenance models comparison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1600" dirty="0" smtClean="0"/>
              <a:t>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Maintenance models comparison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1600" dirty="0" smtClean="0"/>
              <a:t>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Maintenance models comparison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1600" dirty="0" smtClean="0"/>
              <a:t>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937379" y="3068960"/>
            <a:ext cx="1313109" cy="109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708078" y="3221360"/>
            <a:ext cx="2694810" cy="744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483768" y="3142268"/>
            <a:ext cx="3528392" cy="649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2817453" y="2080318"/>
            <a:ext cx="397474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 can’t assume a convex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</p:spPr>
            <p:txBody>
              <a:bodyPr/>
              <a:lstStyle/>
              <a:p>
                <a:pPr algn="l"/>
                <a:r>
                  <a:rPr lang="en-US" sz="2500" b="1" dirty="0" smtClean="0"/>
                  <a:t>Maintenance models comparison</a:t>
                </a:r>
                <a:br>
                  <a:rPr lang="en-US" sz="2500" b="1" dirty="0" smtClean="0"/>
                </a:br>
                <a:r>
                  <a:rPr lang="en-US" sz="1600" dirty="0" err="1" smtClean="0"/>
                  <a:t>López</a:t>
                </a:r>
                <a:r>
                  <a:rPr lang="en-US" sz="1600" dirty="0" smtClean="0"/>
                  <a:t>-Santana </a:t>
                </a:r>
                <a:r>
                  <a:rPr lang="en-US" sz="1600" i="1" dirty="0" smtClean="0"/>
                  <a:t>et al.</a:t>
                </a:r>
                <a:r>
                  <a:rPr lang="en-US" sz="1600" dirty="0" smtClean="0"/>
                  <a:t> (2016) vs. Fontecha </a:t>
                </a:r>
                <a:r>
                  <a:rPr lang="en-US" sz="1600" i="1" dirty="0" smtClean="0"/>
                  <a:t>et al. </a:t>
                </a:r>
                <a:r>
                  <a:rPr lang="en-US" sz="1600" dirty="0" smtClean="0"/>
                  <a:t>(2016).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=112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  <a:blipFill rotWithShape="0">
                <a:blip r:embed="rId4"/>
                <a:stretch>
                  <a:fillRect l="-1166" t="-8333" b="-5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937379" y="3068960"/>
            <a:ext cx="1313109" cy="109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708078" y="3221360"/>
            <a:ext cx="2694810" cy="744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483768" y="3142268"/>
            <a:ext cx="3528392" cy="649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000" y="1800000"/>
            <a:ext cx="5760000" cy="39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smtClean="0"/>
              <a:t>Outline</a:t>
            </a:r>
            <a:endParaRPr lang="en-US" sz="1600"/>
          </a:p>
        </p:txBody>
      </p:sp>
      <p:sp>
        <p:nvSpPr>
          <p:cNvPr id="6" name="51 CuadroTexto"/>
          <p:cNvSpPr txBox="1"/>
          <p:nvPr/>
        </p:nvSpPr>
        <p:spPr>
          <a:xfrm>
            <a:off x="575048" y="1988840"/>
            <a:ext cx="6229200" cy="43273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Maintenance model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Simulation model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Models comparison (CMR in case study)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Maintenance models comparison</a:t>
            </a:r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Perspectives</a:t>
            </a:r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/>
              <a:t>VRPTW (</a:t>
            </a:r>
            <a:r>
              <a:rPr lang="en-US" sz="1600" dirty="0" err="1"/>
              <a:t>López</a:t>
            </a:r>
            <a:r>
              <a:rPr lang="en-US" sz="1600" dirty="0"/>
              <a:t>-Santana et al)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sz="1600" dirty="0" smtClean="0"/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16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</p:spPr>
            <p:txBody>
              <a:bodyPr/>
              <a:lstStyle/>
              <a:p>
                <a:pPr algn="l"/>
                <a:r>
                  <a:rPr lang="en-US" sz="2500" b="1" dirty="0" smtClean="0"/>
                  <a:t>Maintenance models comparison</a:t>
                </a:r>
                <a:br>
                  <a:rPr lang="en-US" sz="2500" b="1" dirty="0" smtClean="0"/>
                </a:br>
                <a:r>
                  <a:rPr lang="en-US" sz="1600" dirty="0" err="1" smtClean="0"/>
                  <a:t>López</a:t>
                </a:r>
                <a:r>
                  <a:rPr lang="en-US" sz="1600" dirty="0" smtClean="0"/>
                  <a:t>-Santana </a:t>
                </a:r>
                <a:r>
                  <a:rPr lang="en-US" sz="1600" i="1" dirty="0" smtClean="0"/>
                  <a:t>et al.</a:t>
                </a:r>
                <a:r>
                  <a:rPr lang="en-US" sz="1600" dirty="0" smtClean="0"/>
                  <a:t> (2016) vs. Fontecha </a:t>
                </a:r>
                <a:r>
                  <a:rPr lang="en-US" sz="1600" i="1" dirty="0" smtClean="0"/>
                  <a:t>et al. </a:t>
                </a:r>
                <a:r>
                  <a:rPr lang="en-US" sz="1600" dirty="0" smtClean="0"/>
                  <a:t>(2016).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  <a:blipFill rotWithShape="0">
                <a:blip r:embed="rId4"/>
                <a:stretch>
                  <a:fillRect l="-1166" t="-8333" b="-5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937379" y="3068960"/>
            <a:ext cx="1313109" cy="109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708078" y="3221360"/>
            <a:ext cx="2694810" cy="744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483768" y="3142268"/>
            <a:ext cx="3528392" cy="649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000" y="1800000"/>
            <a:ext cx="5994000" cy="39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endParaRPr lang="en-US" sz="1600" i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3607" y="2276872"/>
            <a:ext cx="741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and prove other heuristics for TSP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Prove other heuristics to replace the route-first cluster second methodology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 smtClean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585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br>
              <a:rPr lang="en-US" sz="1600" dirty="0"/>
            </a:b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627" r="-59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27" r="-59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734361" y="3484391"/>
            <a:ext cx="2409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Back </a:t>
            </a:r>
            <a:r>
              <a:rPr lang="en-US" dirty="0" smtClean="0"/>
              <a:t>in </a:t>
            </a:r>
            <a:r>
              <a:rPr lang="en-US" dirty="0" smtClean="0"/>
              <a:t>time, distance is penalized.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31278" y="5877272"/>
                <a:ext cx="7547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𝑠𝑝𝑎𝑡𝑖𝑎𝑙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𝑝𝑒𝑛𝑎𝑙𝑖𝑧𝑎𝑡𝑖𝑜𝑛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78" y="5877272"/>
                <a:ext cx="75477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3" t="-2174" r="-64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1560" y="2486006"/>
                <a:ext cx="5471562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86006"/>
                <a:ext cx="5471562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11560" y="4221088"/>
                <a:ext cx="5471561" cy="767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1088"/>
                <a:ext cx="5471561" cy="767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6316452" y="2649288"/>
            <a:ext cx="2516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err="1" smtClean="0">
                <a:ea typeface="MS Mincho" panose="02020609040205080304" pitchFamily="49" charset="-128"/>
              </a:rPr>
              <a:t>López</a:t>
            </a:r>
            <a:r>
              <a:rPr lang="en-US" sz="1600" dirty="0" smtClean="0">
                <a:ea typeface="MS Mincho" panose="02020609040205080304" pitchFamily="49" charset="-128"/>
              </a:rPr>
              <a:t>-Santana e</a:t>
            </a:r>
            <a:r>
              <a:rPr lang="en-US" sz="1600" i="1" dirty="0" smtClean="0">
                <a:ea typeface="MS Mincho" panose="02020609040205080304" pitchFamily="49" charset="-128"/>
              </a:rPr>
              <a:t>t al.</a:t>
            </a:r>
            <a:r>
              <a:rPr lang="en-US" sz="1600" dirty="0" smtClean="0">
                <a:ea typeface="MS Mincho" panose="02020609040205080304" pitchFamily="49" charset="-128"/>
              </a:rPr>
              <a:t> (2016)</a:t>
            </a:r>
            <a:endParaRPr lang="es-CO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316452" y="4435313"/>
            <a:ext cx="2516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smtClean="0">
                <a:ea typeface="MS Mincho" panose="02020609040205080304" pitchFamily="49" charset="-128"/>
              </a:rPr>
              <a:t>Fontecha </a:t>
            </a:r>
            <a:r>
              <a:rPr lang="en-US" sz="1600" i="1" dirty="0" smtClean="0">
                <a:ea typeface="MS Mincho" panose="02020609040205080304" pitchFamily="49" charset="-128"/>
              </a:rPr>
              <a:t>et al.</a:t>
            </a:r>
            <a:r>
              <a:rPr lang="en-US" sz="1600" dirty="0" smtClean="0">
                <a:ea typeface="MS Mincho" panose="02020609040205080304" pitchFamily="49" charset="-128"/>
              </a:rPr>
              <a:t> (2016)</a:t>
            </a:r>
            <a:endParaRPr lang="es-CO" sz="1600" i="1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</a:t>
            </a:r>
            <a:r>
              <a:rPr lang="en-US" sz="1600" dirty="0" smtClean="0"/>
              <a:t>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2520000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Imagen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2520000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10" y="2924944"/>
            <a:ext cx="4141107" cy="14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from </a:t>
            </a:r>
            <a:r>
              <a:rPr lang="en-US" dirty="0"/>
              <a:t>sewer </a:t>
            </a:r>
            <a:r>
              <a:rPr lang="en-US" dirty="0" smtClean="0"/>
              <a:t>blockages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65 </a:t>
            </a:r>
            <a:r>
              <a:rPr lang="en-US" smtClean="0"/>
              <a:t>Maintenance operations </a:t>
            </a:r>
            <a:r>
              <a:rPr lang="en-US" dirty="0" smtClean="0"/>
              <a:t>scheduled to be attended.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 time: 791 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453" y="3931502"/>
            <a:ext cx="3147167" cy="8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6400" cy="27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r>
              <a:rPr lang="en-US" sz="1600" dirty="0" smtClean="0"/>
              <a:t>T=112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i="1" dirty="0"/>
          </a:p>
        </p:txBody>
      </p:sp>
      <p:pic>
        <p:nvPicPr>
          <p:cNvPr id="2" name="Imagen 1"/>
          <p:cNvPicPr>
            <a:picLocks/>
          </p:cNvPicPr>
          <p:nvPr/>
        </p:nvPicPr>
        <p:blipFill rotWithShape="1">
          <a:blip r:embed="rId4"/>
          <a:srcRect l="29523" t="61942" r="58302" b="8656"/>
          <a:stretch/>
        </p:blipFill>
        <p:spPr>
          <a:xfrm>
            <a:off x="720000" y="2520000"/>
            <a:ext cx="2340000" cy="3240000"/>
          </a:xfrm>
          <a:prstGeom prst="rect">
            <a:avLst/>
          </a:prstGeom>
        </p:spPr>
      </p:pic>
      <p:pic>
        <p:nvPicPr>
          <p:cNvPr id="6" name="Imagen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85696" y="2520000"/>
            <a:ext cx="2340000" cy="3240000"/>
          </a:xfrm>
          <a:prstGeom prst="rect">
            <a:avLst/>
          </a:prstGeom>
        </p:spPr>
      </p:pic>
      <p:pic>
        <p:nvPicPr>
          <p:cNvPr id="8" name="Imagen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20000" y="2520000"/>
            <a:ext cx="2340000" cy="3240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22670" y="2208687"/>
            <a:ext cx="273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López</a:t>
            </a:r>
            <a:r>
              <a:rPr lang="en-US" dirty="0" smtClean="0"/>
              <a:t>-Santana et al. (2016)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463396" y="1654689"/>
            <a:ext cx="2511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López</a:t>
            </a:r>
            <a:r>
              <a:rPr lang="en-US" dirty="0" smtClean="0"/>
              <a:t>-Santana et al. (2016) - Fontecha </a:t>
            </a:r>
          </a:p>
          <a:p>
            <a:pPr algn="ctr"/>
            <a:r>
              <a:rPr lang="en-US" dirty="0" smtClean="0"/>
              <a:t>reimplementation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034164" y="2208687"/>
            <a:ext cx="251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Fontecha et al. (2016)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115616" y="6054008"/>
            <a:ext cx="141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reported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4170627" y="6054008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1529.8s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010400" y="60540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2.736s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r>
              <a:rPr lang="en-US" sz="1600" dirty="0" smtClean="0"/>
              <a:t>T=224</a:t>
            </a:r>
            <a:endParaRPr lang="en-US" sz="1600" i="1" dirty="0"/>
          </a:p>
        </p:txBody>
      </p:sp>
      <p:pic>
        <p:nvPicPr>
          <p:cNvPr id="3" name="Imagen 2"/>
          <p:cNvPicPr>
            <a:picLocks/>
          </p:cNvPicPr>
          <p:nvPr/>
        </p:nvPicPr>
        <p:blipFill rotWithShape="1">
          <a:blip r:embed="rId4"/>
          <a:srcRect l="30630" t="15735" r="56641" b="54920"/>
          <a:stretch/>
        </p:blipFill>
        <p:spPr>
          <a:xfrm>
            <a:off x="720000" y="2520000"/>
            <a:ext cx="2340000" cy="3240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84800" y="2520000"/>
            <a:ext cx="2340000" cy="3240000"/>
          </a:xfrm>
          <a:prstGeom prst="rect">
            <a:avLst/>
          </a:prstGeom>
        </p:spPr>
      </p:pic>
      <p:pic>
        <p:nvPicPr>
          <p:cNvPr id="8" name="Imagen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20000" y="2520000"/>
            <a:ext cx="2340000" cy="3240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15616" y="6054008"/>
            <a:ext cx="141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reported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170627" y="605400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973.2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010400" y="605400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4.547 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22670" y="2208687"/>
            <a:ext cx="273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López</a:t>
            </a:r>
            <a:r>
              <a:rPr lang="en-US" dirty="0" smtClean="0"/>
              <a:t>-Santana et al. (2016)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3463396" y="1654689"/>
            <a:ext cx="2511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López</a:t>
            </a:r>
            <a:r>
              <a:rPr lang="en-US" dirty="0" smtClean="0"/>
              <a:t>-Santana et al. (2016) - Fontecha </a:t>
            </a:r>
          </a:p>
          <a:p>
            <a:pPr algn="ctr"/>
            <a:r>
              <a:rPr lang="en-US" dirty="0" smtClean="0"/>
              <a:t>reimplementation 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6034164" y="2208687"/>
            <a:ext cx="251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Fontecha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r>
              <a:rPr lang="en-US" sz="1600" dirty="0" err="1" smtClean="0"/>
              <a:t>López</a:t>
            </a:r>
            <a:r>
              <a:rPr lang="en-US" sz="1600" dirty="0" smtClean="0"/>
              <a:t>-Santana </a:t>
            </a:r>
            <a:r>
              <a:rPr lang="en-US" sz="1600" i="1" dirty="0" smtClean="0"/>
              <a:t>et al.</a:t>
            </a:r>
            <a:r>
              <a:rPr lang="en-US" sz="1600" dirty="0" smtClean="0"/>
              <a:t> (2016) vs. 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1" y="1800000"/>
            <a:ext cx="599468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0.024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𝑊𝑒𝑖𝑏𝑢𝑙𝑙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(89.61,0.6238)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5"/>
                <a:stretch>
                  <a:fillRect r="-3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Increasing the pool size of routes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92" y="2806661"/>
            <a:ext cx="8281376" cy="11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1560" y="2486006"/>
                <a:ext cx="5624232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86006"/>
                <a:ext cx="5624232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6316452" y="2649288"/>
            <a:ext cx="2516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err="1" smtClean="0">
                <a:ea typeface="MS Mincho" panose="02020609040205080304" pitchFamily="49" charset="-128"/>
              </a:rPr>
              <a:t>López</a:t>
            </a:r>
            <a:r>
              <a:rPr lang="en-US" sz="1600" dirty="0" smtClean="0">
                <a:ea typeface="MS Mincho" panose="02020609040205080304" pitchFamily="49" charset="-128"/>
              </a:rPr>
              <a:t>-Santana e</a:t>
            </a:r>
            <a:r>
              <a:rPr lang="en-US" sz="1600" i="1" dirty="0" smtClean="0">
                <a:ea typeface="MS Mincho" panose="02020609040205080304" pitchFamily="49" charset="-128"/>
              </a:rPr>
              <a:t>t al.</a:t>
            </a:r>
            <a:r>
              <a:rPr lang="en-US" sz="1600" dirty="0" smtClean="0">
                <a:ea typeface="MS Mincho" panose="02020609040205080304" pitchFamily="49" charset="-128"/>
              </a:rPr>
              <a:t> (2016)</a:t>
            </a:r>
          </a:p>
          <a:p>
            <a:pPr algn="just">
              <a:spcAft>
                <a:spcPts val="0"/>
              </a:spcAft>
            </a:pPr>
            <a:r>
              <a:rPr lang="es-CO" sz="1600" dirty="0" err="1" smtClean="0">
                <a:ea typeface="MS Mincho" panose="02020609040205080304" pitchFamily="49" charset="-128"/>
              </a:rPr>
              <a:t>modification</a:t>
            </a:r>
            <a:endParaRPr lang="es-CO" sz="1600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1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r>
              <a:rPr lang="en-US" sz="1600" dirty="0" err="1" smtClean="0"/>
              <a:t>López</a:t>
            </a:r>
            <a:r>
              <a:rPr lang="en-US" sz="1600" dirty="0" smtClean="0"/>
              <a:t>-Santana </a:t>
            </a:r>
            <a:r>
              <a:rPr lang="en-US" sz="1600" i="1" dirty="0" smtClean="0"/>
              <a:t>et al.</a:t>
            </a:r>
            <a:r>
              <a:rPr lang="en-US" sz="1600" dirty="0" smtClean="0"/>
              <a:t> (2016) modification</a:t>
            </a:r>
            <a:endParaRPr lang="en-US" sz="1600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1800000"/>
            <a:ext cx="5994679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0.024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𝑊𝑒𝑖𝑏𝑢𝑙𝑙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(89.61,0.6238)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5"/>
                <a:stretch>
                  <a:fillRect r="-3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endParaRPr lang="en-US" sz="1600" i="1" dirty="0"/>
          </a:p>
        </p:txBody>
      </p:sp>
      <p:sp>
        <p:nvSpPr>
          <p:cNvPr id="9" name="Rectángulo 8"/>
          <p:cNvSpPr/>
          <p:nvPr/>
        </p:nvSpPr>
        <p:spPr>
          <a:xfrm>
            <a:off x="539552" y="1676903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We have some differences in Maintenance Model</a:t>
            </a:r>
          </a:p>
          <a:p>
            <a:pPr algn="just">
              <a:spcAft>
                <a:spcPts val="0"/>
              </a:spcAft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We use a different methodology to define and to solve the Routing Model</a:t>
            </a:r>
            <a:endParaRPr lang="es-CO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3" name="Rectángulo redondeado 2"/>
          <p:cNvSpPr/>
          <p:nvPr/>
        </p:nvSpPr>
        <p:spPr>
          <a:xfrm rot="20397546">
            <a:off x="2736131" y="4010362"/>
            <a:ext cx="397474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HOW WE CAN COMPARE THE SOLUTIONS?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endParaRPr lang="en-US" sz="1600" i="1" dirty="0"/>
          </a:p>
        </p:txBody>
      </p:sp>
      <p:sp>
        <p:nvSpPr>
          <p:cNvPr id="9" name="Rectángulo 8"/>
          <p:cNvSpPr/>
          <p:nvPr/>
        </p:nvSpPr>
        <p:spPr>
          <a:xfrm>
            <a:off x="683568" y="2132856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smtClean="0">
                <a:ea typeface="MS Mincho" panose="02020609040205080304" pitchFamily="49" charset="-128"/>
              </a:rPr>
              <a:t>Motivation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Objective functions are not comparable. </a:t>
            </a:r>
          </a:p>
          <a:p>
            <a:pPr algn="just">
              <a:spcAft>
                <a:spcPts val="0"/>
              </a:spcAft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The time in which each maintenance operation is scheduled is computed.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600" dirty="0">
              <a:effectLst/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The type of maintenance operation (corrective or preventive) is unknown.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600" dirty="0">
              <a:effectLst/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600" dirty="0" smtClean="0">
              <a:ea typeface="MS Mincho" panose="02020609040205080304" pitchFamily="49" charset="-128"/>
            </a:endParaRPr>
          </a:p>
          <a:p>
            <a:pPr algn="just">
              <a:spcAft>
                <a:spcPts val="0"/>
              </a:spcAft>
            </a:pPr>
            <a:r>
              <a:rPr lang="es-CO" sz="1600" dirty="0" err="1" smtClean="0">
                <a:effectLst/>
                <a:ea typeface="MS Mincho" panose="02020609040205080304" pitchFamily="49" charset="-128"/>
              </a:rPr>
              <a:t>Solution</a:t>
            </a:r>
            <a:endParaRPr lang="es-CO" sz="1600" dirty="0">
              <a:effectLst/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Simulate the time to next the failure (event) for each site and compare it with the scheduled time for the site.</a:t>
            </a:r>
          </a:p>
          <a:p>
            <a:pPr algn="just">
              <a:spcAft>
                <a:spcPts val="0"/>
              </a:spcAft>
            </a:pP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6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949413" y="3227980"/>
                <a:ext cx="957185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3" y="3227980"/>
                <a:ext cx="957185" cy="292131"/>
              </a:xfrm>
              <a:prstGeom prst="rect">
                <a:avLst/>
              </a:prstGeom>
              <a:blipFill rotWithShape="0">
                <a:blip r:embed="rId4"/>
                <a:stretch>
                  <a:fillRect l="-5732" t="-4255" r="-191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539552" y="2396983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If a failure occurs after the scheduled time, a preventive maintenance operation is going to be performed.   </a:t>
            </a: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39552" y="3558119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If a failure occurs before the scheduled time, a corrective maintenance operation is going to be performed.   </a:t>
            </a: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545199" y="4571490"/>
                <a:ext cx="1765612" cy="295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199" y="4571490"/>
                <a:ext cx="1765612" cy="295530"/>
              </a:xfrm>
              <a:prstGeom prst="rect">
                <a:avLst/>
              </a:prstGeom>
              <a:blipFill rotWithShape="0">
                <a:blip r:embed="rId5"/>
                <a:stretch>
                  <a:fillRect l="-2768" t="-6250" r="-103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2357824" y="5096217"/>
                <a:ext cx="421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𝑚𝑎𝑖𝑛𝑡𝑒𝑛𝑎𝑛𝑐𝑒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24" y="5096217"/>
                <a:ext cx="421718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" t="-2222" r="-145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39552" y="1966927"/>
                <a:ext cx="18544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For each site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O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O" sz="1600" dirty="0" smtClean="0"/>
                  <a:t>:</a:t>
                </a:r>
                <a:endParaRPr lang="es-CO" sz="16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66927"/>
                <a:ext cx="1854482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974" t="-5455" r="-65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5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d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todas</Template>
  <TotalTime>31686</TotalTime>
  <Words>830</Words>
  <Application>Microsoft Office PowerPoint</Application>
  <PresentationFormat>Presentación en pantalla (4:3)</PresentationFormat>
  <Paragraphs>329</Paragraphs>
  <Slides>40</Slides>
  <Notes>40</Notes>
  <HiddenSlides>2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MS Mincho</vt:lpstr>
      <vt:lpstr>Arial</vt:lpstr>
      <vt:lpstr>Calibri</vt:lpstr>
      <vt:lpstr>Cambria Math</vt:lpstr>
      <vt:lpstr>Courier New</vt:lpstr>
      <vt:lpstr>Times New Roman</vt:lpstr>
      <vt:lpstr>Wingdings</vt:lpstr>
      <vt:lpstr>todas</vt:lpstr>
      <vt:lpstr>1_Tema de Office</vt:lpstr>
      <vt:lpstr>Combined maintenance and routing optimization approach for large-scale problems </vt:lpstr>
      <vt:lpstr>Outline</vt:lpstr>
      <vt:lpstr>Maintenance model </vt:lpstr>
      <vt:lpstr>Maintenance model López-Santana et al. (2016) vs. Fontecha et al. (2016)</vt:lpstr>
      <vt:lpstr>Maintenance model </vt:lpstr>
      <vt:lpstr>Maintenance model López-Santana et al. (2016) modification</vt:lpstr>
      <vt:lpstr>Simulation model</vt:lpstr>
      <vt:lpstr>Simulation model</vt:lpstr>
      <vt:lpstr>Simulation model </vt:lpstr>
      <vt:lpstr>Simulation model Simulation logic</vt:lpstr>
      <vt:lpstr>Simulation model Simulation logic</vt:lpstr>
      <vt:lpstr>Simulation model Simulation logic</vt:lpstr>
      <vt:lpstr>Simulation model Simulation logic</vt:lpstr>
      <vt:lpstr>Models comparison (CMR in case study) Illustrative case study in the oil and gas industry. T=224</vt:lpstr>
      <vt:lpstr>Maintenance models comparison López-Santana et al. (2016) vs. Fontecha et al. (2016)</vt:lpstr>
      <vt:lpstr>Maintenance models comparison Fontecha et al. (2016)</vt:lpstr>
      <vt:lpstr>Maintenance models comparison Fontecha et al. (2016)</vt:lpstr>
      <vt:lpstr>Maintenance models comparison Fontecha et al. (2016)</vt:lpstr>
      <vt:lpstr>Maintenance models comparison López-Santana et al. (2016) vs. Fontecha et al. (2016). T=112</vt:lpstr>
      <vt:lpstr>Maintenance models comparison López-Santana et al. (2016) vs. Fontecha et al. (2016). T=224</vt:lpstr>
      <vt:lpstr>Perspectives</vt:lpstr>
      <vt:lpstr>Perspectives Space-time distance</vt:lpstr>
      <vt:lpstr>Perspectives Space-time distance </vt:lpstr>
      <vt:lpstr>Perspectives Space-time distance</vt:lpstr>
      <vt:lpstr>Perspectives Space-time distance</vt:lpstr>
      <vt:lpstr>Perspectives Space-time distance</vt:lpstr>
      <vt:lpstr>Perspectives Space-time distance</vt:lpstr>
      <vt:lpstr>Perspectives Space-time distance</vt:lpstr>
      <vt:lpstr>Perspectives Space-time distance</vt:lpstr>
      <vt:lpstr>Perspectives Space-time distance - Results</vt:lpstr>
      <vt:lpstr>Perspectives Space-time distance - Results</vt:lpstr>
      <vt:lpstr>Perspectives Space-time distance - Results</vt:lpstr>
      <vt:lpstr>Perspectives Space-time distance - Results</vt:lpstr>
      <vt:lpstr>VRPTW (López-Santana et al) </vt:lpstr>
      <vt:lpstr>VRPTW (López-Santana et al) </vt:lpstr>
      <vt:lpstr>VRPTW (López-Santana et al) </vt:lpstr>
      <vt:lpstr>VRPTW (López-Santana et al) </vt:lpstr>
      <vt:lpstr>VRPTW (López-Santana et al) T=112 </vt:lpstr>
      <vt:lpstr>VRPTW (López-Santana et al) T=224</vt:lpstr>
      <vt:lpstr>Increasing the pool size of routes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Fontecha</dc:creator>
  <cp:lastModifiedBy>John Edgar Fontecha Garcia</cp:lastModifiedBy>
  <cp:revision>2187</cp:revision>
  <cp:lastPrinted>2015-05-15T23:52:47Z</cp:lastPrinted>
  <dcterms:created xsi:type="dcterms:W3CDTF">2012-03-27T15:10:36Z</dcterms:created>
  <dcterms:modified xsi:type="dcterms:W3CDTF">2016-07-18T18:58:47Z</dcterms:modified>
</cp:coreProperties>
</file>