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20" r:id="rId4"/>
  </p:sldMasterIdLst>
  <p:notesMasterIdLst>
    <p:notesMasterId r:id="rId54"/>
  </p:notesMasterIdLst>
  <p:handoutMasterIdLst>
    <p:handoutMasterId r:id="rId55"/>
  </p:handoutMasterIdLst>
  <p:sldIdLst>
    <p:sldId id="256" r:id="rId5"/>
    <p:sldId id="839" r:id="rId6"/>
    <p:sldId id="841" r:id="rId7"/>
    <p:sldId id="928" r:id="rId8"/>
    <p:sldId id="927" r:id="rId9"/>
    <p:sldId id="926" r:id="rId10"/>
    <p:sldId id="937" r:id="rId11"/>
    <p:sldId id="977" r:id="rId12"/>
    <p:sldId id="935" r:id="rId13"/>
    <p:sldId id="936" r:id="rId14"/>
    <p:sldId id="856" r:id="rId15"/>
    <p:sldId id="922" r:id="rId16"/>
    <p:sldId id="929" r:id="rId17"/>
    <p:sldId id="930" r:id="rId18"/>
    <p:sldId id="938" r:id="rId19"/>
    <p:sldId id="940" r:id="rId20"/>
    <p:sldId id="939" r:id="rId21"/>
    <p:sldId id="822" r:id="rId22"/>
    <p:sldId id="941" r:id="rId23"/>
    <p:sldId id="959" r:id="rId24"/>
    <p:sldId id="961" r:id="rId25"/>
    <p:sldId id="859" r:id="rId26"/>
    <p:sldId id="923" r:id="rId27"/>
    <p:sldId id="924" r:id="rId28"/>
    <p:sldId id="925" r:id="rId29"/>
    <p:sldId id="942" r:id="rId30"/>
    <p:sldId id="943" r:id="rId31"/>
    <p:sldId id="962" r:id="rId32"/>
    <p:sldId id="951" r:id="rId33"/>
    <p:sldId id="950" r:id="rId34"/>
    <p:sldId id="947" r:id="rId35"/>
    <p:sldId id="952" r:id="rId36"/>
    <p:sldId id="954" r:id="rId37"/>
    <p:sldId id="953" r:id="rId38"/>
    <p:sldId id="969" r:id="rId39"/>
    <p:sldId id="970" r:id="rId40"/>
    <p:sldId id="858" r:id="rId41"/>
    <p:sldId id="852" r:id="rId42"/>
    <p:sldId id="971" r:id="rId43"/>
    <p:sldId id="972" r:id="rId44"/>
    <p:sldId id="963" r:id="rId45"/>
    <p:sldId id="978" r:id="rId46"/>
    <p:sldId id="973" r:id="rId47"/>
    <p:sldId id="975" r:id="rId48"/>
    <p:sldId id="976" r:id="rId49"/>
    <p:sldId id="967" r:id="rId50"/>
    <p:sldId id="979" r:id="rId51"/>
    <p:sldId id="968" r:id="rId52"/>
    <p:sldId id="864" r:id="rId53"/>
  </p:sldIdLst>
  <p:sldSz cx="9144000" cy="6858000" type="screen4x3"/>
  <p:notesSz cx="7019925" cy="9305925"/>
  <p:custDataLst>
    <p:tags r:id="rId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Duque" initials="DD" lastIdx="1" clrIdx="0"/>
  <p:cmAuthor id="1" name="Daniel Duque Villarreal" initials="DDV" lastIdx="2" clrIdx="1"/>
  <p:cmAuthor id="2" name="Lucia Paris Hoyos" initials="LPH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238"/>
    <a:srgbClr val="FFBF37"/>
    <a:srgbClr val="4285F4"/>
    <a:srgbClr val="DB4437"/>
    <a:srgbClr val="8DC44D"/>
    <a:srgbClr val="0F9D58"/>
    <a:srgbClr val="6096F6"/>
    <a:srgbClr val="00B0F0"/>
    <a:srgbClr val="2E5EC4"/>
    <a:srgbClr val="366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93484" autoAdjust="0"/>
  </p:normalViewPr>
  <p:slideViewPr>
    <p:cSldViewPr>
      <p:cViewPr varScale="1">
        <p:scale>
          <a:sx n="118" d="100"/>
          <a:sy n="118" d="100"/>
        </p:scale>
        <p:origin x="15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3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Manuel Betancourt Osorio" userId="564a3c2e-8e72-47ed-a96f-bd119919f925" providerId="ADAL" clId="{18D2D0E7-9839-F74C-934B-BBA39502C833}"/>
    <pc:docChg chg="modSld">
      <pc:chgData name="Juan Manuel Betancourt Osorio" userId="564a3c2e-8e72-47ed-a96f-bd119919f925" providerId="ADAL" clId="{18D2D0E7-9839-F74C-934B-BBA39502C833}" dt="2022-09-03T19:09:36.057" v="0" actId="1076"/>
      <pc:docMkLst>
        <pc:docMk/>
      </pc:docMkLst>
      <pc:sldChg chg="modSp mod">
        <pc:chgData name="Juan Manuel Betancourt Osorio" userId="564a3c2e-8e72-47ed-a96f-bd119919f925" providerId="ADAL" clId="{18D2D0E7-9839-F74C-934B-BBA39502C833}" dt="2022-09-03T19:09:36.057" v="0" actId="1076"/>
        <pc:sldMkLst>
          <pc:docMk/>
          <pc:sldMk cId="751431016" sldId="839"/>
        </pc:sldMkLst>
        <pc:spChg chg="mod">
          <ac:chgData name="Juan Manuel Betancourt Osorio" userId="564a3c2e-8e72-47ed-a96f-bd119919f925" providerId="ADAL" clId="{18D2D0E7-9839-F74C-934B-BBA39502C833}" dt="2022-09-03T19:09:36.057" v="0" actId="1076"/>
          <ac:spMkLst>
            <pc:docMk/>
            <pc:sldMk cId="751431016" sldId="839"/>
            <ac:spMk id="12" creationId="{EF8774CE-5F0C-4CA4-9CAE-2E3D067B1075}"/>
          </ac:spMkLst>
        </pc:spChg>
      </pc:sldChg>
    </pc:docChg>
  </pc:docChgLst>
  <pc:docChgLst>
    <pc:chgData name="Daniel Hernando Cuellar Usaquen" userId="87e2cb34-7a84-42d8-8b68-875e23bb8114" providerId="ADAL" clId="{74D9D7D4-6AB0-4938-9DCD-6FCD3A02F5B3}"/>
    <pc:docChg chg="undo custSel addSld delSld modSld sldOrd">
      <pc:chgData name="Daniel Hernando Cuellar Usaquen" userId="87e2cb34-7a84-42d8-8b68-875e23bb8114" providerId="ADAL" clId="{74D9D7D4-6AB0-4938-9DCD-6FCD3A02F5B3}" dt="2021-12-02T22:00:49.983" v="47" actId="47"/>
      <pc:docMkLst>
        <pc:docMk/>
      </pc:docMkLst>
      <pc:sldChg chg="add del">
        <pc:chgData name="Daniel Hernando Cuellar Usaquen" userId="87e2cb34-7a84-42d8-8b68-875e23bb8114" providerId="ADAL" clId="{74D9D7D4-6AB0-4938-9DCD-6FCD3A02F5B3}" dt="2021-12-02T21:19:13.580" v="33" actId="47"/>
        <pc:sldMkLst>
          <pc:docMk/>
          <pc:sldMk cId="411449557" sldId="840"/>
        </pc:sldMkLst>
      </pc:sldChg>
      <pc:sldChg chg="del">
        <pc:chgData name="Daniel Hernando Cuellar Usaquen" userId="87e2cb34-7a84-42d8-8b68-875e23bb8114" providerId="ADAL" clId="{74D9D7D4-6AB0-4938-9DCD-6FCD3A02F5B3}" dt="2021-12-02T21:15:17.350" v="0" actId="47"/>
        <pc:sldMkLst>
          <pc:docMk/>
          <pc:sldMk cId="2941005832" sldId="848"/>
        </pc:sldMkLst>
      </pc:sldChg>
      <pc:sldChg chg="del">
        <pc:chgData name="Daniel Hernando Cuellar Usaquen" userId="87e2cb34-7a84-42d8-8b68-875e23bb8114" providerId="ADAL" clId="{74D9D7D4-6AB0-4938-9DCD-6FCD3A02F5B3}" dt="2021-12-02T22:00:49.983" v="47" actId="47"/>
        <pc:sldMkLst>
          <pc:docMk/>
          <pc:sldMk cId="3786876048" sldId="850"/>
        </pc:sldMkLst>
      </pc:sldChg>
      <pc:sldChg chg="add del">
        <pc:chgData name="Daniel Hernando Cuellar Usaquen" userId="87e2cb34-7a84-42d8-8b68-875e23bb8114" providerId="ADAL" clId="{74D9D7D4-6AB0-4938-9DCD-6FCD3A02F5B3}" dt="2021-12-02T21:17:11.667" v="13" actId="47"/>
        <pc:sldMkLst>
          <pc:docMk/>
          <pc:sldMk cId="1272909443" sldId="851"/>
        </pc:sldMkLst>
      </pc:sldChg>
      <pc:sldChg chg="del">
        <pc:chgData name="Daniel Hernando Cuellar Usaquen" userId="87e2cb34-7a84-42d8-8b68-875e23bb8114" providerId="ADAL" clId="{74D9D7D4-6AB0-4938-9DCD-6FCD3A02F5B3}" dt="2021-12-02T21:17:16.544" v="15" actId="47"/>
        <pc:sldMkLst>
          <pc:docMk/>
          <pc:sldMk cId="2244802054" sldId="853"/>
        </pc:sldMkLst>
      </pc:sldChg>
      <pc:sldChg chg="del">
        <pc:chgData name="Daniel Hernando Cuellar Usaquen" userId="87e2cb34-7a84-42d8-8b68-875e23bb8114" providerId="ADAL" clId="{74D9D7D4-6AB0-4938-9DCD-6FCD3A02F5B3}" dt="2021-12-02T21:23:19.120" v="45" actId="47"/>
        <pc:sldMkLst>
          <pc:docMk/>
          <pc:sldMk cId="2097700916" sldId="854"/>
        </pc:sldMkLst>
      </pc:sldChg>
      <pc:sldChg chg="del">
        <pc:chgData name="Daniel Hernando Cuellar Usaquen" userId="87e2cb34-7a84-42d8-8b68-875e23bb8114" providerId="ADAL" clId="{74D9D7D4-6AB0-4938-9DCD-6FCD3A02F5B3}" dt="2021-12-02T21:16:40.116" v="1" actId="47"/>
        <pc:sldMkLst>
          <pc:docMk/>
          <pc:sldMk cId="3362450060" sldId="898"/>
        </pc:sldMkLst>
      </pc:sldChg>
      <pc:sldChg chg="del">
        <pc:chgData name="Daniel Hernando Cuellar Usaquen" userId="87e2cb34-7a84-42d8-8b68-875e23bb8114" providerId="ADAL" clId="{74D9D7D4-6AB0-4938-9DCD-6FCD3A02F5B3}" dt="2021-12-02T21:16:41.190" v="2" actId="47"/>
        <pc:sldMkLst>
          <pc:docMk/>
          <pc:sldMk cId="1220334667" sldId="899"/>
        </pc:sldMkLst>
      </pc:sldChg>
      <pc:sldChg chg="del">
        <pc:chgData name="Daniel Hernando Cuellar Usaquen" userId="87e2cb34-7a84-42d8-8b68-875e23bb8114" providerId="ADAL" clId="{74D9D7D4-6AB0-4938-9DCD-6FCD3A02F5B3}" dt="2021-12-02T21:16:41.867" v="3" actId="47"/>
        <pc:sldMkLst>
          <pc:docMk/>
          <pc:sldMk cId="223597134" sldId="900"/>
        </pc:sldMkLst>
      </pc:sldChg>
      <pc:sldChg chg="del">
        <pc:chgData name="Daniel Hernando Cuellar Usaquen" userId="87e2cb34-7a84-42d8-8b68-875e23bb8114" providerId="ADAL" clId="{74D9D7D4-6AB0-4938-9DCD-6FCD3A02F5B3}" dt="2021-12-02T21:16:43.059" v="4" actId="47"/>
        <pc:sldMkLst>
          <pc:docMk/>
          <pc:sldMk cId="4156362954" sldId="901"/>
        </pc:sldMkLst>
      </pc:sldChg>
      <pc:sldChg chg="del">
        <pc:chgData name="Daniel Hernando Cuellar Usaquen" userId="87e2cb34-7a84-42d8-8b68-875e23bb8114" providerId="ADAL" clId="{74D9D7D4-6AB0-4938-9DCD-6FCD3A02F5B3}" dt="2021-12-02T21:17:16.898" v="16" actId="47"/>
        <pc:sldMkLst>
          <pc:docMk/>
          <pc:sldMk cId="2452981832" sldId="902"/>
        </pc:sldMkLst>
      </pc:sldChg>
      <pc:sldChg chg="del">
        <pc:chgData name="Daniel Hernando Cuellar Usaquen" userId="87e2cb34-7a84-42d8-8b68-875e23bb8114" providerId="ADAL" clId="{74D9D7D4-6AB0-4938-9DCD-6FCD3A02F5B3}" dt="2021-12-02T21:17:17.540" v="17" actId="47"/>
        <pc:sldMkLst>
          <pc:docMk/>
          <pc:sldMk cId="1677481424" sldId="903"/>
        </pc:sldMkLst>
      </pc:sldChg>
      <pc:sldChg chg="del">
        <pc:chgData name="Daniel Hernando Cuellar Usaquen" userId="87e2cb34-7a84-42d8-8b68-875e23bb8114" providerId="ADAL" clId="{74D9D7D4-6AB0-4938-9DCD-6FCD3A02F5B3}" dt="2021-12-02T21:17:18.635" v="18" actId="47"/>
        <pc:sldMkLst>
          <pc:docMk/>
          <pc:sldMk cId="1783537624" sldId="904"/>
        </pc:sldMkLst>
      </pc:sldChg>
      <pc:sldChg chg="del">
        <pc:chgData name="Daniel Hernando Cuellar Usaquen" userId="87e2cb34-7a84-42d8-8b68-875e23bb8114" providerId="ADAL" clId="{74D9D7D4-6AB0-4938-9DCD-6FCD3A02F5B3}" dt="2021-12-02T21:17:22.324" v="23" actId="47"/>
        <pc:sldMkLst>
          <pc:docMk/>
          <pc:sldMk cId="1444546892" sldId="905"/>
        </pc:sldMkLst>
      </pc:sldChg>
      <pc:sldChg chg="delSp add del mod">
        <pc:chgData name="Daniel Hernando Cuellar Usaquen" userId="87e2cb34-7a84-42d8-8b68-875e23bb8114" providerId="ADAL" clId="{74D9D7D4-6AB0-4938-9DCD-6FCD3A02F5B3}" dt="2021-12-02T21:17:31.584" v="27" actId="478"/>
        <pc:sldMkLst>
          <pc:docMk/>
          <pc:sldMk cId="2166180124" sldId="906"/>
        </pc:sldMkLst>
        <pc:spChg chg="del">
          <ac:chgData name="Daniel Hernando Cuellar Usaquen" userId="87e2cb34-7a84-42d8-8b68-875e23bb8114" providerId="ADAL" clId="{74D9D7D4-6AB0-4938-9DCD-6FCD3A02F5B3}" dt="2021-12-02T21:17:30.666" v="26" actId="478"/>
          <ac:spMkLst>
            <pc:docMk/>
            <pc:sldMk cId="2166180124" sldId="906"/>
            <ac:spMk id="5" creationId="{00000000-0000-0000-0000-000000000000}"/>
          </ac:spMkLst>
        </pc:spChg>
        <pc:spChg chg="del">
          <ac:chgData name="Daniel Hernando Cuellar Usaquen" userId="87e2cb34-7a84-42d8-8b68-875e23bb8114" providerId="ADAL" clId="{74D9D7D4-6AB0-4938-9DCD-6FCD3A02F5B3}" dt="2021-12-02T21:17:31.584" v="27" actId="478"/>
          <ac:spMkLst>
            <pc:docMk/>
            <pc:sldMk cId="2166180124" sldId="906"/>
            <ac:spMk id="7" creationId="{00000000-0000-0000-0000-000000000000}"/>
          </ac:spMkLst>
        </pc:spChg>
      </pc:sldChg>
      <pc:sldChg chg="add del">
        <pc:chgData name="Daniel Hernando Cuellar Usaquen" userId="87e2cb34-7a84-42d8-8b68-875e23bb8114" providerId="ADAL" clId="{74D9D7D4-6AB0-4938-9DCD-6FCD3A02F5B3}" dt="2021-12-02T21:17:13.731" v="14" actId="47"/>
        <pc:sldMkLst>
          <pc:docMk/>
          <pc:sldMk cId="3073638290" sldId="907"/>
        </pc:sldMkLst>
      </pc:sldChg>
      <pc:sldChg chg="add del">
        <pc:chgData name="Daniel Hernando Cuellar Usaquen" userId="87e2cb34-7a84-42d8-8b68-875e23bb8114" providerId="ADAL" clId="{74D9D7D4-6AB0-4938-9DCD-6FCD3A02F5B3}" dt="2021-12-02T21:17:33.214" v="28" actId="47"/>
        <pc:sldMkLst>
          <pc:docMk/>
          <pc:sldMk cId="545558001" sldId="908"/>
        </pc:sldMkLst>
      </pc:sldChg>
      <pc:sldChg chg="del">
        <pc:chgData name="Daniel Hernando Cuellar Usaquen" userId="87e2cb34-7a84-42d8-8b68-875e23bb8114" providerId="ADAL" clId="{74D9D7D4-6AB0-4938-9DCD-6FCD3A02F5B3}" dt="2021-12-02T21:22:12.515" v="34" actId="47"/>
        <pc:sldMkLst>
          <pc:docMk/>
          <pc:sldMk cId="1121404573" sldId="913"/>
        </pc:sldMkLst>
      </pc:sldChg>
      <pc:sldChg chg="addSp delSp modSp mod">
        <pc:chgData name="Daniel Hernando Cuellar Usaquen" userId="87e2cb34-7a84-42d8-8b68-875e23bb8114" providerId="ADAL" clId="{74D9D7D4-6AB0-4938-9DCD-6FCD3A02F5B3}" dt="2021-12-02T21:22:22.618" v="38" actId="14100"/>
        <pc:sldMkLst>
          <pc:docMk/>
          <pc:sldMk cId="2616194796" sldId="915"/>
        </pc:sldMkLst>
        <pc:picChg chg="del">
          <ac:chgData name="Daniel Hernando Cuellar Usaquen" userId="87e2cb34-7a84-42d8-8b68-875e23bb8114" providerId="ADAL" clId="{74D9D7D4-6AB0-4938-9DCD-6FCD3A02F5B3}" dt="2021-12-02T21:22:14.848" v="35" actId="478"/>
          <ac:picMkLst>
            <pc:docMk/>
            <pc:sldMk cId="2616194796" sldId="915"/>
            <ac:picMk id="3" creationId="{00000000-0000-0000-0000-000000000000}"/>
          </ac:picMkLst>
        </pc:picChg>
        <pc:picChg chg="add mod">
          <ac:chgData name="Daniel Hernando Cuellar Usaquen" userId="87e2cb34-7a84-42d8-8b68-875e23bb8114" providerId="ADAL" clId="{74D9D7D4-6AB0-4938-9DCD-6FCD3A02F5B3}" dt="2021-12-02T21:22:22.618" v="38" actId="14100"/>
          <ac:picMkLst>
            <pc:docMk/>
            <pc:sldMk cId="2616194796" sldId="915"/>
            <ac:picMk id="5" creationId="{4A2D4BE6-9230-4E14-9A97-A1A085DB55BE}"/>
          </ac:picMkLst>
        </pc:picChg>
      </pc:sldChg>
      <pc:sldChg chg="addSp delSp modSp mod">
        <pc:chgData name="Daniel Hernando Cuellar Usaquen" userId="87e2cb34-7a84-42d8-8b68-875e23bb8114" providerId="ADAL" clId="{74D9D7D4-6AB0-4938-9DCD-6FCD3A02F5B3}" dt="2021-12-02T21:22:50.613" v="41" actId="1076"/>
        <pc:sldMkLst>
          <pc:docMk/>
          <pc:sldMk cId="494266163" sldId="916"/>
        </pc:sldMkLst>
        <pc:picChg chg="del">
          <ac:chgData name="Daniel Hernando Cuellar Usaquen" userId="87e2cb34-7a84-42d8-8b68-875e23bb8114" providerId="ADAL" clId="{74D9D7D4-6AB0-4938-9DCD-6FCD3A02F5B3}" dt="2021-12-02T21:22:38.888" v="39" actId="478"/>
          <ac:picMkLst>
            <pc:docMk/>
            <pc:sldMk cId="494266163" sldId="916"/>
            <ac:picMk id="2" creationId="{00000000-0000-0000-0000-000000000000}"/>
          </ac:picMkLst>
        </pc:picChg>
        <pc:picChg chg="add mod">
          <ac:chgData name="Daniel Hernando Cuellar Usaquen" userId="87e2cb34-7a84-42d8-8b68-875e23bb8114" providerId="ADAL" clId="{74D9D7D4-6AB0-4938-9DCD-6FCD3A02F5B3}" dt="2021-12-02T21:22:50.613" v="41" actId="1076"/>
          <ac:picMkLst>
            <pc:docMk/>
            <pc:sldMk cId="494266163" sldId="916"/>
            <ac:picMk id="5" creationId="{961074B8-E6C5-4E86-9056-04C889B8115B}"/>
          </ac:picMkLst>
        </pc:picChg>
      </pc:sldChg>
      <pc:sldChg chg="addSp delSp modSp mod">
        <pc:chgData name="Daniel Hernando Cuellar Usaquen" userId="87e2cb34-7a84-42d8-8b68-875e23bb8114" providerId="ADAL" clId="{74D9D7D4-6AB0-4938-9DCD-6FCD3A02F5B3}" dt="2021-12-02T21:23:12.741" v="44" actId="1076"/>
        <pc:sldMkLst>
          <pc:docMk/>
          <pc:sldMk cId="289224533" sldId="917"/>
        </pc:sldMkLst>
        <pc:picChg chg="del">
          <ac:chgData name="Daniel Hernando Cuellar Usaquen" userId="87e2cb34-7a84-42d8-8b68-875e23bb8114" providerId="ADAL" clId="{74D9D7D4-6AB0-4938-9DCD-6FCD3A02F5B3}" dt="2021-12-02T21:23:11.153" v="42" actId="478"/>
          <ac:picMkLst>
            <pc:docMk/>
            <pc:sldMk cId="289224533" sldId="917"/>
            <ac:picMk id="3" creationId="{00000000-0000-0000-0000-000000000000}"/>
          </ac:picMkLst>
        </pc:picChg>
        <pc:picChg chg="add mod">
          <ac:chgData name="Daniel Hernando Cuellar Usaquen" userId="87e2cb34-7a84-42d8-8b68-875e23bb8114" providerId="ADAL" clId="{74D9D7D4-6AB0-4938-9DCD-6FCD3A02F5B3}" dt="2021-12-02T21:23:12.741" v="44" actId="1076"/>
          <ac:picMkLst>
            <pc:docMk/>
            <pc:sldMk cId="289224533" sldId="917"/>
            <ac:picMk id="5" creationId="{AF1FE530-A2C7-4069-B64C-8F41DF023DA4}"/>
          </ac:picMkLst>
        </pc:picChg>
      </pc:sldChg>
      <pc:sldChg chg="del">
        <pc:chgData name="Daniel Hernando Cuellar Usaquen" userId="87e2cb34-7a84-42d8-8b68-875e23bb8114" providerId="ADAL" clId="{74D9D7D4-6AB0-4938-9DCD-6FCD3A02F5B3}" dt="2021-12-02T21:23:19.891" v="46" actId="47"/>
        <pc:sldMkLst>
          <pc:docMk/>
          <pc:sldMk cId="3152208999" sldId="918"/>
        </pc:sldMkLst>
      </pc:sldChg>
      <pc:sldChg chg="add del">
        <pc:chgData name="Daniel Hernando Cuellar Usaquen" userId="87e2cb34-7a84-42d8-8b68-875e23bb8114" providerId="ADAL" clId="{74D9D7D4-6AB0-4938-9DCD-6FCD3A02F5B3}" dt="2021-12-02T21:17:09.566" v="12" actId="47"/>
        <pc:sldMkLst>
          <pc:docMk/>
          <pc:sldMk cId="3235481887" sldId="919"/>
        </pc:sldMkLst>
      </pc:sldChg>
      <pc:sldChg chg="ord">
        <pc:chgData name="Daniel Hernando Cuellar Usaquen" userId="87e2cb34-7a84-42d8-8b68-875e23bb8114" providerId="ADAL" clId="{74D9D7D4-6AB0-4938-9DCD-6FCD3A02F5B3}" dt="2021-12-02T21:17:59.639" v="30"/>
        <pc:sldMkLst>
          <pc:docMk/>
          <pc:sldMk cId="1456658766" sldId="921"/>
        </pc:sldMkLst>
      </pc:sldChg>
      <pc:sldChg chg="del">
        <pc:chgData name="Daniel Hernando Cuellar Usaquen" userId="87e2cb34-7a84-42d8-8b68-875e23bb8114" providerId="ADAL" clId="{74D9D7D4-6AB0-4938-9DCD-6FCD3A02F5B3}" dt="2021-12-02T21:17:20.387" v="20" actId="47"/>
        <pc:sldMkLst>
          <pc:docMk/>
          <pc:sldMk cId="4152574317" sldId="922"/>
        </pc:sldMkLst>
      </pc:sldChg>
      <pc:sldChg chg="del">
        <pc:chgData name="Daniel Hernando Cuellar Usaquen" userId="87e2cb34-7a84-42d8-8b68-875e23bb8114" providerId="ADAL" clId="{74D9D7D4-6AB0-4938-9DCD-6FCD3A02F5B3}" dt="2021-12-02T21:17:20.931" v="21" actId="47"/>
        <pc:sldMkLst>
          <pc:docMk/>
          <pc:sldMk cId="2524737649" sldId="923"/>
        </pc:sldMkLst>
      </pc:sldChg>
      <pc:sldChg chg="del">
        <pc:chgData name="Daniel Hernando Cuellar Usaquen" userId="87e2cb34-7a84-42d8-8b68-875e23bb8114" providerId="ADAL" clId="{74D9D7D4-6AB0-4938-9DCD-6FCD3A02F5B3}" dt="2021-12-02T21:17:21.564" v="22" actId="47"/>
        <pc:sldMkLst>
          <pc:docMk/>
          <pc:sldMk cId="3900339068" sldId="924"/>
        </pc:sldMkLst>
      </pc:sldChg>
      <pc:sldChg chg="del">
        <pc:chgData name="Daniel Hernando Cuellar Usaquen" userId="87e2cb34-7a84-42d8-8b68-875e23bb8114" providerId="ADAL" clId="{74D9D7D4-6AB0-4938-9DCD-6FCD3A02F5B3}" dt="2021-12-02T21:17:19.554" v="19" actId="47"/>
        <pc:sldMkLst>
          <pc:docMk/>
          <pc:sldMk cId="2610169110" sldId="9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0E779A41-0D75-4E3F-AF0A-02F2C8501783}" type="datetimeFigureOut">
              <a:rPr lang="es-CO" smtClean="0"/>
              <a:t>3/09/22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39DC4460-1079-4A24-931D-F43C08DF452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3754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49AB2CD4-1BBA-4E3A-B475-A3A1EA294E61}" type="datetimeFigureOut">
              <a:rPr lang="en-US" smtClean="0"/>
              <a:pPr/>
              <a:t>9/3/22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05AE20B4-1BB2-4166-B5FD-6311E8551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afternoon, my name is Daniel Cuellar. I’m from Bogota Colombia.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ending the second year of my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Los Andes university.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title of the presentation is “The inbound purchasing inventory routing problem with perishable products”.</a:t>
            </a: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0B4-1BB2-4166-B5FD-6311E85511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35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0B4-1BB2-4166-B5FD-6311E85511DC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75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Well</a:t>
            </a:r>
            <a:r>
              <a:rPr lang="es-CO" dirty="0"/>
              <a:t>, </a:t>
            </a:r>
            <a:r>
              <a:rPr lang="es-CO" dirty="0" err="1"/>
              <a:t>doing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state</a:t>
            </a:r>
            <a:r>
              <a:rPr lang="es-CO" dirty="0"/>
              <a:t>-</a:t>
            </a:r>
            <a:r>
              <a:rPr lang="es-CO" dirty="0" err="1"/>
              <a:t>of</a:t>
            </a:r>
            <a:r>
              <a:rPr lang="es-CO" dirty="0"/>
              <a:t>-</a:t>
            </a:r>
            <a:r>
              <a:rPr lang="es-CO" dirty="0" err="1"/>
              <a:t>the</a:t>
            </a:r>
            <a:r>
              <a:rPr lang="es-CO" dirty="0"/>
              <a:t>-art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found</a:t>
            </a:r>
            <a:r>
              <a:rPr lang="es-CO" dirty="0"/>
              <a:t> a </a:t>
            </a:r>
            <a:r>
              <a:rPr lang="es-CO" dirty="0" err="1"/>
              <a:t>classification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problem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cosider</a:t>
            </a:r>
            <a:r>
              <a:rPr lang="es-CO" dirty="0"/>
              <a:t> </a:t>
            </a:r>
            <a:r>
              <a:rPr lang="es-CO" dirty="0" err="1"/>
              <a:t>inventory</a:t>
            </a:r>
            <a:r>
              <a:rPr lang="es-CO" dirty="0"/>
              <a:t> and </a:t>
            </a:r>
            <a:r>
              <a:rPr lang="es-CO" dirty="0" err="1"/>
              <a:t>routing</a:t>
            </a:r>
            <a:r>
              <a:rPr lang="es-CO" dirty="0"/>
              <a:t> </a:t>
            </a:r>
            <a:r>
              <a:rPr lang="es-CO" dirty="0" err="1"/>
              <a:t>decisions</a:t>
            </a:r>
            <a:r>
              <a:rPr lang="es-CO" dirty="0"/>
              <a:t>. </a:t>
            </a:r>
            <a:r>
              <a:rPr lang="es-CO" dirty="0" err="1"/>
              <a:t>However</a:t>
            </a:r>
            <a:r>
              <a:rPr lang="es-CO" dirty="0"/>
              <a:t>,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adapt</a:t>
            </a:r>
            <a:r>
              <a:rPr lang="es-CO" dirty="0"/>
              <a:t> and </a:t>
            </a:r>
            <a:r>
              <a:rPr lang="es-CO" dirty="0" err="1"/>
              <a:t>added</a:t>
            </a:r>
            <a:r>
              <a:rPr lang="es-CO" dirty="0"/>
              <a:t> </a:t>
            </a:r>
            <a:r>
              <a:rPr lang="es-CO" dirty="0" err="1"/>
              <a:t>three</a:t>
            </a:r>
            <a:r>
              <a:rPr lang="es-CO" dirty="0"/>
              <a:t> </a:t>
            </a:r>
            <a:r>
              <a:rPr lang="es-CO" dirty="0" err="1"/>
              <a:t>charactersitic</a:t>
            </a:r>
            <a:r>
              <a:rPr lang="es-CO" dirty="0"/>
              <a:t> more </a:t>
            </a:r>
            <a:r>
              <a:rPr lang="es-CO" dirty="0" err="1"/>
              <a:t>according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inbound</a:t>
            </a:r>
            <a:r>
              <a:rPr lang="es-CO" dirty="0"/>
              <a:t> </a:t>
            </a:r>
            <a:r>
              <a:rPr lang="es-CO" dirty="0" err="1"/>
              <a:t>inventory</a:t>
            </a:r>
            <a:r>
              <a:rPr lang="es-CO" dirty="0"/>
              <a:t> </a:t>
            </a:r>
            <a:r>
              <a:rPr lang="es-CO" dirty="0" err="1"/>
              <a:t>routing</a:t>
            </a:r>
            <a:r>
              <a:rPr lang="es-CO" dirty="0"/>
              <a:t> </a:t>
            </a:r>
            <a:r>
              <a:rPr lang="es-CO" dirty="0" err="1"/>
              <a:t>problems</a:t>
            </a:r>
            <a:r>
              <a:rPr lang="es-CO" dirty="0"/>
              <a:t>. </a:t>
            </a:r>
          </a:p>
          <a:p>
            <a:endParaRPr lang="es-CO" dirty="0"/>
          </a:p>
          <a:p>
            <a:r>
              <a:rPr lang="es-CO" dirty="0" err="1"/>
              <a:t>Explain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three</a:t>
            </a:r>
            <a:r>
              <a:rPr lang="es-CO" dirty="0"/>
              <a:t> </a:t>
            </a:r>
            <a:r>
              <a:rPr lang="es-CO" dirty="0" err="1"/>
              <a:t>categories</a:t>
            </a:r>
            <a:endParaRPr lang="es-CO" dirty="0"/>
          </a:p>
          <a:p>
            <a:endParaRPr lang="es-CO" dirty="0"/>
          </a:p>
          <a:p>
            <a:r>
              <a:rPr lang="es-CO" dirty="0" err="1"/>
              <a:t>It’s</a:t>
            </a:r>
            <a:r>
              <a:rPr lang="es-CO" dirty="0"/>
              <a:t> </a:t>
            </a:r>
            <a:r>
              <a:rPr lang="es-CO" dirty="0" err="1"/>
              <a:t>very</a:t>
            </a:r>
            <a:r>
              <a:rPr lang="es-CO" dirty="0"/>
              <a:t> </a:t>
            </a:r>
            <a:r>
              <a:rPr lang="es-CO" dirty="0" err="1"/>
              <a:t>important</a:t>
            </a:r>
            <a:r>
              <a:rPr lang="es-CO" dirty="0"/>
              <a:t> </a:t>
            </a:r>
            <a:r>
              <a:rPr lang="es-CO" dirty="0" err="1"/>
              <a:t>hightlight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supplier</a:t>
            </a:r>
            <a:r>
              <a:rPr lang="es-CO" dirty="0"/>
              <a:t> </a:t>
            </a:r>
            <a:r>
              <a:rPr lang="es-CO" dirty="0" err="1"/>
              <a:t>characteristic</a:t>
            </a:r>
            <a:r>
              <a:rPr lang="es-CO" dirty="0"/>
              <a:t> </a:t>
            </a:r>
            <a:r>
              <a:rPr lang="es-CO" dirty="0" err="1"/>
              <a:t>because</a:t>
            </a:r>
            <a:r>
              <a:rPr lang="es-CO" dirty="0"/>
              <a:t> in </a:t>
            </a:r>
            <a:r>
              <a:rPr lang="es-CO" dirty="0" err="1"/>
              <a:t>the</a:t>
            </a:r>
            <a:r>
              <a:rPr lang="es-CO" dirty="0"/>
              <a:t> literatura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comom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reduce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inbound</a:t>
            </a:r>
            <a:r>
              <a:rPr lang="es-CO" dirty="0"/>
              <a:t> </a:t>
            </a:r>
            <a:r>
              <a:rPr lang="es-CO" dirty="0" err="1"/>
              <a:t>logictis</a:t>
            </a:r>
            <a:r>
              <a:rPr lang="es-CO" dirty="0"/>
              <a:t> </a:t>
            </a:r>
            <a:r>
              <a:rPr lang="es-CO" dirty="0" err="1"/>
              <a:t>problem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direct</a:t>
            </a:r>
            <a:r>
              <a:rPr lang="es-CO" dirty="0"/>
              <a:t> </a:t>
            </a:r>
            <a:r>
              <a:rPr lang="es-CO" dirty="0" err="1"/>
              <a:t>shipment</a:t>
            </a:r>
            <a:r>
              <a:rPr lang="es-CO" dirty="0"/>
              <a:t> and single </a:t>
            </a:r>
            <a:r>
              <a:rPr lang="es-CO" dirty="0" err="1"/>
              <a:t>commodity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suppliers</a:t>
            </a:r>
            <a:r>
              <a:rPr lang="es-CO" dirty="0"/>
              <a:t>. </a:t>
            </a:r>
            <a:r>
              <a:rPr lang="es-CO" dirty="0" err="1"/>
              <a:t>Which</a:t>
            </a:r>
            <a:r>
              <a:rPr lang="es-CO" dirty="0"/>
              <a:t> reduces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participation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farmers</a:t>
            </a:r>
            <a:r>
              <a:rPr lang="es-CO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E20B4-1BB2-4166-B5FD-6311E85511D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2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this classification we found some authors that solve inbound IRP however, no of them Works with </a:t>
            </a:r>
            <a:r>
              <a:rPr lang="en-US" dirty="0" err="1"/>
              <a:t>independet</a:t>
            </a:r>
            <a:r>
              <a:rPr lang="en-US" dirty="0"/>
              <a:t> suppliers. It is </a:t>
            </a:r>
            <a:r>
              <a:rPr lang="en-US" dirty="0" err="1"/>
              <a:t>commom</a:t>
            </a:r>
            <a:r>
              <a:rPr lang="en-US" dirty="0"/>
              <a:t> to find that it is </a:t>
            </a:r>
            <a:r>
              <a:rPr lang="en-US" dirty="0" err="1"/>
              <a:t>posible</a:t>
            </a:r>
            <a:r>
              <a:rPr lang="en-US" dirty="0"/>
              <a:t> to manage the suppliers inventory or the cost to purchase the products is not considered.</a:t>
            </a:r>
          </a:p>
          <a:p>
            <a:endParaRPr lang="en-US" dirty="0"/>
          </a:p>
          <a:p>
            <a:r>
              <a:rPr lang="en-US" dirty="0"/>
              <a:t>In our work, we must consider the product purchase price and we can't to manage the capacities and inventory in the farmers. This presents a strong contribution of our work.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E20B4-1BB2-4166-B5FD-6311E85511D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78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Hightlight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perisahble</a:t>
            </a:r>
            <a:r>
              <a:rPr lang="es-CO" dirty="0"/>
              <a:t> </a:t>
            </a:r>
            <a:r>
              <a:rPr lang="es-CO" dirty="0" err="1"/>
              <a:t>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E20B4-1BB2-4166-B5FD-6311E85511D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E20B4-1BB2-4166-B5FD-6311E85511D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0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problem is NP-hard it is interesting to have but it’s not practical.  </a:t>
            </a:r>
          </a:p>
          <a:p>
            <a:endParaRPr lang="en-US" dirty="0"/>
          </a:p>
          <a:p>
            <a:r>
              <a:rPr lang="en-US" dirty="0"/>
              <a:t>So we proposed a </a:t>
            </a:r>
            <a:r>
              <a:rPr lang="en-US" dirty="0" err="1"/>
              <a:t>matheheuristic</a:t>
            </a:r>
            <a:r>
              <a:rPr lang="en-US" dirty="0"/>
              <a:t> </a:t>
            </a:r>
            <a:r>
              <a:rPr lang="en-US" dirty="0" err="1"/>
              <a:t>matheheursitic</a:t>
            </a:r>
            <a:r>
              <a:rPr lang="en-US" dirty="0"/>
              <a:t>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E20B4-1BB2-4166-B5FD-6311E85511D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3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Poner bloques sin poner las ecuaciones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E20B4-1BB2-4166-B5FD-6311E85511D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00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E20B4-1BB2-4166-B5FD-6311E85511D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4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Arreglar la imagen con los rangos adecuados.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E20B4-1BB2-4166-B5FD-6311E85511D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4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Actualizar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E20B4-1BB2-4166-B5FD-6311E85511D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Our</a:t>
            </a:r>
            <a:r>
              <a:rPr lang="es-CO" dirty="0"/>
              <a:t> </a:t>
            </a:r>
            <a:r>
              <a:rPr lang="es-CO" dirty="0" err="1"/>
              <a:t>motivation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born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small</a:t>
            </a:r>
            <a:r>
              <a:rPr lang="es-CO" dirty="0"/>
              <a:t> </a:t>
            </a:r>
            <a:r>
              <a:rPr lang="es-CO" dirty="0" err="1"/>
              <a:t>farmers</a:t>
            </a:r>
            <a:r>
              <a:rPr lang="es-CO" dirty="0"/>
              <a:t>.  In Colombia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common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see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</a:p>
          <a:p>
            <a:endParaRPr lang="en-US" dirty="0"/>
          </a:p>
          <a:p>
            <a:r>
              <a:rPr lang="en-US" dirty="0"/>
              <a:t>Currently, it has been seen that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E20B4-1BB2-4166-B5FD-6311E85511D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1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 err="1"/>
              <a:t>Well</a:t>
            </a:r>
            <a:r>
              <a:rPr lang="es-ES" dirty="0"/>
              <a:t>.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 </a:t>
            </a:r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.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anyone</a:t>
            </a:r>
            <a:r>
              <a:rPr lang="es-ES" dirty="0"/>
              <a:t> has </a:t>
            </a:r>
            <a:r>
              <a:rPr lang="en-US" dirty="0"/>
              <a:t>questions, now is the time 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576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E-</a:t>
            </a:r>
            <a:r>
              <a:rPr lang="es-CO" dirty="0" err="1"/>
              <a:t>commerce</a:t>
            </a:r>
            <a:r>
              <a:rPr lang="es-CO" dirty="0"/>
              <a:t> </a:t>
            </a:r>
            <a:r>
              <a:rPr lang="es-CO" dirty="0" err="1"/>
              <a:t>patforms</a:t>
            </a:r>
            <a:r>
              <a:rPr lang="es-CO" dirty="0"/>
              <a:t> </a:t>
            </a:r>
            <a:r>
              <a:rPr lang="es-CO" dirty="0" err="1"/>
              <a:t>like</a:t>
            </a:r>
            <a:r>
              <a:rPr lang="es-CO" dirty="0"/>
              <a:t> </a:t>
            </a:r>
            <a:r>
              <a:rPr lang="es-CO" dirty="0" err="1"/>
              <a:t>Kimbers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Farmdrop</a:t>
            </a:r>
            <a:r>
              <a:rPr lang="es-CO" dirty="0"/>
              <a:t> can </a:t>
            </a:r>
            <a:r>
              <a:rPr lang="es-CO" dirty="0" err="1"/>
              <a:t>increase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participation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small</a:t>
            </a:r>
            <a:r>
              <a:rPr lang="es-CO" dirty="0"/>
              <a:t> </a:t>
            </a:r>
            <a:r>
              <a:rPr lang="es-CO" dirty="0" err="1"/>
              <a:t>farmers</a:t>
            </a:r>
            <a:r>
              <a:rPr lang="es-CO" dirty="0"/>
              <a:t> in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agri-food</a:t>
            </a:r>
            <a:r>
              <a:rPr lang="es-CO" dirty="0"/>
              <a:t> </a:t>
            </a:r>
            <a:r>
              <a:rPr lang="es-CO" dirty="0" err="1"/>
              <a:t>supply</a:t>
            </a:r>
            <a:r>
              <a:rPr lang="es-CO" dirty="0"/>
              <a:t> </a:t>
            </a:r>
            <a:r>
              <a:rPr lang="es-CO" dirty="0" err="1"/>
              <a:t>chains</a:t>
            </a:r>
            <a:r>
              <a:rPr lang="es-CO" dirty="0"/>
              <a:t>. </a:t>
            </a:r>
          </a:p>
          <a:p>
            <a:endParaRPr lang="es-CO" dirty="0"/>
          </a:p>
          <a:p>
            <a:r>
              <a:rPr lang="en-US" dirty="0"/>
              <a:t>They allow to small farmers access to well stablish markets like hotels, restaurant and households though warehouse that distribute the product to customers.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E20B4-1BB2-4166-B5FD-6311E85511D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type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structure</a:t>
            </a:r>
            <a:r>
              <a:rPr lang="es-CO" dirty="0"/>
              <a:t>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E20B4-1BB2-4166-B5FD-6311E85511D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0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information</a:t>
            </a:r>
            <a:r>
              <a:rPr lang="es-CO" dirty="0"/>
              <a:t> </a:t>
            </a:r>
            <a:r>
              <a:rPr lang="es-CO" dirty="0" err="1"/>
              <a:t>flow</a:t>
            </a:r>
            <a:r>
              <a:rPr lang="es-CO" dirty="0"/>
              <a:t> </a:t>
            </a:r>
            <a:r>
              <a:rPr lang="es-CO" dirty="0" err="1"/>
              <a:t>between</a:t>
            </a:r>
            <a:r>
              <a:rPr lang="es-CO" dirty="0"/>
              <a:t> </a:t>
            </a:r>
            <a:r>
              <a:rPr lang="es-CO" dirty="0" err="1"/>
              <a:t>two</a:t>
            </a:r>
            <a:r>
              <a:rPr lang="es-CO" dirty="0"/>
              <a:t> </a:t>
            </a:r>
            <a:r>
              <a:rPr lang="es-CO" dirty="0" err="1"/>
              <a:t>echelons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connected</a:t>
            </a:r>
            <a:r>
              <a:rPr lang="es-CO" dirty="0"/>
              <a:t> </a:t>
            </a:r>
            <a:r>
              <a:rPr lang="es-CO" dirty="0" err="1"/>
              <a:t>throught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warehouse</a:t>
            </a:r>
            <a:r>
              <a:rPr lang="es-CO" dirty="0"/>
              <a:t> </a:t>
            </a:r>
            <a:r>
              <a:rPr lang="en-US" dirty="0"/>
              <a:t>where all replenishment and distribution planning falls.</a:t>
            </a:r>
            <a:r>
              <a:rPr lang="es-CO" dirty="0"/>
              <a:t> </a:t>
            </a:r>
          </a:p>
          <a:p>
            <a:endParaRPr lang="es-CO" dirty="0"/>
          </a:p>
          <a:p>
            <a:r>
              <a:rPr lang="en-US" dirty="0"/>
              <a:t>The last mile echelon is one of the most studied problem because its complexity. However, in the last years, The first mile has attracted a lot of interest in the literature as the aim is to make supply chains sustainable for all stakeholders in the chain. </a:t>
            </a:r>
          </a:p>
          <a:p>
            <a:endParaRPr lang="en-US" dirty="0"/>
          </a:p>
          <a:p>
            <a:r>
              <a:rPr lang="en-US" dirty="0"/>
              <a:t>In this work we will focus in the first mile.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E20B4-1BB2-4166-B5FD-6311E85511D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6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information</a:t>
            </a:r>
            <a:r>
              <a:rPr lang="es-CO" dirty="0"/>
              <a:t> </a:t>
            </a:r>
            <a:r>
              <a:rPr lang="es-CO" dirty="0" err="1"/>
              <a:t>flow</a:t>
            </a:r>
            <a:r>
              <a:rPr lang="es-CO" dirty="0"/>
              <a:t> </a:t>
            </a:r>
            <a:r>
              <a:rPr lang="es-CO" dirty="0" err="1"/>
              <a:t>between</a:t>
            </a:r>
            <a:r>
              <a:rPr lang="es-CO" dirty="0"/>
              <a:t> </a:t>
            </a:r>
            <a:r>
              <a:rPr lang="es-CO" dirty="0" err="1"/>
              <a:t>two</a:t>
            </a:r>
            <a:r>
              <a:rPr lang="es-CO" dirty="0"/>
              <a:t> </a:t>
            </a:r>
            <a:r>
              <a:rPr lang="es-CO" dirty="0" err="1"/>
              <a:t>echelons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connected</a:t>
            </a:r>
            <a:r>
              <a:rPr lang="es-CO" dirty="0"/>
              <a:t> </a:t>
            </a:r>
            <a:r>
              <a:rPr lang="es-CO" dirty="0" err="1"/>
              <a:t>throught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warehouse</a:t>
            </a:r>
            <a:r>
              <a:rPr lang="es-CO" dirty="0"/>
              <a:t> </a:t>
            </a:r>
            <a:r>
              <a:rPr lang="en-US" dirty="0"/>
              <a:t>where all replenishment and distribution planning falls.</a:t>
            </a:r>
            <a:r>
              <a:rPr lang="es-CO" dirty="0"/>
              <a:t> </a:t>
            </a:r>
          </a:p>
          <a:p>
            <a:endParaRPr lang="es-CO" dirty="0"/>
          </a:p>
          <a:p>
            <a:r>
              <a:rPr lang="en-US" dirty="0"/>
              <a:t>The last mile echelon is one of the most studied problem because its complexity. However, in the last years, The first mile has attracted a lot of interest in the literature as the aim is to make supply chains sustainable for all stakeholders in the chain. </a:t>
            </a:r>
          </a:p>
          <a:p>
            <a:endParaRPr lang="en-US" dirty="0"/>
          </a:p>
          <a:p>
            <a:r>
              <a:rPr lang="en-US" dirty="0"/>
              <a:t>In this work we will focus in the first mile.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E20B4-1BB2-4166-B5FD-6311E85511D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0B4-1BB2-4166-B5FD-6311E85511D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7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0B4-1BB2-4166-B5FD-6311E85511D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17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E20B4-1BB2-4166-B5FD-6311E85511D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08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6F586AA-168B-435F-AE99-B2480FFD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552286-90D0-42ED-842D-B0D7CFA94FB5}"/>
              </a:ext>
            </a:extLst>
          </p:cNvPr>
          <p:cNvSpPr/>
          <p:nvPr userDrawn="1"/>
        </p:nvSpPr>
        <p:spPr>
          <a:xfrm>
            <a:off x="0" y="6533334"/>
            <a:ext cx="2286000" cy="27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1212C60-0472-4113-944F-69B5B9E24B87}" type="datetime1">
              <a:rPr lang="en-US" smtClean="0"/>
              <a:t>9/3/22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5328369B-12CA-4432-BC5A-241E98821C4E}" type="datetime1">
              <a:rPr lang="en-US" smtClean="0"/>
              <a:t>9/3/22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A5942E4-2FD8-4552-A399-C2737FA1F0DB}" type="datetime1">
              <a:rPr lang="en-US" smtClean="0"/>
              <a:t>9/3/22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0673-1096-4273-9F13-80640CE8CED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CA8F4F6-7201-495E-AAA3-A747A3104C7D}" type="datetime1">
              <a:rPr lang="en-US" smtClean="0"/>
              <a:t>9/3/22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304D1-2F94-439C-836B-3BA49339D20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14C93D7-DBA3-4B4B-AD4D-632068BB9B7B}" type="datetime1">
              <a:rPr lang="en-US" smtClean="0"/>
              <a:t>9/3/22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A38CD-7115-4A20-87C7-404A850BD93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DA886CC-BAD9-4243-AB8C-EC3AF4965E90}" type="datetime1">
              <a:rPr lang="en-US" smtClean="0"/>
              <a:t>9/3/22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E7AEC-A000-4CC2-B7B3-57901FF5BA4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48A928D-2E9E-4094-8268-19F9DDBF1698}" type="datetime1">
              <a:rPr lang="en-US" smtClean="0"/>
              <a:t>9/3/22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75A8B-27EC-48D9-B6F3-3154D6EF7B7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08B03B-477D-48B3-9D82-6BED5B2B99B5}" type="datetime1">
              <a:rPr lang="en-US" smtClean="0"/>
              <a:t>9/3/22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53B1C-BFBC-4A51-90FD-55F9E2A6CCD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C251A7E-71D1-47C3-938D-D0874298B0FB}" type="datetime1">
              <a:rPr lang="en-US" smtClean="0"/>
              <a:t>9/3/22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892B8-B69F-4DDB-8EEB-C4A5EA3189C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4C09F5-8326-4664-9F6A-2AAB79B06EB9}" type="datetime1">
              <a:rPr lang="en-US" smtClean="0"/>
              <a:t>9/3/22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32E32-F0AE-4C3A-83C1-675EF260A79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A3921B7-8501-4B57-A9AA-527D8315175C}" type="datetime1">
              <a:rPr lang="en-US" smtClean="0"/>
              <a:t>9/3/22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3FB1236-99A8-4C4B-876E-1200EA03D5C2}" type="datetime1">
              <a:rPr lang="en-US" smtClean="0"/>
              <a:t>9/3/22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BF020-57A8-49F0-94DD-E9E17072E55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7AE3BD6-07B5-42B3-8B39-0331C24AA56D}" type="datetime1">
              <a:rPr lang="en-US" smtClean="0"/>
              <a:t>9/3/22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86245-0FE1-4224-B03E-ED33542F27F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2B9C3B4-ADA4-44AA-9248-98EF987B747A}" type="datetime1">
              <a:rPr lang="en-US" smtClean="0"/>
              <a:t>9/3/22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A940E-A0E3-42F0-8FDB-EFA04077E95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700" y="6602413"/>
            <a:ext cx="24288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1000" u="sng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http://copa.uniandes.edu.co/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404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A3921B7-8501-4B57-A9AA-527D8315175C}" type="datetime1">
              <a:rPr lang="en-US" smtClean="0">
                <a:solidFill>
                  <a:prstClr val="black"/>
                </a:solidFill>
              </a:rPr>
              <a:pPr/>
              <a:t>9/3/22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9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3E9FE8E4-B02F-48FC-87E4-5A6141304D7C}" type="datetime1">
              <a:rPr lang="en-US" smtClean="0">
                <a:solidFill>
                  <a:prstClr val="black"/>
                </a:solidFill>
              </a:rPr>
              <a:pPr/>
              <a:t>9/3/22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15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0DF4ACA-6BA3-4528-BA3A-26B39DDC60E0}" type="datetime1">
              <a:rPr lang="en-US" smtClean="0">
                <a:solidFill>
                  <a:prstClr val="black"/>
                </a:solidFill>
              </a:rPr>
              <a:pPr/>
              <a:t>9/3/22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81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0CFECE46-7318-4B83-8FAE-A00B6FCE49BD}" type="datetime1">
              <a:rPr lang="en-US" smtClean="0">
                <a:solidFill>
                  <a:prstClr val="black"/>
                </a:solidFill>
              </a:rPr>
              <a:pPr/>
              <a:t>9/3/22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7441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6AB09791-2D39-49FA-BD85-02B4DBB01C7F}" type="datetime1">
              <a:rPr lang="en-US" smtClean="0">
                <a:solidFill>
                  <a:prstClr val="black"/>
                </a:solidFill>
              </a:rPr>
              <a:pPr/>
              <a:t>9/3/22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688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4B80B98-1B3C-4432-8065-73FD271FD037}" type="datetime1">
              <a:rPr lang="en-US" smtClean="0">
                <a:solidFill>
                  <a:prstClr val="black"/>
                </a:solidFill>
              </a:rPr>
              <a:pPr/>
              <a:t>9/3/22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1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3E9FE8E4-B02F-48FC-87E4-5A6141304D7C}" type="datetime1">
              <a:rPr lang="en-US" smtClean="0"/>
              <a:t>9/3/22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ECD1F9D-BA96-4E70-B567-F8D96BF1F2C2}" type="datetime1">
              <a:rPr lang="en-US" smtClean="0">
                <a:solidFill>
                  <a:prstClr val="black"/>
                </a:solidFill>
              </a:rPr>
              <a:pPr/>
              <a:t>9/3/22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05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614090F-A35D-402B-A8F7-6262CB2ABDE0}" type="datetime1">
              <a:rPr lang="en-US" smtClean="0">
                <a:solidFill>
                  <a:prstClr val="black"/>
                </a:solidFill>
              </a:rPr>
              <a:pPr/>
              <a:t>9/3/22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7173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1212C60-0472-4113-944F-69B5B9E24B87}" type="datetime1">
              <a:rPr lang="en-US" smtClean="0">
                <a:solidFill>
                  <a:prstClr val="black"/>
                </a:solidFill>
              </a:rPr>
              <a:pPr/>
              <a:t>9/3/22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66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5328369B-12CA-4432-BC5A-241E98821C4E}" type="datetime1">
              <a:rPr lang="en-US" smtClean="0">
                <a:solidFill>
                  <a:prstClr val="black"/>
                </a:solidFill>
              </a:rPr>
              <a:pPr/>
              <a:t>9/3/22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228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A5942E4-2FD8-4552-A399-C2737FA1F0DB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9/3/22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0673-1096-4273-9F13-80640CE8CEDA}" type="slidenum">
              <a:rPr lang="es-E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40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CA8F4F6-7201-495E-AAA3-A747A3104C7D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9/3/22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304D1-2F94-439C-836B-3BA49339D203}" type="slidenum">
              <a:rPr lang="es-E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9360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14C93D7-DBA3-4B4B-AD4D-632068BB9B7B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9/3/22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A38CD-7115-4A20-87C7-404A850BD932}" type="slidenum">
              <a:rPr lang="es-E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424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DA886CC-BAD9-4243-AB8C-EC3AF4965E90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9/3/22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E7AEC-A000-4CC2-B7B3-57901FF5BA43}" type="slidenum">
              <a:rPr lang="es-E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601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48A928D-2E9E-4094-8268-19F9DDBF1698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9/3/22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75A8B-27EC-48D9-B6F3-3154D6EF7B7C}" type="slidenum">
              <a:rPr lang="es-E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329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08B03B-477D-48B3-9D82-6BED5B2B99B5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9/3/22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53B1C-BFBC-4A51-90FD-55F9E2A6CCDF}" type="slidenum">
              <a:rPr lang="es-E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17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0DF4ACA-6BA3-4528-BA3A-26B39DDC60E0}" type="datetime1">
              <a:rPr lang="en-US" smtClean="0"/>
              <a:t>9/3/22</a:t>
            </a:fld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C251A7E-71D1-47C3-938D-D0874298B0FB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9/3/22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892B8-B69F-4DDB-8EEB-C4A5EA3189C7}" type="slidenum">
              <a:rPr lang="es-E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2751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4C09F5-8326-4664-9F6A-2AAB79B06EB9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9/3/22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32E32-F0AE-4C3A-83C1-675EF260A79B}" type="slidenum">
              <a:rPr lang="es-E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404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3FB1236-99A8-4C4B-876E-1200EA03D5C2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9/3/22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BF020-57A8-49F0-94DD-E9E17072E55B}" type="slidenum">
              <a:rPr lang="es-E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536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7AE3BD6-07B5-42B3-8B39-0331C24AA56D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9/3/22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86245-0FE1-4224-B03E-ED33542F27F1}" type="slidenum">
              <a:rPr lang="es-E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407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2B9C3B4-ADA4-44AA-9248-98EF987B747A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9/3/22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A940E-A0E3-42F0-8FDB-EFA04077E958}" type="slidenum">
              <a:rPr lang="es-E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1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0CFECE46-7318-4B83-8FAE-A00B6FCE49BD}" type="datetime1">
              <a:rPr lang="en-US" smtClean="0"/>
              <a:t>9/3/22</a:t>
            </a:fld>
            <a:endParaRPr 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6AB09791-2D39-49FA-BD85-02B4DBB01C7F}" type="datetime1">
              <a:rPr lang="en-US" smtClean="0"/>
              <a:t>9/3/22</a:t>
            </a:fld>
            <a:endParaRPr lang="en-U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4B80B98-1B3C-4432-8065-73FD271FD037}" type="datetime1">
              <a:rPr lang="en-US" smtClean="0"/>
              <a:t>9/3/22</a:t>
            </a:fld>
            <a:endParaRPr lang="en-U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ECD1F9D-BA96-4E70-B567-F8D96BF1F2C2}" type="datetime1">
              <a:rPr lang="en-US" smtClean="0"/>
              <a:t>9/3/22</a:t>
            </a:fld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614090F-A35D-402B-A8F7-6262CB2ABDE0}" type="datetime1">
              <a:rPr lang="en-US" smtClean="0"/>
              <a:t>9/3/22</a:t>
            </a:fld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53F7-B6B4-45AE-B81A-B7B916A8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16353F7-B6B4-45AE-B81A-B7B916A8C8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CuadroTexto"/>
          <p:cNvSpPr txBox="1"/>
          <p:nvPr/>
        </p:nvSpPr>
        <p:spPr>
          <a:xfrm>
            <a:off x="-12700" y="6602413"/>
            <a:ext cx="24288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000" u="sng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http://copa.uniandes.edu.co/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1428134" y="1166813"/>
            <a:ext cx="7772400" cy="2232025"/>
          </a:xfrm>
          <a:prstGeom prst="roundRect">
            <a:avLst/>
          </a:prstGeom>
          <a:solidFill>
            <a:srgbClr val="F6F000"/>
          </a:solidFill>
          <a:ln>
            <a:solidFill>
              <a:srgbClr val="F6F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>
              <a:latin typeface="Arial" pitchFamily="34" charset="0"/>
              <a:cs typeface="Arial" pitchFamily="34" charset="0"/>
            </a:endParaRP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66175" y="1166813"/>
            <a:ext cx="41275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9" descr="Universidad de los And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" y="92075"/>
            <a:ext cx="173196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"/>
          <p:cNvCxnSpPr/>
          <p:nvPr/>
        </p:nvCxnSpPr>
        <p:spPr>
          <a:xfrm rot="10800000">
            <a:off x="-3175" y="5564188"/>
            <a:ext cx="9144000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9DCD924-DC6A-42E7-9178-7B5EE2A337D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8836025" y="881063"/>
            <a:ext cx="292100" cy="792162"/>
          </a:xfrm>
          <a:prstGeom prst="rect">
            <a:avLst/>
          </a:prstGeom>
          <a:solidFill>
            <a:schemeClr val="tx1"/>
          </a:solidFill>
          <a:ln>
            <a:solidFill>
              <a:srgbClr val="33333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cxnSp>
        <p:nvCxnSpPr>
          <p:cNvPr id="8" name="7 Conector recto"/>
          <p:cNvCxnSpPr/>
          <p:nvPr/>
        </p:nvCxnSpPr>
        <p:spPr>
          <a:xfrm rot="5400000">
            <a:off x="-2140744" y="4114007"/>
            <a:ext cx="4873625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>
            <a:off x="293688" y="6554788"/>
            <a:ext cx="8866187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-12700" y="6602413"/>
            <a:ext cx="24288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000" u="sng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http://copa.uniandes.edu.co/</a:t>
            </a:r>
          </a:p>
        </p:txBody>
      </p:sp>
      <p:pic>
        <p:nvPicPr>
          <p:cNvPr id="13319" name="Picture 39" descr="Universidad de los Ande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" y="92075"/>
            <a:ext cx="173196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ortar y redondear rectángulo de esquina sencilla"/>
          <p:cNvSpPr/>
          <p:nvPr/>
        </p:nvSpPr>
        <p:spPr>
          <a:xfrm>
            <a:off x="303213" y="877888"/>
            <a:ext cx="8531225" cy="792162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F6F000"/>
          </a:solidFill>
          <a:ln>
            <a:solidFill>
              <a:srgbClr val="F6F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16353F7-B6B4-45AE-B81A-B7B916A8C8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-12700" y="6602413"/>
            <a:ext cx="24288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1000" u="sng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http://copa.uniandes.edu.co/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1398588" y="1176338"/>
            <a:ext cx="7772400" cy="2232025"/>
          </a:xfrm>
          <a:prstGeom prst="roundRect">
            <a:avLst/>
          </a:prstGeom>
          <a:solidFill>
            <a:srgbClr val="F6F000"/>
          </a:solidFill>
          <a:ln>
            <a:solidFill>
              <a:srgbClr val="F6F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66175" y="1166813"/>
            <a:ext cx="41275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9" descr="Universidad de los And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" y="92075"/>
            <a:ext cx="173196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"/>
          <p:cNvCxnSpPr/>
          <p:nvPr/>
        </p:nvCxnSpPr>
        <p:spPr>
          <a:xfrm rot="10800000">
            <a:off x="-3175" y="5564188"/>
            <a:ext cx="9144000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9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9DCD924-DC6A-42E7-9178-7B5EE2A337DB}" type="slidenum">
              <a:rPr lang="es-E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836025" y="881063"/>
            <a:ext cx="292100" cy="792162"/>
          </a:xfrm>
          <a:prstGeom prst="rect">
            <a:avLst/>
          </a:prstGeom>
          <a:solidFill>
            <a:schemeClr val="tx1"/>
          </a:solidFill>
          <a:ln>
            <a:solidFill>
              <a:srgbClr val="33333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>
              <a:solidFill>
                <a:prstClr val="white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 rot="5400000">
            <a:off x="-2140744" y="4114007"/>
            <a:ext cx="4873625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>
            <a:off x="293688" y="6554788"/>
            <a:ext cx="8866187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-12700" y="6602413"/>
            <a:ext cx="24288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1000" u="sng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http://copa.uniandes.edu.co/</a:t>
            </a:r>
          </a:p>
        </p:txBody>
      </p:sp>
      <p:pic>
        <p:nvPicPr>
          <p:cNvPr id="13319" name="Picture 39" descr="Universidad de los Ande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" y="92075"/>
            <a:ext cx="173196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ortar y redondear rectángulo de esquina sencilla"/>
          <p:cNvSpPr/>
          <p:nvPr/>
        </p:nvSpPr>
        <p:spPr>
          <a:xfrm>
            <a:off x="303213" y="877888"/>
            <a:ext cx="8531225" cy="792162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F6F000"/>
          </a:solidFill>
          <a:ln>
            <a:solidFill>
              <a:srgbClr val="F6F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4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5" Type="http://schemas.openxmlformats.org/officeDocument/2006/relationships/image" Target="../media/image12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5" Type="http://schemas.openxmlformats.org/officeDocument/2006/relationships/image" Target="../media/image12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Relationship Id="rId6" Type="http://schemas.openxmlformats.org/officeDocument/2006/relationships/image" Target="../media/image54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5.xml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dh.cuellar@uniandes.edu.co" TargetMode="External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hyperlink" Target="mailto:d.alvarezm@uniandes.edu.co" TargetMode="External"/><Relationship Id="rId4" Type="http://schemas.openxmlformats.org/officeDocument/2006/relationships/hyperlink" Target="mailto:gomez.ch@uniandes.edu.c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6353F7-B6B4-45AE-B81A-B7B916A8C8D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1295400" y="1577975"/>
            <a:ext cx="7391400" cy="1470025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US" sz="2800" cap="none" dirty="0"/>
              <a:t>The inbound purchasing inventory routing problem with perishable products</a:t>
            </a:r>
          </a:p>
        </p:txBody>
      </p:sp>
      <p:sp>
        <p:nvSpPr>
          <p:cNvPr id="15" name="5 CuadroTexto"/>
          <p:cNvSpPr txBox="1">
            <a:spLocks noChangeArrowheads="1"/>
          </p:cNvSpPr>
          <p:nvPr/>
        </p:nvSpPr>
        <p:spPr bwMode="auto">
          <a:xfrm>
            <a:off x="1864427" y="3434477"/>
            <a:ext cx="7084312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es-CO" b="1" dirty="0"/>
          </a:p>
          <a:p>
            <a:pPr algn="r"/>
            <a:endParaRPr lang="es-CO" b="1" dirty="0">
              <a:latin typeface="Calibri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Cuellar-</a:t>
            </a:r>
            <a:r>
              <a:rPr lang="en-U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Usaquén</a:t>
            </a: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Camilo Gómez, David Álvarez-Martínez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Marlin Ulmer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s-CO" sz="2000" dirty="0"/>
              <a:t>Otto-</a:t>
            </a:r>
            <a:r>
              <a:rPr lang="es-CO" sz="2000" dirty="0" err="1"/>
              <a:t>von</a:t>
            </a:r>
            <a:r>
              <a:rPr lang="es-CO" sz="2000" dirty="0"/>
              <a:t>-</a:t>
            </a:r>
            <a:r>
              <a:rPr lang="es-CO" sz="2000" dirty="0" err="1"/>
              <a:t>guericke</a:t>
            </a:r>
            <a:r>
              <a:rPr lang="es-CO" sz="2000" dirty="0"/>
              <a:t> </a:t>
            </a:r>
            <a:r>
              <a:rPr lang="es-CO" sz="2000" dirty="0" err="1"/>
              <a:t>universität</a:t>
            </a:r>
            <a:r>
              <a:rPr lang="es-CO" sz="2000" dirty="0"/>
              <a:t> </a:t>
            </a:r>
            <a:r>
              <a:rPr lang="es-CO" sz="2000" dirty="0" err="1"/>
              <a:t>Magdeburg</a:t>
            </a:r>
            <a:endParaRPr lang="es-CO" sz="2000" dirty="0"/>
          </a:p>
        </p:txBody>
      </p:sp>
      <p:sp>
        <p:nvSpPr>
          <p:cNvPr id="16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6353F7-B6B4-45AE-B81A-B7B916A8C8DB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2"/>
    </mc:Choice>
    <mc:Fallback xmlns="">
      <p:transition spd="slow" advTm="39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ector recto de flecha 40">
            <a:extLst>
              <a:ext uri="{FF2B5EF4-FFF2-40B4-BE49-F238E27FC236}">
                <a16:creationId xmlns:a16="http://schemas.microsoft.com/office/drawing/2014/main" id="{3D5B1C73-924D-4DE5-89F7-2E5D4A07A5E4}"/>
              </a:ext>
            </a:extLst>
          </p:cNvPr>
          <p:cNvCxnSpPr>
            <a:cxnSpLocks/>
            <a:stCxn id="13" idx="1"/>
            <a:endCxn id="36" idx="6"/>
          </p:cNvCxnSpPr>
          <p:nvPr/>
        </p:nvCxnSpPr>
        <p:spPr>
          <a:xfrm flipH="1">
            <a:off x="975875" y="3913307"/>
            <a:ext cx="3275566" cy="47869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53F7-B6B4-45AE-B81A-B7B916A8C8D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O" sz="2800" dirty="0" err="1">
                <a:solidFill>
                  <a:prstClr val="black"/>
                </a:solidFill>
              </a:rPr>
              <a:t>Problem</a:t>
            </a:r>
            <a:r>
              <a:rPr lang="es-CO" sz="2800" dirty="0">
                <a:solidFill>
                  <a:prstClr val="black"/>
                </a:solidFill>
              </a:rPr>
              <a:t> </a:t>
            </a:r>
            <a:r>
              <a:rPr lang="es-CO" sz="2800" dirty="0" err="1">
                <a:solidFill>
                  <a:prstClr val="black"/>
                </a:solidFill>
              </a:rPr>
              <a:t>description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Rectángulo 23">
            <a:extLst>
              <a:ext uri="{FF2B5EF4-FFF2-40B4-BE49-F238E27FC236}">
                <a16:creationId xmlns:a16="http://schemas.microsoft.com/office/drawing/2014/main" id="{97CD03C9-6D5F-4489-ACBE-B971DAB79F79}"/>
              </a:ext>
            </a:extLst>
          </p:cNvPr>
          <p:cNvSpPr/>
          <p:nvPr/>
        </p:nvSpPr>
        <p:spPr>
          <a:xfrm>
            <a:off x="6847376" y="1764268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endParaRPr lang="en-US" i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73261B-C928-4248-8FD4-61AE0E2E3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55775"/>
              </p:ext>
            </p:extLst>
          </p:nvPr>
        </p:nvGraphicFramePr>
        <p:xfrm>
          <a:off x="5257800" y="2215595"/>
          <a:ext cx="3657600" cy="17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993">
                  <a:extLst>
                    <a:ext uri="{9D8B030D-6E8A-4147-A177-3AD203B41FA5}">
                      <a16:colId xmlns:a16="http://schemas.microsoft.com/office/drawing/2014/main" val="2027106137"/>
                    </a:ext>
                  </a:extLst>
                </a:gridCol>
                <a:gridCol w="517207">
                  <a:extLst>
                    <a:ext uri="{9D8B030D-6E8A-4147-A177-3AD203B41FA5}">
                      <a16:colId xmlns:a16="http://schemas.microsoft.com/office/drawing/2014/main" val="60648015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581884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6815859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58150152"/>
                    </a:ext>
                  </a:extLst>
                </a:gridCol>
                <a:gridCol w="491173">
                  <a:extLst>
                    <a:ext uri="{9D8B030D-6E8A-4147-A177-3AD203B41FA5}">
                      <a16:colId xmlns:a16="http://schemas.microsoft.com/office/drawing/2014/main" val="84649965"/>
                    </a:ext>
                  </a:extLst>
                </a:gridCol>
                <a:gridCol w="270827">
                  <a:extLst>
                    <a:ext uri="{9D8B030D-6E8A-4147-A177-3AD203B41FA5}">
                      <a16:colId xmlns:a16="http://schemas.microsoft.com/office/drawing/2014/main" val="3146988867"/>
                    </a:ext>
                  </a:extLst>
                </a:gridCol>
              </a:tblGrid>
              <a:tr h="38844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Products\Days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Forecasted product demand (units)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368545"/>
                  </a:ext>
                </a:extLst>
              </a:tr>
              <a:tr h="121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83037"/>
                  </a:ext>
                </a:extLst>
              </a:tr>
              <a:tr h="3263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s-CO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07408"/>
                  </a:ext>
                </a:extLst>
              </a:tr>
              <a:tr h="3263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841746"/>
                  </a:ext>
                </a:extLst>
              </a:tr>
              <a:tr h="3263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522544"/>
                  </a:ext>
                </a:extLst>
              </a:tr>
            </a:tbl>
          </a:graphicData>
        </a:graphic>
      </p:graphicFrame>
      <p:pic>
        <p:nvPicPr>
          <p:cNvPr id="8" name="Gráfico 4" descr="Uva contorno">
            <a:extLst>
              <a:ext uri="{FF2B5EF4-FFF2-40B4-BE49-F238E27FC236}">
                <a16:creationId xmlns:a16="http://schemas.microsoft.com/office/drawing/2014/main" id="{6F414AE1-DF11-40D3-8F98-A6427D421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3001448"/>
            <a:ext cx="281094" cy="281094"/>
          </a:xfrm>
          <a:prstGeom prst="rect">
            <a:avLst/>
          </a:prstGeom>
        </p:spPr>
      </p:pic>
      <p:pic>
        <p:nvPicPr>
          <p:cNvPr id="9" name="Graphic 8" descr="Eggplant outline">
            <a:extLst>
              <a:ext uri="{FF2B5EF4-FFF2-40B4-BE49-F238E27FC236}">
                <a16:creationId xmlns:a16="http://schemas.microsoft.com/office/drawing/2014/main" id="{C93C9FE0-08E3-4052-8E7A-E9E2988733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341671"/>
            <a:ext cx="280800" cy="280800"/>
          </a:xfrm>
          <a:prstGeom prst="rect">
            <a:avLst/>
          </a:prstGeom>
        </p:spPr>
      </p:pic>
      <p:pic>
        <p:nvPicPr>
          <p:cNvPr id="10" name="Graphic 9" descr="Onion outline">
            <a:extLst>
              <a:ext uri="{FF2B5EF4-FFF2-40B4-BE49-F238E27FC236}">
                <a16:creationId xmlns:a16="http://schemas.microsoft.com/office/drawing/2014/main" id="{1C5C4A10-ACE8-42BB-8090-F544536148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3653209"/>
            <a:ext cx="280800" cy="280800"/>
          </a:xfrm>
          <a:prstGeom prst="rect">
            <a:avLst/>
          </a:prstGeom>
        </p:spPr>
      </p:pic>
      <p:sp>
        <p:nvSpPr>
          <p:cNvPr id="11" name="Rectángulo 21">
            <a:extLst>
              <a:ext uri="{FF2B5EF4-FFF2-40B4-BE49-F238E27FC236}">
                <a16:creationId xmlns:a16="http://schemas.microsoft.com/office/drawing/2014/main" id="{6AEAEDB9-4FEE-477E-9F02-6719ADC6D8C5}"/>
              </a:ext>
            </a:extLst>
          </p:cNvPr>
          <p:cNvSpPr/>
          <p:nvPr/>
        </p:nvSpPr>
        <p:spPr>
          <a:xfrm>
            <a:off x="695900" y="176426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  <a:endParaRPr lang="en-US" i="1" dirty="0"/>
          </a:p>
        </p:txBody>
      </p:sp>
      <p:sp>
        <p:nvSpPr>
          <p:cNvPr id="12" name="Rectángulo 22">
            <a:extLst>
              <a:ext uri="{FF2B5EF4-FFF2-40B4-BE49-F238E27FC236}">
                <a16:creationId xmlns:a16="http://schemas.microsoft.com/office/drawing/2014/main" id="{59971527-0E64-40AD-A681-AD1F1B9BF630}"/>
              </a:ext>
            </a:extLst>
          </p:cNvPr>
          <p:cNvSpPr/>
          <p:nvPr/>
        </p:nvSpPr>
        <p:spPr>
          <a:xfrm>
            <a:off x="3835540" y="1764268"/>
            <a:ext cx="1193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endParaRPr lang="en-US" i="1" dirty="0"/>
          </a:p>
        </p:txBody>
      </p:sp>
      <p:sp>
        <p:nvSpPr>
          <p:cNvPr id="13" name="Rectángulo 18">
            <a:extLst>
              <a:ext uri="{FF2B5EF4-FFF2-40B4-BE49-F238E27FC236}">
                <a16:creationId xmlns:a16="http://schemas.microsoft.com/office/drawing/2014/main" id="{0F9EED90-0EDD-4682-960D-27A6691E2494}"/>
              </a:ext>
            </a:extLst>
          </p:cNvPr>
          <p:cNvSpPr/>
          <p:nvPr/>
        </p:nvSpPr>
        <p:spPr>
          <a:xfrm>
            <a:off x="4251441" y="3733307"/>
            <a:ext cx="360000" cy="36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Elipse 4">
            <a:extLst>
              <a:ext uri="{FF2B5EF4-FFF2-40B4-BE49-F238E27FC236}">
                <a16:creationId xmlns:a16="http://schemas.microsoft.com/office/drawing/2014/main" id="{3952C3DB-8369-4D22-A4FC-D60F91B6D9C4}"/>
              </a:ext>
            </a:extLst>
          </p:cNvPr>
          <p:cNvSpPr/>
          <p:nvPr/>
        </p:nvSpPr>
        <p:spPr>
          <a:xfrm>
            <a:off x="1459238" y="5363991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3" name="Elipse 5">
            <a:extLst>
              <a:ext uri="{FF2B5EF4-FFF2-40B4-BE49-F238E27FC236}">
                <a16:creationId xmlns:a16="http://schemas.microsoft.com/office/drawing/2014/main" id="{E0E8B7B1-B690-4F13-994E-C4FE802FB6D0}"/>
              </a:ext>
            </a:extLst>
          </p:cNvPr>
          <p:cNvSpPr/>
          <p:nvPr/>
        </p:nvSpPr>
        <p:spPr>
          <a:xfrm>
            <a:off x="2953476" y="5486400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34" name="Graphic 33" descr="Eggplant outline">
            <a:extLst>
              <a:ext uri="{FF2B5EF4-FFF2-40B4-BE49-F238E27FC236}">
                <a16:creationId xmlns:a16="http://schemas.microsoft.com/office/drawing/2014/main" id="{CCED9529-AC6A-4DE4-B24A-721E69D245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6600" y="3380569"/>
            <a:ext cx="180000" cy="180000"/>
          </a:xfrm>
          <a:prstGeom prst="rect">
            <a:avLst/>
          </a:prstGeom>
        </p:spPr>
      </p:pic>
      <p:pic>
        <p:nvPicPr>
          <p:cNvPr id="35" name="Graphic 34" descr="Onion outline">
            <a:extLst>
              <a:ext uri="{FF2B5EF4-FFF2-40B4-BE49-F238E27FC236}">
                <a16:creationId xmlns:a16="http://schemas.microsoft.com/office/drawing/2014/main" id="{FBCD499E-B3F9-4A34-BD53-8EB7E86E0A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9000" y="5854431"/>
            <a:ext cx="180000" cy="180000"/>
          </a:xfrm>
          <a:prstGeom prst="rect">
            <a:avLst/>
          </a:prstGeom>
        </p:spPr>
      </p:pic>
      <p:sp>
        <p:nvSpPr>
          <p:cNvPr id="36" name="Elipse 4">
            <a:extLst>
              <a:ext uri="{FF2B5EF4-FFF2-40B4-BE49-F238E27FC236}">
                <a16:creationId xmlns:a16="http://schemas.microsoft.com/office/drawing/2014/main" id="{C38EF0E3-3498-469E-A67F-34FB548AC39E}"/>
              </a:ext>
            </a:extLst>
          </p:cNvPr>
          <p:cNvSpPr/>
          <p:nvPr/>
        </p:nvSpPr>
        <p:spPr>
          <a:xfrm>
            <a:off x="615875" y="4212000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Elipse 4">
            <a:extLst>
              <a:ext uri="{FF2B5EF4-FFF2-40B4-BE49-F238E27FC236}">
                <a16:creationId xmlns:a16="http://schemas.microsoft.com/office/drawing/2014/main" id="{52238048-BED4-4E07-BD8F-082AE1D58F4D}"/>
              </a:ext>
            </a:extLst>
          </p:cNvPr>
          <p:cNvSpPr/>
          <p:nvPr/>
        </p:nvSpPr>
        <p:spPr>
          <a:xfrm>
            <a:off x="2094159" y="2535600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38" name="Gráfico 4" descr="Uva contorno">
            <a:extLst>
              <a:ext uri="{FF2B5EF4-FFF2-40B4-BE49-F238E27FC236}">
                <a16:creationId xmlns:a16="http://schemas.microsoft.com/office/drawing/2014/main" id="{16732EA0-6813-4783-A223-BABDDA1D0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2393973"/>
            <a:ext cx="180000" cy="180000"/>
          </a:xfrm>
          <a:prstGeom prst="rect">
            <a:avLst/>
          </a:prstGeom>
        </p:spPr>
      </p:pic>
      <p:pic>
        <p:nvPicPr>
          <p:cNvPr id="39" name="Graphic 38" descr="Eggplant outline">
            <a:extLst>
              <a:ext uri="{FF2B5EF4-FFF2-40B4-BE49-F238E27FC236}">
                <a16:creationId xmlns:a16="http://schemas.microsoft.com/office/drawing/2014/main" id="{3F0FDEB7-9165-41EE-86C1-425FEA8D31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6768" y="2388454"/>
            <a:ext cx="180000" cy="180000"/>
          </a:xfrm>
          <a:prstGeom prst="rect">
            <a:avLst/>
          </a:prstGeom>
        </p:spPr>
      </p:pic>
      <p:pic>
        <p:nvPicPr>
          <p:cNvPr id="40" name="Gráfico 4" descr="Uva contorno">
            <a:extLst>
              <a:ext uri="{FF2B5EF4-FFF2-40B4-BE49-F238E27FC236}">
                <a16:creationId xmlns:a16="http://schemas.microsoft.com/office/drawing/2014/main" id="{8777B533-7970-41DB-8C9D-7CE10580C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3268" y="5763600"/>
            <a:ext cx="180000" cy="180000"/>
          </a:xfrm>
          <a:prstGeom prst="rect">
            <a:avLst/>
          </a:prstGeom>
        </p:spPr>
      </p:pic>
      <p:pic>
        <p:nvPicPr>
          <p:cNvPr id="41" name="Graphic 40" descr="Eggplant outline">
            <a:extLst>
              <a:ext uri="{FF2B5EF4-FFF2-40B4-BE49-F238E27FC236}">
                <a16:creationId xmlns:a16="http://schemas.microsoft.com/office/drawing/2014/main" id="{27390487-A478-4FB3-8A2F-27E0EDAFD2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6563" y="5763600"/>
            <a:ext cx="180000" cy="180000"/>
          </a:xfrm>
          <a:prstGeom prst="rect">
            <a:avLst/>
          </a:prstGeom>
        </p:spPr>
      </p:pic>
      <p:pic>
        <p:nvPicPr>
          <p:cNvPr id="42" name="Graphic 41" descr="Onion outline">
            <a:extLst>
              <a:ext uri="{FF2B5EF4-FFF2-40B4-BE49-F238E27FC236}">
                <a16:creationId xmlns:a16="http://schemas.microsoft.com/office/drawing/2014/main" id="{7B6D354A-029F-4601-A754-8AA6931E85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01200" y="5763600"/>
            <a:ext cx="180000" cy="180000"/>
          </a:xfrm>
          <a:prstGeom prst="rect">
            <a:avLst/>
          </a:prstGeom>
        </p:spPr>
      </p:pic>
      <p:pic>
        <p:nvPicPr>
          <p:cNvPr id="43" name="Gráfico 4" descr="Uva contorno">
            <a:extLst>
              <a:ext uri="{FF2B5EF4-FFF2-40B4-BE49-F238E27FC236}">
                <a16:creationId xmlns:a16="http://schemas.microsoft.com/office/drawing/2014/main" id="{6F84ADBF-6C2C-499C-AD04-C6317CC0C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4003307"/>
            <a:ext cx="180000" cy="180000"/>
          </a:xfrm>
          <a:prstGeom prst="rect">
            <a:avLst/>
          </a:prstGeom>
        </p:spPr>
      </p:pic>
      <p:pic>
        <p:nvPicPr>
          <p:cNvPr id="44" name="Graphic 43" descr="Eggplant outline">
            <a:extLst>
              <a:ext uri="{FF2B5EF4-FFF2-40B4-BE49-F238E27FC236}">
                <a16:creationId xmlns:a16="http://schemas.microsoft.com/office/drawing/2014/main" id="{85CD8535-A01A-4702-858E-BA04DD8136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195" y="4003307"/>
            <a:ext cx="180000" cy="180000"/>
          </a:xfrm>
          <a:prstGeom prst="rect">
            <a:avLst/>
          </a:prstGeom>
        </p:spPr>
      </p:pic>
      <p:pic>
        <p:nvPicPr>
          <p:cNvPr id="45" name="Graphic 44" descr="Onion outline">
            <a:extLst>
              <a:ext uri="{FF2B5EF4-FFF2-40B4-BE49-F238E27FC236}">
                <a16:creationId xmlns:a16="http://schemas.microsoft.com/office/drawing/2014/main" id="{91B4496C-3AD4-4C58-ADF0-A6707FC0D5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5132" y="4003307"/>
            <a:ext cx="180000" cy="180000"/>
          </a:xfrm>
          <a:prstGeom prst="rect">
            <a:avLst/>
          </a:prstGeom>
        </p:spPr>
      </p:pic>
      <p:sp>
        <p:nvSpPr>
          <p:cNvPr id="46" name="Elipse 5">
            <a:extLst>
              <a:ext uri="{FF2B5EF4-FFF2-40B4-BE49-F238E27FC236}">
                <a16:creationId xmlns:a16="http://schemas.microsoft.com/office/drawing/2014/main" id="{67B883E0-0636-4BA6-8FBB-DAA9A459DE54}"/>
              </a:ext>
            </a:extLst>
          </p:cNvPr>
          <p:cNvSpPr/>
          <p:nvPr/>
        </p:nvSpPr>
        <p:spPr>
          <a:xfrm>
            <a:off x="1371860" y="3373800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47" name="Graphic 46" descr="Onion outline">
            <a:extLst>
              <a:ext uri="{FF2B5EF4-FFF2-40B4-BE49-F238E27FC236}">
                <a16:creationId xmlns:a16="http://schemas.microsoft.com/office/drawing/2014/main" id="{D1225D34-B77A-49EB-A8F1-6BD534ED7B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5400" y="3198070"/>
            <a:ext cx="180000" cy="18000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78ED90-0A65-484E-9EE3-C1834215AD58}"/>
              </a:ext>
            </a:extLst>
          </p:cNvPr>
          <p:cNvGrpSpPr/>
          <p:nvPr/>
        </p:nvGrpSpPr>
        <p:grpSpPr>
          <a:xfrm>
            <a:off x="3900056" y="4356800"/>
            <a:ext cx="1129144" cy="1126093"/>
            <a:chOff x="4225050" y="5400801"/>
            <a:chExt cx="1363918" cy="156762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EF147D0-0165-4A2E-82F6-1DE5292FDBDB}"/>
                </a:ext>
              </a:extLst>
            </p:cNvPr>
            <p:cNvGrpSpPr/>
            <p:nvPr/>
          </p:nvGrpSpPr>
          <p:grpSpPr>
            <a:xfrm>
              <a:off x="4503530" y="5400801"/>
              <a:ext cx="782219" cy="839257"/>
              <a:chOff x="4503530" y="5400801"/>
              <a:chExt cx="782219" cy="83925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F6030E-ACC5-47E4-A0FC-E7E18FC51FFB}"/>
                  </a:ext>
                </a:extLst>
              </p:cNvPr>
              <p:cNvSpPr/>
              <p:nvPr/>
            </p:nvSpPr>
            <p:spPr>
              <a:xfrm>
                <a:off x="4503530" y="5756926"/>
                <a:ext cx="111636" cy="4831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E19911D-AEBA-453A-9F52-436CAF2B7ED2}"/>
                  </a:ext>
                </a:extLst>
              </p:cNvPr>
              <p:cNvSpPr/>
              <p:nvPr/>
            </p:nvSpPr>
            <p:spPr>
              <a:xfrm>
                <a:off x="4674438" y="5400801"/>
                <a:ext cx="111636" cy="839257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8CC14-4BF2-4A34-8294-55DC325679A0}"/>
                  </a:ext>
                </a:extLst>
              </p:cNvPr>
              <p:cNvSpPr/>
              <p:nvPr/>
            </p:nvSpPr>
            <p:spPr>
              <a:xfrm>
                <a:off x="4851192" y="5568363"/>
                <a:ext cx="111635" cy="67169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84F5DC4-AE2B-43AE-BE3F-0D3B9C7C8B37}"/>
                  </a:ext>
                </a:extLst>
              </p:cNvPr>
              <p:cNvSpPr/>
              <p:nvPr/>
            </p:nvSpPr>
            <p:spPr>
              <a:xfrm>
                <a:off x="5012653" y="5884946"/>
                <a:ext cx="111635" cy="35511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6871274-0777-4E00-9338-ABDA9C0F1459}"/>
                  </a:ext>
                </a:extLst>
              </p:cNvPr>
              <p:cNvSpPr/>
              <p:nvPr/>
            </p:nvSpPr>
            <p:spPr>
              <a:xfrm>
                <a:off x="5174114" y="5674420"/>
                <a:ext cx="111635" cy="56563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E98321E-403B-40BC-A2C4-F730F3653B94}"/>
                </a:ext>
              </a:extLst>
            </p:cNvPr>
            <p:cNvSpPr txBox="1"/>
            <p:nvPr/>
          </p:nvSpPr>
          <p:spPr>
            <a:xfrm>
              <a:off x="4225050" y="6240058"/>
              <a:ext cx="1363918" cy="728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Inventory management</a:t>
              </a:r>
              <a:endParaRPr lang="en-US" sz="1400" dirty="0"/>
            </a:p>
          </p:txBody>
        </p:sp>
      </p:grpSp>
      <p:sp>
        <p:nvSpPr>
          <p:cNvPr id="31" name="Elipse 5">
            <a:extLst>
              <a:ext uri="{FF2B5EF4-FFF2-40B4-BE49-F238E27FC236}">
                <a16:creationId xmlns:a16="http://schemas.microsoft.com/office/drawing/2014/main" id="{CAB1E2D0-67CB-4BA8-B161-26360EA82BDC}"/>
              </a:ext>
            </a:extLst>
          </p:cNvPr>
          <p:cNvSpPr/>
          <p:nvPr/>
        </p:nvSpPr>
        <p:spPr>
          <a:xfrm>
            <a:off x="2932976" y="3526200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0" name="Conector recto de flecha 40">
            <a:extLst>
              <a:ext uri="{FF2B5EF4-FFF2-40B4-BE49-F238E27FC236}">
                <a16:creationId xmlns:a16="http://schemas.microsoft.com/office/drawing/2014/main" id="{96DCAEEE-5CF6-4ACC-B9CB-290F0554C193}"/>
              </a:ext>
            </a:extLst>
          </p:cNvPr>
          <p:cNvCxnSpPr>
            <a:cxnSpLocks/>
            <a:stCxn id="36" idx="4"/>
            <a:endCxn id="32" idx="1"/>
          </p:cNvCxnSpPr>
          <p:nvPr/>
        </p:nvCxnSpPr>
        <p:spPr>
          <a:xfrm>
            <a:off x="795875" y="4572000"/>
            <a:ext cx="716084" cy="8447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40">
            <a:extLst>
              <a:ext uri="{FF2B5EF4-FFF2-40B4-BE49-F238E27FC236}">
                <a16:creationId xmlns:a16="http://schemas.microsoft.com/office/drawing/2014/main" id="{5086B7CC-719A-4AC3-A90A-49EECF1D8850}"/>
              </a:ext>
            </a:extLst>
          </p:cNvPr>
          <p:cNvCxnSpPr>
            <a:cxnSpLocks/>
            <a:stCxn id="32" idx="7"/>
            <a:endCxn id="13" idx="1"/>
          </p:cNvCxnSpPr>
          <p:nvPr/>
        </p:nvCxnSpPr>
        <p:spPr>
          <a:xfrm flipV="1">
            <a:off x="1766517" y="3913307"/>
            <a:ext cx="2484924" cy="15034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ángulo 21">
            <a:extLst>
              <a:ext uri="{FF2B5EF4-FFF2-40B4-BE49-F238E27FC236}">
                <a16:creationId xmlns:a16="http://schemas.microsoft.com/office/drawing/2014/main" id="{3A288235-FB91-4A5D-9ABD-932C07202B76}"/>
              </a:ext>
            </a:extLst>
          </p:cNvPr>
          <p:cNvSpPr/>
          <p:nvPr/>
        </p:nvSpPr>
        <p:spPr>
          <a:xfrm>
            <a:off x="369910" y="4851846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</a:t>
            </a:r>
            <a:endParaRPr lang="en-US" sz="1400" b="1" dirty="0"/>
          </a:p>
        </p:txBody>
      </p:sp>
      <p:pic>
        <p:nvPicPr>
          <p:cNvPr id="77" name="Graphic 76" descr="Truck with solid fill">
            <a:extLst>
              <a:ext uri="{FF2B5EF4-FFF2-40B4-BE49-F238E27FC236}">
                <a16:creationId xmlns:a16="http://schemas.microsoft.com/office/drawing/2014/main" id="{E87CA0ED-3C4D-425D-B605-9017BFA257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972635">
            <a:off x="970779" y="4711995"/>
            <a:ext cx="453892" cy="360000"/>
          </a:xfrm>
          <a:prstGeom prst="rect">
            <a:avLst/>
          </a:prstGeom>
        </p:spPr>
      </p:pic>
      <p:cxnSp>
        <p:nvCxnSpPr>
          <p:cNvPr id="78" name="Conector recto de flecha 40">
            <a:extLst>
              <a:ext uri="{FF2B5EF4-FFF2-40B4-BE49-F238E27FC236}">
                <a16:creationId xmlns:a16="http://schemas.microsoft.com/office/drawing/2014/main" id="{1EB4E65F-E4FB-4909-A7D2-FF039480CBED}"/>
              </a:ext>
            </a:extLst>
          </p:cNvPr>
          <p:cNvCxnSpPr>
            <a:cxnSpLocks/>
            <a:stCxn id="33" idx="7"/>
            <a:endCxn id="13" idx="1"/>
          </p:cNvCxnSpPr>
          <p:nvPr/>
        </p:nvCxnSpPr>
        <p:spPr>
          <a:xfrm flipV="1">
            <a:off x="3260755" y="3913307"/>
            <a:ext cx="990686" cy="1625814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ector recto de flecha 40">
            <a:extLst>
              <a:ext uri="{FF2B5EF4-FFF2-40B4-BE49-F238E27FC236}">
                <a16:creationId xmlns:a16="http://schemas.microsoft.com/office/drawing/2014/main" id="{E3AABE77-A8CA-4547-84B7-EF844DC6244A}"/>
              </a:ext>
            </a:extLst>
          </p:cNvPr>
          <p:cNvCxnSpPr>
            <a:cxnSpLocks/>
            <a:stCxn id="46" idx="5"/>
            <a:endCxn id="33" idx="1"/>
          </p:cNvCxnSpPr>
          <p:nvPr/>
        </p:nvCxnSpPr>
        <p:spPr>
          <a:xfrm>
            <a:off x="1679139" y="3681079"/>
            <a:ext cx="1327058" cy="1858042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recto de flecha 40">
            <a:extLst>
              <a:ext uri="{FF2B5EF4-FFF2-40B4-BE49-F238E27FC236}">
                <a16:creationId xmlns:a16="http://schemas.microsoft.com/office/drawing/2014/main" id="{DEABCA8F-D5F3-4F61-B9B1-EC0D17A4B524}"/>
              </a:ext>
            </a:extLst>
          </p:cNvPr>
          <p:cNvCxnSpPr>
            <a:cxnSpLocks/>
            <a:stCxn id="37" idx="3"/>
            <a:endCxn id="46" idx="7"/>
          </p:cNvCxnSpPr>
          <p:nvPr/>
        </p:nvCxnSpPr>
        <p:spPr>
          <a:xfrm flipH="1">
            <a:off x="1679139" y="2842879"/>
            <a:ext cx="467741" cy="583642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ector recto de flecha 40">
            <a:extLst>
              <a:ext uri="{FF2B5EF4-FFF2-40B4-BE49-F238E27FC236}">
                <a16:creationId xmlns:a16="http://schemas.microsoft.com/office/drawing/2014/main" id="{5A98A273-0243-41FC-9978-A671DA941009}"/>
              </a:ext>
            </a:extLst>
          </p:cNvPr>
          <p:cNvCxnSpPr>
            <a:cxnSpLocks/>
            <a:stCxn id="31" idx="1"/>
            <a:endCxn id="37" idx="5"/>
          </p:cNvCxnSpPr>
          <p:nvPr/>
        </p:nvCxnSpPr>
        <p:spPr>
          <a:xfrm flipH="1" flipV="1">
            <a:off x="2401438" y="2842879"/>
            <a:ext cx="584259" cy="736042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ector recto de flecha 40">
            <a:extLst>
              <a:ext uri="{FF2B5EF4-FFF2-40B4-BE49-F238E27FC236}">
                <a16:creationId xmlns:a16="http://schemas.microsoft.com/office/drawing/2014/main" id="{329E6EE5-AB84-43EA-81BC-BD09D3F4089B}"/>
              </a:ext>
            </a:extLst>
          </p:cNvPr>
          <p:cNvCxnSpPr>
            <a:cxnSpLocks/>
            <a:stCxn id="13" idx="1"/>
            <a:endCxn id="31" idx="5"/>
          </p:cNvCxnSpPr>
          <p:nvPr/>
        </p:nvCxnSpPr>
        <p:spPr>
          <a:xfrm flipH="1" flipV="1">
            <a:off x="3240255" y="3833479"/>
            <a:ext cx="1011186" cy="79828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7" name="Graphic 96" descr="Truck with solid fill">
            <a:extLst>
              <a:ext uri="{FF2B5EF4-FFF2-40B4-BE49-F238E27FC236}">
                <a16:creationId xmlns:a16="http://schemas.microsoft.com/office/drawing/2014/main" id="{DEDD18D5-0F72-49CC-8603-7690556A72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130219" flipH="1">
            <a:off x="3338563" y="4611225"/>
            <a:ext cx="515874" cy="360000"/>
          </a:xfrm>
          <a:prstGeom prst="rect">
            <a:avLst/>
          </a:prstGeom>
        </p:spPr>
      </p:pic>
      <p:sp>
        <p:nvSpPr>
          <p:cNvPr id="98" name="Rectángulo 21">
            <a:extLst>
              <a:ext uri="{FF2B5EF4-FFF2-40B4-BE49-F238E27FC236}">
                <a16:creationId xmlns:a16="http://schemas.microsoft.com/office/drawing/2014/main" id="{D899B84A-6A5B-4208-A305-09DC339C177D}"/>
              </a:ext>
            </a:extLst>
          </p:cNvPr>
          <p:cNvSpPr/>
          <p:nvPr/>
        </p:nvSpPr>
        <p:spPr>
          <a:xfrm>
            <a:off x="2658618" y="291200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4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9" name="Rectángulo 23">
            <a:extLst>
              <a:ext uri="{FF2B5EF4-FFF2-40B4-BE49-F238E27FC236}">
                <a16:creationId xmlns:a16="http://schemas.microsoft.com/office/drawing/2014/main" id="{3D975462-79D3-4D8B-A348-66E637FF1088}"/>
              </a:ext>
            </a:extLst>
          </p:cNvPr>
          <p:cNvSpPr/>
          <p:nvPr/>
        </p:nvSpPr>
        <p:spPr>
          <a:xfrm>
            <a:off x="6667267" y="4343400"/>
            <a:ext cx="12153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Procurement plan </a:t>
            </a:r>
            <a:endParaRPr lang="en-US" sz="1100" dirty="0"/>
          </a:p>
        </p:txBody>
      </p:sp>
      <p:sp>
        <p:nvSpPr>
          <p:cNvPr id="50" name="Rectángulo 21">
            <a:extLst>
              <a:ext uri="{FF2B5EF4-FFF2-40B4-BE49-F238E27FC236}">
                <a16:creationId xmlns:a16="http://schemas.microsoft.com/office/drawing/2014/main" id="{BC82EDF1-9E04-4183-9A73-B739F292FA86}"/>
              </a:ext>
            </a:extLst>
          </p:cNvPr>
          <p:cNvSpPr/>
          <p:nvPr/>
        </p:nvSpPr>
        <p:spPr>
          <a:xfrm>
            <a:off x="6324600" y="4572000"/>
            <a:ext cx="5341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</a:t>
            </a:r>
            <a:endParaRPr lang="en-US" sz="1100" dirty="0"/>
          </a:p>
        </p:txBody>
      </p:sp>
      <p:sp>
        <p:nvSpPr>
          <p:cNvPr id="52" name="Rectángulo 23">
            <a:extLst>
              <a:ext uri="{FF2B5EF4-FFF2-40B4-BE49-F238E27FC236}">
                <a16:creationId xmlns:a16="http://schemas.microsoft.com/office/drawing/2014/main" id="{0D05E5A7-D9C4-4805-B4C7-A5942CF56777}"/>
              </a:ext>
            </a:extLst>
          </p:cNvPr>
          <p:cNvSpPr/>
          <p:nvPr/>
        </p:nvSpPr>
        <p:spPr>
          <a:xfrm>
            <a:off x="6367597" y="4953000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endParaRPr lang="en-US" sz="1100" dirty="0"/>
          </a:p>
        </p:txBody>
      </p:sp>
      <p:sp>
        <p:nvSpPr>
          <p:cNvPr id="53" name="Rectángulo 23">
            <a:extLst>
              <a:ext uri="{FF2B5EF4-FFF2-40B4-BE49-F238E27FC236}">
                <a16:creationId xmlns:a16="http://schemas.microsoft.com/office/drawing/2014/main" id="{39F0E204-01EC-48E8-9C95-CD82B515E132}"/>
              </a:ext>
            </a:extLst>
          </p:cNvPr>
          <p:cNvSpPr/>
          <p:nvPr/>
        </p:nvSpPr>
        <p:spPr>
          <a:xfrm>
            <a:off x="6388961" y="5307755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endParaRPr lang="en-US" sz="1100" dirty="0"/>
          </a:p>
        </p:txBody>
      </p:sp>
      <p:sp>
        <p:nvSpPr>
          <p:cNvPr id="54" name="Rectángulo 23">
            <a:extLst>
              <a:ext uri="{FF2B5EF4-FFF2-40B4-BE49-F238E27FC236}">
                <a16:creationId xmlns:a16="http://schemas.microsoft.com/office/drawing/2014/main" id="{DECDB583-D30D-4E4A-BF52-305B12DB8521}"/>
              </a:ext>
            </a:extLst>
          </p:cNvPr>
          <p:cNvSpPr/>
          <p:nvPr/>
        </p:nvSpPr>
        <p:spPr>
          <a:xfrm>
            <a:off x="6385538" y="561134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143</a:t>
            </a:r>
            <a:endParaRPr lang="en-US" sz="1100" dirty="0"/>
          </a:p>
        </p:txBody>
      </p:sp>
      <p:sp>
        <p:nvSpPr>
          <p:cNvPr id="55" name="Rectángulo 21">
            <a:extLst>
              <a:ext uri="{FF2B5EF4-FFF2-40B4-BE49-F238E27FC236}">
                <a16:creationId xmlns:a16="http://schemas.microsoft.com/office/drawing/2014/main" id="{409D8B4C-C43B-4B42-99CE-40705B21A9EF}"/>
              </a:ext>
            </a:extLst>
          </p:cNvPr>
          <p:cNvSpPr/>
          <p:nvPr/>
        </p:nvSpPr>
        <p:spPr>
          <a:xfrm>
            <a:off x="7695408" y="4589908"/>
            <a:ext cx="5341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</a:t>
            </a:r>
            <a:endParaRPr lang="en-US" sz="1100" dirty="0"/>
          </a:p>
        </p:txBody>
      </p:sp>
      <p:sp>
        <p:nvSpPr>
          <p:cNvPr id="56" name="Rectángulo 23">
            <a:extLst>
              <a:ext uri="{FF2B5EF4-FFF2-40B4-BE49-F238E27FC236}">
                <a16:creationId xmlns:a16="http://schemas.microsoft.com/office/drawing/2014/main" id="{D7DFBFA1-A512-474D-B0D7-5EA11399A8F5}"/>
              </a:ext>
            </a:extLst>
          </p:cNvPr>
          <p:cNvSpPr/>
          <p:nvPr/>
        </p:nvSpPr>
        <p:spPr>
          <a:xfrm>
            <a:off x="7775904" y="4962742"/>
            <a:ext cx="3257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endParaRPr lang="en-US" sz="1100" dirty="0"/>
          </a:p>
        </p:txBody>
      </p:sp>
      <p:sp>
        <p:nvSpPr>
          <p:cNvPr id="57" name="Rectángulo 23">
            <a:extLst>
              <a:ext uri="{FF2B5EF4-FFF2-40B4-BE49-F238E27FC236}">
                <a16:creationId xmlns:a16="http://schemas.microsoft.com/office/drawing/2014/main" id="{D12A1983-81EF-4EB4-9575-7242CA88DE8F}"/>
              </a:ext>
            </a:extLst>
          </p:cNvPr>
          <p:cNvSpPr/>
          <p:nvPr/>
        </p:nvSpPr>
        <p:spPr>
          <a:xfrm>
            <a:off x="7772400" y="5302818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endParaRPr lang="en-US" sz="1100" dirty="0"/>
          </a:p>
        </p:txBody>
      </p:sp>
      <p:sp>
        <p:nvSpPr>
          <p:cNvPr id="58" name="Rectángulo 23">
            <a:extLst>
              <a:ext uri="{FF2B5EF4-FFF2-40B4-BE49-F238E27FC236}">
                <a16:creationId xmlns:a16="http://schemas.microsoft.com/office/drawing/2014/main" id="{2F1582E5-6A70-4EB2-BB32-F5D17E6E6FE3}"/>
              </a:ext>
            </a:extLst>
          </p:cNvPr>
          <p:cNvSpPr/>
          <p:nvPr/>
        </p:nvSpPr>
        <p:spPr>
          <a:xfrm>
            <a:off x="7757138" y="560476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133</a:t>
            </a:r>
            <a:endParaRPr lang="en-US" sz="1100" dirty="0"/>
          </a:p>
        </p:txBody>
      </p:sp>
      <p:pic>
        <p:nvPicPr>
          <p:cNvPr id="59" name="Gráfico 4" descr="Uva contorno">
            <a:extLst>
              <a:ext uri="{FF2B5EF4-FFF2-40B4-BE49-F238E27FC236}">
                <a16:creationId xmlns:a16="http://schemas.microsoft.com/office/drawing/2014/main" id="{5960BEC1-13B6-47F3-9876-B2B43DEE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953000"/>
            <a:ext cx="281094" cy="281094"/>
          </a:xfrm>
          <a:prstGeom prst="rect">
            <a:avLst/>
          </a:prstGeom>
        </p:spPr>
      </p:pic>
      <p:pic>
        <p:nvPicPr>
          <p:cNvPr id="69" name="Graphic 68" descr="Eggplant outline">
            <a:extLst>
              <a:ext uri="{FF2B5EF4-FFF2-40B4-BE49-F238E27FC236}">
                <a16:creationId xmlns:a16="http://schemas.microsoft.com/office/drawing/2014/main" id="{0A9272F7-D4C2-4A6B-AD58-D1907A9ED7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5293223"/>
            <a:ext cx="280800" cy="280800"/>
          </a:xfrm>
          <a:prstGeom prst="rect">
            <a:avLst/>
          </a:prstGeom>
        </p:spPr>
      </p:pic>
      <p:pic>
        <p:nvPicPr>
          <p:cNvPr id="71" name="Graphic 70" descr="Onion outline">
            <a:extLst>
              <a:ext uri="{FF2B5EF4-FFF2-40B4-BE49-F238E27FC236}">
                <a16:creationId xmlns:a16="http://schemas.microsoft.com/office/drawing/2014/main" id="{24BDA61B-2291-4DD2-BB74-423C15D74FC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5604761"/>
            <a:ext cx="280800" cy="280800"/>
          </a:xfrm>
          <a:prstGeom prst="rect">
            <a:avLst/>
          </a:prstGeom>
        </p:spPr>
      </p:pic>
      <p:pic>
        <p:nvPicPr>
          <p:cNvPr id="72" name="Graphic 71" descr="Truck with solid fill">
            <a:extLst>
              <a:ext uri="{FF2B5EF4-FFF2-40B4-BE49-F238E27FC236}">
                <a16:creationId xmlns:a16="http://schemas.microsoft.com/office/drawing/2014/main" id="{D1E579C1-F148-4707-97C8-42F4559E89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4170335" y="3048000"/>
            <a:ext cx="515874" cy="360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E2537DD-05D0-4AE6-8DF4-8B9A7636425C}"/>
              </a:ext>
            </a:extLst>
          </p:cNvPr>
          <p:cNvSpPr txBox="1"/>
          <p:nvPr/>
        </p:nvSpPr>
        <p:spPr bwMode="auto">
          <a:xfrm>
            <a:off x="1050695" y="6149902"/>
            <a:ext cx="29117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</a:rPr>
              <a:t>Split pickups are not allowed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10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"/>
    </mc:Choice>
    <mc:Fallback xmlns="">
      <p:transition spd="slow" advTm="1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98" grpId="0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ector recto de flecha 40">
            <a:extLst>
              <a:ext uri="{FF2B5EF4-FFF2-40B4-BE49-F238E27FC236}">
                <a16:creationId xmlns:a16="http://schemas.microsoft.com/office/drawing/2014/main" id="{3D5B1C73-924D-4DE5-89F7-2E5D4A07A5E4}"/>
              </a:ext>
            </a:extLst>
          </p:cNvPr>
          <p:cNvCxnSpPr>
            <a:cxnSpLocks/>
            <a:stCxn id="13" idx="1"/>
            <a:endCxn id="36" idx="6"/>
          </p:cNvCxnSpPr>
          <p:nvPr/>
        </p:nvCxnSpPr>
        <p:spPr>
          <a:xfrm flipH="1">
            <a:off x="975875" y="3913307"/>
            <a:ext cx="3275566" cy="47869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53F7-B6B4-45AE-B81A-B7B916A8C8D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O" sz="2800" dirty="0" err="1">
                <a:solidFill>
                  <a:prstClr val="black"/>
                </a:solidFill>
              </a:rPr>
              <a:t>Problem</a:t>
            </a:r>
            <a:r>
              <a:rPr lang="es-CO" sz="2800" dirty="0">
                <a:solidFill>
                  <a:prstClr val="black"/>
                </a:solidFill>
              </a:rPr>
              <a:t> </a:t>
            </a:r>
            <a:r>
              <a:rPr lang="es-CO" sz="2800" dirty="0" err="1">
                <a:solidFill>
                  <a:prstClr val="black"/>
                </a:solidFill>
              </a:rPr>
              <a:t>description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Rectángulo 23">
            <a:extLst>
              <a:ext uri="{FF2B5EF4-FFF2-40B4-BE49-F238E27FC236}">
                <a16:creationId xmlns:a16="http://schemas.microsoft.com/office/drawing/2014/main" id="{97CD03C9-6D5F-4489-ACBE-B971DAB79F79}"/>
              </a:ext>
            </a:extLst>
          </p:cNvPr>
          <p:cNvSpPr/>
          <p:nvPr/>
        </p:nvSpPr>
        <p:spPr>
          <a:xfrm>
            <a:off x="6847376" y="1764268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endParaRPr lang="en-US" i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73261B-C928-4248-8FD4-61AE0E2E3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45322"/>
              </p:ext>
            </p:extLst>
          </p:nvPr>
        </p:nvGraphicFramePr>
        <p:xfrm>
          <a:off x="5257800" y="2215595"/>
          <a:ext cx="3657600" cy="17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993">
                  <a:extLst>
                    <a:ext uri="{9D8B030D-6E8A-4147-A177-3AD203B41FA5}">
                      <a16:colId xmlns:a16="http://schemas.microsoft.com/office/drawing/2014/main" val="2027106137"/>
                    </a:ext>
                  </a:extLst>
                </a:gridCol>
                <a:gridCol w="517207">
                  <a:extLst>
                    <a:ext uri="{9D8B030D-6E8A-4147-A177-3AD203B41FA5}">
                      <a16:colId xmlns:a16="http://schemas.microsoft.com/office/drawing/2014/main" val="6064801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8188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6815859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58150152"/>
                    </a:ext>
                  </a:extLst>
                </a:gridCol>
                <a:gridCol w="491173">
                  <a:extLst>
                    <a:ext uri="{9D8B030D-6E8A-4147-A177-3AD203B41FA5}">
                      <a16:colId xmlns:a16="http://schemas.microsoft.com/office/drawing/2014/main" val="84649965"/>
                    </a:ext>
                  </a:extLst>
                </a:gridCol>
                <a:gridCol w="270827">
                  <a:extLst>
                    <a:ext uri="{9D8B030D-6E8A-4147-A177-3AD203B41FA5}">
                      <a16:colId xmlns:a16="http://schemas.microsoft.com/office/drawing/2014/main" val="3146988867"/>
                    </a:ext>
                  </a:extLst>
                </a:gridCol>
              </a:tblGrid>
              <a:tr h="38844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Products\Days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Forecasted product demand\ Inventory levels (units)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368545"/>
                  </a:ext>
                </a:extLst>
              </a:tr>
              <a:tr h="121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83037"/>
                  </a:ext>
                </a:extLst>
              </a:tr>
              <a:tr h="3263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31\</a:t>
                      </a:r>
                      <a:r>
                        <a:rPr lang="es-CO" sz="1100" dirty="0">
                          <a:solidFill>
                            <a:srgbClr val="FF0000"/>
                          </a:solidFill>
                          <a:effectLst/>
                        </a:rPr>
                        <a:t>71</a:t>
                      </a:r>
                      <a:endParaRPr lang="es-CO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37\</a:t>
                      </a:r>
                      <a:r>
                        <a:rPr lang="es-CO" sz="1100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34\</a:t>
                      </a:r>
                      <a:r>
                        <a:rPr lang="es-CO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35\</a:t>
                      </a:r>
                      <a:r>
                        <a:rPr lang="es-CO" sz="1100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33\</a:t>
                      </a:r>
                      <a:r>
                        <a:rPr lang="es-CO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07408"/>
                  </a:ext>
                </a:extLst>
              </a:tr>
              <a:tr h="3263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40\</a:t>
                      </a:r>
                      <a:r>
                        <a:rPr lang="es-CO" sz="1100" dirty="0">
                          <a:solidFill>
                            <a:srgbClr val="FF0000"/>
                          </a:solidFill>
                          <a:effectLst/>
                        </a:rPr>
                        <a:t>56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23\</a:t>
                      </a:r>
                      <a:r>
                        <a:rPr lang="es-CO" sz="1100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33\</a:t>
                      </a:r>
                      <a:r>
                        <a:rPr lang="es-CO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30\</a:t>
                      </a:r>
                      <a:r>
                        <a:rPr lang="es-CO" sz="110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35\</a:t>
                      </a:r>
                      <a:r>
                        <a:rPr lang="es-CO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841746"/>
                  </a:ext>
                </a:extLst>
              </a:tr>
              <a:tr h="3263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40\</a:t>
                      </a:r>
                      <a:r>
                        <a:rPr lang="es-CO" sz="1100" dirty="0">
                          <a:solidFill>
                            <a:srgbClr val="FF0000"/>
                          </a:solidFill>
                          <a:effectLst/>
                        </a:rPr>
                        <a:t>103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48\</a:t>
                      </a:r>
                      <a:r>
                        <a:rPr lang="es-CO" sz="1100" dirty="0">
                          <a:solidFill>
                            <a:srgbClr val="FF0000"/>
                          </a:solidFill>
                          <a:effectLst/>
                        </a:rPr>
                        <a:t>55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55\</a:t>
                      </a:r>
                      <a:r>
                        <a:rPr lang="es-CO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70\</a:t>
                      </a:r>
                      <a:r>
                        <a:rPr lang="es-CO" sz="1100" dirty="0">
                          <a:solidFill>
                            <a:srgbClr val="FF0000"/>
                          </a:solidFill>
                          <a:effectLst/>
                        </a:rPr>
                        <a:t>63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63\</a:t>
                      </a:r>
                      <a:r>
                        <a:rPr lang="es-CO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s-CO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522544"/>
                  </a:ext>
                </a:extLst>
              </a:tr>
            </a:tbl>
          </a:graphicData>
        </a:graphic>
      </p:graphicFrame>
      <p:pic>
        <p:nvPicPr>
          <p:cNvPr id="8" name="Gráfico 4" descr="Uva contorno">
            <a:extLst>
              <a:ext uri="{FF2B5EF4-FFF2-40B4-BE49-F238E27FC236}">
                <a16:creationId xmlns:a16="http://schemas.microsoft.com/office/drawing/2014/main" id="{6F414AE1-DF11-40D3-8F98-A6427D421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3001448"/>
            <a:ext cx="281094" cy="281094"/>
          </a:xfrm>
          <a:prstGeom prst="rect">
            <a:avLst/>
          </a:prstGeom>
        </p:spPr>
      </p:pic>
      <p:pic>
        <p:nvPicPr>
          <p:cNvPr id="9" name="Graphic 8" descr="Eggplant outline">
            <a:extLst>
              <a:ext uri="{FF2B5EF4-FFF2-40B4-BE49-F238E27FC236}">
                <a16:creationId xmlns:a16="http://schemas.microsoft.com/office/drawing/2014/main" id="{C93C9FE0-08E3-4052-8E7A-E9E2988733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341671"/>
            <a:ext cx="280800" cy="280800"/>
          </a:xfrm>
          <a:prstGeom prst="rect">
            <a:avLst/>
          </a:prstGeom>
        </p:spPr>
      </p:pic>
      <p:pic>
        <p:nvPicPr>
          <p:cNvPr id="10" name="Graphic 9" descr="Onion outline">
            <a:extLst>
              <a:ext uri="{FF2B5EF4-FFF2-40B4-BE49-F238E27FC236}">
                <a16:creationId xmlns:a16="http://schemas.microsoft.com/office/drawing/2014/main" id="{1C5C4A10-ACE8-42BB-8090-F544536148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3653209"/>
            <a:ext cx="280800" cy="280800"/>
          </a:xfrm>
          <a:prstGeom prst="rect">
            <a:avLst/>
          </a:prstGeom>
        </p:spPr>
      </p:pic>
      <p:sp>
        <p:nvSpPr>
          <p:cNvPr id="11" name="Rectángulo 21">
            <a:extLst>
              <a:ext uri="{FF2B5EF4-FFF2-40B4-BE49-F238E27FC236}">
                <a16:creationId xmlns:a16="http://schemas.microsoft.com/office/drawing/2014/main" id="{6AEAEDB9-4FEE-477E-9F02-6719ADC6D8C5}"/>
              </a:ext>
            </a:extLst>
          </p:cNvPr>
          <p:cNvSpPr/>
          <p:nvPr/>
        </p:nvSpPr>
        <p:spPr>
          <a:xfrm>
            <a:off x="695900" y="176426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  <a:endParaRPr lang="en-US" i="1" dirty="0"/>
          </a:p>
        </p:txBody>
      </p:sp>
      <p:sp>
        <p:nvSpPr>
          <p:cNvPr id="12" name="Rectángulo 22">
            <a:extLst>
              <a:ext uri="{FF2B5EF4-FFF2-40B4-BE49-F238E27FC236}">
                <a16:creationId xmlns:a16="http://schemas.microsoft.com/office/drawing/2014/main" id="{59971527-0E64-40AD-A681-AD1F1B9BF630}"/>
              </a:ext>
            </a:extLst>
          </p:cNvPr>
          <p:cNvSpPr/>
          <p:nvPr/>
        </p:nvSpPr>
        <p:spPr>
          <a:xfrm>
            <a:off x="3835540" y="1764268"/>
            <a:ext cx="1193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endParaRPr lang="en-US" i="1" dirty="0"/>
          </a:p>
        </p:txBody>
      </p:sp>
      <p:sp>
        <p:nvSpPr>
          <p:cNvPr id="13" name="Rectángulo 18">
            <a:extLst>
              <a:ext uri="{FF2B5EF4-FFF2-40B4-BE49-F238E27FC236}">
                <a16:creationId xmlns:a16="http://schemas.microsoft.com/office/drawing/2014/main" id="{0F9EED90-0EDD-4682-960D-27A6691E2494}"/>
              </a:ext>
            </a:extLst>
          </p:cNvPr>
          <p:cNvSpPr/>
          <p:nvPr/>
        </p:nvSpPr>
        <p:spPr>
          <a:xfrm>
            <a:off x="4251441" y="3733307"/>
            <a:ext cx="360000" cy="36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Elipse 4">
            <a:extLst>
              <a:ext uri="{FF2B5EF4-FFF2-40B4-BE49-F238E27FC236}">
                <a16:creationId xmlns:a16="http://schemas.microsoft.com/office/drawing/2014/main" id="{3952C3DB-8369-4D22-A4FC-D60F91B6D9C4}"/>
              </a:ext>
            </a:extLst>
          </p:cNvPr>
          <p:cNvSpPr/>
          <p:nvPr/>
        </p:nvSpPr>
        <p:spPr>
          <a:xfrm>
            <a:off x="1459238" y="5363991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3" name="Elipse 5">
            <a:extLst>
              <a:ext uri="{FF2B5EF4-FFF2-40B4-BE49-F238E27FC236}">
                <a16:creationId xmlns:a16="http://schemas.microsoft.com/office/drawing/2014/main" id="{E0E8B7B1-B690-4F13-994E-C4FE802FB6D0}"/>
              </a:ext>
            </a:extLst>
          </p:cNvPr>
          <p:cNvSpPr/>
          <p:nvPr/>
        </p:nvSpPr>
        <p:spPr>
          <a:xfrm>
            <a:off x="2953476" y="5486400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34" name="Graphic 33" descr="Eggplant outline">
            <a:extLst>
              <a:ext uri="{FF2B5EF4-FFF2-40B4-BE49-F238E27FC236}">
                <a16:creationId xmlns:a16="http://schemas.microsoft.com/office/drawing/2014/main" id="{CCED9529-AC6A-4DE4-B24A-721E69D245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6600" y="3380569"/>
            <a:ext cx="180000" cy="180000"/>
          </a:xfrm>
          <a:prstGeom prst="rect">
            <a:avLst/>
          </a:prstGeom>
        </p:spPr>
      </p:pic>
      <p:pic>
        <p:nvPicPr>
          <p:cNvPr id="35" name="Graphic 34" descr="Onion outline">
            <a:extLst>
              <a:ext uri="{FF2B5EF4-FFF2-40B4-BE49-F238E27FC236}">
                <a16:creationId xmlns:a16="http://schemas.microsoft.com/office/drawing/2014/main" id="{FBCD499E-B3F9-4A34-BD53-8EB7E86E0A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9000" y="5854431"/>
            <a:ext cx="180000" cy="180000"/>
          </a:xfrm>
          <a:prstGeom prst="rect">
            <a:avLst/>
          </a:prstGeom>
        </p:spPr>
      </p:pic>
      <p:sp>
        <p:nvSpPr>
          <p:cNvPr id="36" name="Elipse 4">
            <a:extLst>
              <a:ext uri="{FF2B5EF4-FFF2-40B4-BE49-F238E27FC236}">
                <a16:creationId xmlns:a16="http://schemas.microsoft.com/office/drawing/2014/main" id="{C38EF0E3-3498-469E-A67F-34FB548AC39E}"/>
              </a:ext>
            </a:extLst>
          </p:cNvPr>
          <p:cNvSpPr/>
          <p:nvPr/>
        </p:nvSpPr>
        <p:spPr>
          <a:xfrm>
            <a:off x="615875" y="4212000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Elipse 4">
            <a:extLst>
              <a:ext uri="{FF2B5EF4-FFF2-40B4-BE49-F238E27FC236}">
                <a16:creationId xmlns:a16="http://schemas.microsoft.com/office/drawing/2014/main" id="{52238048-BED4-4E07-BD8F-082AE1D58F4D}"/>
              </a:ext>
            </a:extLst>
          </p:cNvPr>
          <p:cNvSpPr/>
          <p:nvPr/>
        </p:nvSpPr>
        <p:spPr>
          <a:xfrm>
            <a:off x="2094159" y="2535600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38" name="Gráfico 4" descr="Uva contorno">
            <a:extLst>
              <a:ext uri="{FF2B5EF4-FFF2-40B4-BE49-F238E27FC236}">
                <a16:creationId xmlns:a16="http://schemas.microsoft.com/office/drawing/2014/main" id="{16732EA0-6813-4783-A223-BABDDA1D0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2393973"/>
            <a:ext cx="180000" cy="180000"/>
          </a:xfrm>
          <a:prstGeom prst="rect">
            <a:avLst/>
          </a:prstGeom>
        </p:spPr>
      </p:pic>
      <p:pic>
        <p:nvPicPr>
          <p:cNvPr id="39" name="Graphic 38" descr="Eggplant outline">
            <a:extLst>
              <a:ext uri="{FF2B5EF4-FFF2-40B4-BE49-F238E27FC236}">
                <a16:creationId xmlns:a16="http://schemas.microsoft.com/office/drawing/2014/main" id="{3F0FDEB7-9165-41EE-86C1-425FEA8D31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6768" y="2388454"/>
            <a:ext cx="180000" cy="180000"/>
          </a:xfrm>
          <a:prstGeom prst="rect">
            <a:avLst/>
          </a:prstGeom>
        </p:spPr>
      </p:pic>
      <p:pic>
        <p:nvPicPr>
          <p:cNvPr id="40" name="Gráfico 4" descr="Uva contorno">
            <a:extLst>
              <a:ext uri="{FF2B5EF4-FFF2-40B4-BE49-F238E27FC236}">
                <a16:creationId xmlns:a16="http://schemas.microsoft.com/office/drawing/2014/main" id="{8777B533-7970-41DB-8C9D-7CE10580C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3268" y="5763600"/>
            <a:ext cx="180000" cy="180000"/>
          </a:xfrm>
          <a:prstGeom prst="rect">
            <a:avLst/>
          </a:prstGeom>
        </p:spPr>
      </p:pic>
      <p:pic>
        <p:nvPicPr>
          <p:cNvPr id="41" name="Graphic 40" descr="Eggplant outline">
            <a:extLst>
              <a:ext uri="{FF2B5EF4-FFF2-40B4-BE49-F238E27FC236}">
                <a16:creationId xmlns:a16="http://schemas.microsoft.com/office/drawing/2014/main" id="{27390487-A478-4FB3-8A2F-27E0EDAFD2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6563" y="5763600"/>
            <a:ext cx="180000" cy="180000"/>
          </a:xfrm>
          <a:prstGeom prst="rect">
            <a:avLst/>
          </a:prstGeom>
        </p:spPr>
      </p:pic>
      <p:pic>
        <p:nvPicPr>
          <p:cNvPr id="42" name="Graphic 41" descr="Onion outline">
            <a:extLst>
              <a:ext uri="{FF2B5EF4-FFF2-40B4-BE49-F238E27FC236}">
                <a16:creationId xmlns:a16="http://schemas.microsoft.com/office/drawing/2014/main" id="{7B6D354A-029F-4601-A754-8AA6931E85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01200" y="5763600"/>
            <a:ext cx="180000" cy="180000"/>
          </a:xfrm>
          <a:prstGeom prst="rect">
            <a:avLst/>
          </a:prstGeom>
        </p:spPr>
      </p:pic>
      <p:pic>
        <p:nvPicPr>
          <p:cNvPr id="43" name="Gráfico 4" descr="Uva contorno">
            <a:extLst>
              <a:ext uri="{FF2B5EF4-FFF2-40B4-BE49-F238E27FC236}">
                <a16:creationId xmlns:a16="http://schemas.microsoft.com/office/drawing/2014/main" id="{6F84ADBF-6C2C-499C-AD04-C6317CC0C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4003307"/>
            <a:ext cx="180000" cy="180000"/>
          </a:xfrm>
          <a:prstGeom prst="rect">
            <a:avLst/>
          </a:prstGeom>
        </p:spPr>
      </p:pic>
      <p:pic>
        <p:nvPicPr>
          <p:cNvPr id="44" name="Graphic 43" descr="Eggplant outline">
            <a:extLst>
              <a:ext uri="{FF2B5EF4-FFF2-40B4-BE49-F238E27FC236}">
                <a16:creationId xmlns:a16="http://schemas.microsoft.com/office/drawing/2014/main" id="{85CD8535-A01A-4702-858E-BA04DD8136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195" y="4003307"/>
            <a:ext cx="180000" cy="180000"/>
          </a:xfrm>
          <a:prstGeom prst="rect">
            <a:avLst/>
          </a:prstGeom>
        </p:spPr>
      </p:pic>
      <p:pic>
        <p:nvPicPr>
          <p:cNvPr id="45" name="Graphic 44" descr="Onion outline">
            <a:extLst>
              <a:ext uri="{FF2B5EF4-FFF2-40B4-BE49-F238E27FC236}">
                <a16:creationId xmlns:a16="http://schemas.microsoft.com/office/drawing/2014/main" id="{91B4496C-3AD4-4C58-ADF0-A6707FC0D5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5132" y="4003307"/>
            <a:ext cx="180000" cy="180000"/>
          </a:xfrm>
          <a:prstGeom prst="rect">
            <a:avLst/>
          </a:prstGeom>
        </p:spPr>
      </p:pic>
      <p:sp>
        <p:nvSpPr>
          <p:cNvPr id="46" name="Elipse 5">
            <a:extLst>
              <a:ext uri="{FF2B5EF4-FFF2-40B4-BE49-F238E27FC236}">
                <a16:creationId xmlns:a16="http://schemas.microsoft.com/office/drawing/2014/main" id="{67B883E0-0636-4BA6-8FBB-DAA9A459DE54}"/>
              </a:ext>
            </a:extLst>
          </p:cNvPr>
          <p:cNvSpPr/>
          <p:nvPr/>
        </p:nvSpPr>
        <p:spPr>
          <a:xfrm>
            <a:off x="1371860" y="3373800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47" name="Graphic 46" descr="Onion outline">
            <a:extLst>
              <a:ext uri="{FF2B5EF4-FFF2-40B4-BE49-F238E27FC236}">
                <a16:creationId xmlns:a16="http://schemas.microsoft.com/office/drawing/2014/main" id="{D1225D34-B77A-49EB-A8F1-6BD534ED7B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5400" y="3198070"/>
            <a:ext cx="180000" cy="18000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78ED90-0A65-484E-9EE3-C1834215AD58}"/>
              </a:ext>
            </a:extLst>
          </p:cNvPr>
          <p:cNvGrpSpPr/>
          <p:nvPr/>
        </p:nvGrpSpPr>
        <p:grpSpPr>
          <a:xfrm>
            <a:off x="3900056" y="4356800"/>
            <a:ext cx="1129144" cy="1126093"/>
            <a:chOff x="4225050" y="5400801"/>
            <a:chExt cx="1363918" cy="156762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EF147D0-0165-4A2E-82F6-1DE5292FDBDB}"/>
                </a:ext>
              </a:extLst>
            </p:cNvPr>
            <p:cNvGrpSpPr/>
            <p:nvPr/>
          </p:nvGrpSpPr>
          <p:grpSpPr>
            <a:xfrm>
              <a:off x="4503530" y="5400801"/>
              <a:ext cx="782219" cy="839257"/>
              <a:chOff x="4503530" y="5400801"/>
              <a:chExt cx="782219" cy="83925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F6030E-ACC5-47E4-A0FC-E7E18FC51FFB}"/>
                  </a:ext>
                </a:extLst>
              </p:cNvPr>
              <p:cNvSpPr/>
              <p:nvPr/>
            </p:nvSpPr>
            <p:spPr>
              <a:xfrm>
                <a:off x="4503530" y="5756926"/>
                <a:ext cx="111636" cy="4831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E19911D-AEBA-453A-9F52-436CAF2B7ED2}"/>
                  </a:ext>
                </a:extLst>
              </p:cNvPr>
              <p:cNvSpPr/>
              <p:nvPr/>
            </p:nvSpPr>
            <p:spPr>
              <a:xfrm>
                <a:off x="4674438" y="5400801"/>
                <a:ext cx="111636" cy="839257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8CC14-4BF2-4A34-8294-55DC325679A0}"/>
                  </a:ext>
                </a:extLst>
              </p:cNvPr>
              <p:cNvSpPr/>
              <p:nvPr/>
            </p:nvSpPr>
            <p:spPr>
              <a:xfrm>
                <a:off x="4851192" y="5568363"/>
                <a:ext cx="111635" cy="67169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84F5DC4-AE2B-43AE-BE3F-0D3B9C7C8B37}"/>
                  </a:ext>
                </a:extLst>
              </p:cNvPr>
              <p:cNvSpPr/>
              <p:nvPr/>
            </p:nvSpPr>
            <p:spPr>
              <a:xfrm>
                <a:off x="5012653" y="5884946"/>
                <a:ext cx="111635" cy="35511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6871274-0777-4E00-9338-ABDA9C0F1459}"/>
                  </a:ext>
                </a:extLst>
              </p:cNvPr>
              <p:cNvSpPr/>
              <p:nvPr/>
            </p:nvSpPr>
            <p:spPr>
              <a:xfrm>
                <a:off x="5174114" y="5674420"/>
                <a:ext cx="111635" cy="56563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E98321E-403B-40BC-A2C4-F730F3653B94}"/>
                </a:ext>
              </a:extLst>
            </p:cNvPr>
            <p:cNvSpPr txBox="1"/>
            <p:nvPr/>
          </p:nvSpPr>
          <p:spPr>
            <a:xfrm>
              <a:off x="4225050" y="6240058"/>
              <a:ext cx="1363918" cy="728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Inventory management</a:t>
              </a:r>
              <a:endParaRPr lang="en-US" sz="1400" dirty="0"/>
            </a:p>
          </p:txBody>
        </p:sp>
      </p:grpSp>
      <p:sp>
        <p:nvSpPr>
          <p:cNvPr id="31" name="Elipse 5">
            <a:extLst>
              <a:ext uri="{FF2B5EF4-FFF2-40B4-BE49-F238E27FC236}">
                <a16:creationId xmlns:a16="http://schemas.microsoft.com/office/drawing/2014/main" id="{CAB1E2D0-67CB-4BA8-B161-26360EA82BDC}"/>
              </a:ext>
            </a:extLst>
          </p:cNvPr>
          <p:cNvSpPr/>
          <p:nvPr/>
        </p:nvSpPr>
        <p:spPr>
          <a:xfrm>
            <a:off x="2932976" y="3526200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0" name="Conector recto de flecha 40">
            <a:extLst>
              <a:ext uri="{FF2B5EF4-FFF2-40B4-BE49-F238E27FC236}">
                <a16:creationId xmlns:a16="http://schemas.microsoft.com/office/drawing/2014/main" id="{96DCAEEE-5CF6-4ACC-B9CB-290F0554C193}"/>
              </a:ext>
            </a:extLst>
          </p:cNvPr>
          <p:cNvCxnSpPr>
            <a:cxnSpLocks/>
            <a:stCxn id="36" idx="4"/>
            <a:endCxn id="32" idx="1"/>
          </p:cNvCxnSpPr>
          <p:nvPr/>
        </p:nvCxnSpPr>
        <p:spPr>
          <a:xfrm>
            <a:off x="795875" y="4572000"/>
            <a:ext cx="716084" cy="8447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40">
            <a:extLst>
              <a:ext uri="{FF2B5EF4-FFF2-40B4-BE49-F238E27FC236}">
                <a16:creationId xmlns:a16="http://schemas.microsoft.com/office/drawing/2014/main" id="{5086B7CC-719A-4AC3-A90A-49EECF1D8850}"/>
              </a:ext>
            </a:extLst>
          </p:cNvPr>
          <p:cNvCxnSpPr>
            <a:cxnSpLocks/>
            <a:stCxn id="32" idx="7"/>
            <a:endCxn id="13" idx="1"/>
          </p:cNvCxnSpPr>
          <p:nvPr/>
        </p:nvCxnSpPr>
        <p:spPr>
          <a:xfrm flipV="1">
            <a:off x="1766517" y="3913307"/>
            <a:ext cx="2484924" cy="15034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ángulo 21">
            <a:extLst>
              <a:ext uri="{FF2B5EF4-FFF2-40B4-BE49-F238E27FC236}">
                <a16:creationId xmlns:a16="http://schemas.microsoft.com/office/drawing/2014/main" id="{3A288235-FB91-4A5D-9ABD-932C07202B76}"/>
              </a:ext>
            </a:extLst>
          </p:cNvPr>
          <p:cNvSpPr/>
          <p:nvPr/>
        </p:nvSpPr>
        <p:spPr>
          <a:xfrm>
            <a:off x="369910" y="4851846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</a:t>
            </a:r>
            <a:endParaRPr lang="en-US" sz="1400" b="1" dirty="0"/>
          </a:p>
        </p:txBody>
      </p:sp>
      <p:pic>
        <p:nvPicPr>
          <p:cNvPr id="77" name="Graphic 76" descr="Truck with solid fill">
            <a:extLst>
              <a:ext uri="{FF2B5EF4-FFF2-40B4-BE49-F238E27FC236}">
                <a16:creationId xmlns:a16="http://schemas.microsoft.com/office/drawing/2014/main" id="{E87CA0ED-3C4D-425D-B605-9017BFA257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972635">
            <a:off x="970779" y="4711995"/>
            <a:ext cx="453892" cy="360000"/>
          </a:xfrm>
          <a:prstGeom prst="rect">
            <a:avLst/>
          </a:prstGeom>
        </p:spPr>
      </p:pic>
      <p:cxnSp>
        <p:nvCxnSpPr>
          <p:cNvPr id="78" name="Conector recto de flecha 40">
            <a:extLst>
              <a:ext uri="{FF2B5EF4-FFF2-40B4-BE49-F238E27FC236}">
                <a16:creationId xmlns:a16="http://schemas.microsoft.com/office/drawing/2014/main" id="{1EB4E65F-E4FB-4909-A7D2-FF039480CBED}"/>
              </a:ext>
            </a:extLst>
          </p:cNvPr>
          <p:cNvCxnSpPr>
            <a:cxnSpLocks/>
            <a:stCxn id="33" idx="7"/>
            <a:endCxn id="13" idx="1"/>
          </p:cNvCxnSpPr>
          <p:nvPr/>
        </p:nvCxnSpPr>
        <p:spPr>
          <a:xfrm flipV="1">
            <a:off x="3260755" y="3913307"/>
            <a:ext cx="990686" cy="1625814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ector recto de flecha 40">
            <a:extLst>
              <a:ext uri="{FF2B5EF4-FFF2-40B4-BE49-F238E27FC236}">
                <a16:creationId xmlns:a16="http://schemas.microsoft.com/office/drawing/2014/main" id="{E3AABE77-A8CA-4547-84B7-EF844DC6244A}"/>
              </a:ext>
            </a:extLst>
          </p:cNvPr>
          <p:cNvCxnSpPr>
            <a:cxnSpLocks/>
            <a:stCxn id="46" idx="5"/>
            <a:endCxn id="33" idx="1"/>
          </p:cNvCxnSpPr>
          <p:nvPr/>
        </p:nvCxnSpPr>
        <p:spPr>
          <a:xfrm>
            <a:off x="1679139" y="3681079"/>
            <a:ext cx="1327058" cy="1858042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recto de flecha 40">
            <a:extLst>
              <a:ext uri="{FF2B5EF4-FFF2-40B4-BE49-F238E27FC236}">
                <a16:creationId xmlns:a16="http://schemas.microsoft.com/office/drawing/2014/main" id="{DEABCA8F-D5F3-4F61-B9B1-EC0D17A4B524}"/>
              </a:ext>
            </a:extLst>
          </p:cNvPr>
          <p:cNvCxnSpPr>
            <a:cxnSpLocks/>
            <a:stCxn id="37" idx="3"/>
            <a:endCxn id="46" idx="7"/>
          </p:cNvCxnSpPr>
          <p:nvPr/>
        </p:nvCxnSpPr>
        <p:spPr>
          <a:xfrm flipH="1">
            <a:off x="1679139" y="2842879"/>
            <a:ext cx="467741" cy="583642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ector recto de flecha 40">
            <a:extLst>
              <a:ext uri="{FF2B5EF4-FFF2-40B4-BE49-F238E27FC236}">
                <a16:creationId xmlns:a16="http://schemas.microsoft.com/office/drawing/2014/main" id="{5A98A273-0243-41FC-9978-A671DA941009}"/>
              </a:ext>
            </a:extLst>
          </p:cNvPr>
          <p:cNvCxnSpPr>
            <a:cxnSpLocks/>
            <a:stCxn id="31" idx="1"/>
            <a:endCxn id="37" idx="5"/>
          </p:cNvCxnSpPr>
          <p:nvPr/>
        </p:nvCxnSpPr>
        <p:spPr>
          <a:xfrm flipH="1" flipV="1">
            <a:off x="2401438" y="2842879"/>
            <a:ext cx="584259" cy="736042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ector recto de flecha 40">
            <a:extLst>
              <a:ext uri="{FF2B5EF4-FFF2-40B4-BE49-F238E27FC236}">
                <a16:creationId xmlns:a16="http://schemas.microsoft.com/office/drawing/2014/main" id="{329E6EE5-AB84-43EA-81BC-BD09D3F4089B}"/>
              </a:ext>
            </a:extLst>
          </p:cNvPr>
          <p:cNvCxnSpPr>
            <a:cxnSpLocks/>
            <a:stCxn id="13" idx="1"/>
            <a:endCxn id="31" idx="5"/>
          </p:cNvCxnSpPr>
          <p:nvPr/>
        </p:nvCxnSpPr>
        <p:spPr>
          <a:xfrm flipH="1" flipV="1">
            <a:off x="3240255" y="3833479"/>
            <a:ext cx="1011186" cy="79828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7" name="Graphic 96" descr="Truck with solid fill">
            <a:extLst>
              <a:ext uri="{FF2B5EF4-FFF2-40B4-BE49-F238E27FC236}">
                <a16:creationId xmlns:a16="http://schemas.microsoft.com/office/drawing/2014/main" id="{DEDD18D5-0F72-49CC-8603-7690556A72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130219" flipH="1">
            <a:off x="3338563" y="4611225"/>
            <a:ext cx="515874" cy="360000"/>
          </a:xfrm>
          <a:prstGeom prst="rect">
            <a:avLst/>
          </a:prstGeom>
        </p:spPr>
      </p:pic>
      <p:sp>
        <p:nvSpPr>
          <p:cNvPr id="98" name="Rectángulo 21">
            <a:extLst>
              <a:ext uri="{FF2B5EF4-FFF2-40B4-BE49-F238E27FC236}">
                <a16:creationId xmlns:a16="http://schemas.microsoft.com/office/drawing/2014/main" id="{D899B84A-6A5B-4208-A305-09DC339C177D}"/>
              </a:ext>
            </a:extLst>
          </p:cNvPr>
          <p:cNvSpPr/>
          <p:nvPr/>
        </p:nvSpPr>
        <p:spPr>
          <a:xfrm>
            <a:off x="2658618" y="291200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4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5" name="Rectángulo 23">
            <a:extLst>
              <a:ext uri="{FF2B5EF4-FFF2-40B4-BE49-F238E27FC236}">
                <a16:creationId xmlns:a16="http://schemas.microsoft.com/office/drawing/2014/main" id="{9BFC9DA9-2C21-4589-BB7F-E763500768B0}"/>
              </a:ext>
            </a:extLst>
          </p:cNvPr>
          <p:cNvSpPr/>
          <p:nvPr/>
        </p:nvSpPr>
        <p:spPr>
          <a:xfrm>
            <a:off x="6667267" y="4343400"/>
            <a:ext cx="12153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Procurement plan </a:t>
            </a:r>
            <a:endParaRPr lang="en-US" sz="1100" dirty="0"/>
          </a:p>
        </p:txBody>
      </p:sp>
      <p:sp>
        <p:nvSpPr>
          <p:cNvPr id="116" name="Rectángulo 21">
            <a:extLst>
              <a:ext uri="{FF2B5EF4-FFF2-40B4-BE49-F238E27FC236}">
                <a16:creationId xmlns:a16="http://schemas.microsoft.com/office/drawing/2014/main" id="{0152AE87-B55B-4DC2-982E-E06C53EBD73C}"/>
              </a:ext>
            </a:extLst>
          </p:cNvPr>
          <p:cNvSpPr/>
          <p:nvPr/>
        </p:nvSpPr>
        <p:spPr>
          <a:xfrm>
            <a:off x="6324600" y="4572000"/>
            <a:ext cx="5341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</a:t>
            </a:r>
            <a:endParaRPr lang="en-US" sz="1100" dirty="0"/>
          </a:p>
        </p:txBody>
      </p:sp>
      <p:sp>
        <p:nvSpPr>
          <p:cNvPr id="117" name="Rectángulo 23">
            <a:extLst>
              <a:ext uri="{FF2B5EF4-FFF2-40B4-BE49-F238E27FC236}">
                <a16:creationId xmlns:a16="http://schemas.microsoft.com/office/drawing/2014/main" id="{3C9D10C7-3FB0-4A58-A124-3B47DE2F43F5}"/>
              </a:ext>
            </a:extLst>
          </p:cNvPr>
          <p:cNvSpPr/>
          <p:nvPr/>
        </p:nvSpPr>
        <p:spPr>
          <a:xfrm>
            <a:off x="6367597" y="4953000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endParaRPr lang="en-US" sz="1100" dirty="0"/>
          </a:p>
        </p:txBody>
      </p:sp>
      <p:sp>
        <p:nvSpPr>
          <p:cNvPr id="118" name="Rectángulo 23">
            <a:extLst>
              <a:ext uri="{FF2B5EF4-FFF2-40B4-BE49-F238E27FC236}">
                <a16:creationId xmlns:a16="http://schemas.microsoft.com/office/drawing/2014/main" id="{CC97AA66-0EDD-4DB7-9DBB-A57C4EFD91B3}"/>
              </a:ext>
            </a:extLst>
          </p:cNvPr>
          <p:cNvSpPr/>
          <p:nvPr/>
        </p:nvSpPr>
        <p:spPr>
          <a:xfrm>
            <a:off x="6388961" y="5307755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endParaRPr lang="en-US" sz="1100" dirty="0"/>
          </a:p>
        </p:txBody>
      </p:sp>
      <p:sp>
        <p:nvSpPr>
          <p:cNvPr id="119" name="Rectángulo 23">
            <a:extLst>
              <a:ext uri="{FF2B5EF4-FFF2-40B4-BE49-F238E27FC236}">
                <a16:creationId xmlns:a16="http://schemas.microsoft.com/office/drawing/2014/main" id="{8FC96BC5-194C-4D19-A9AF-C734031A3CD0}"/>
              </a:ext>
            </a:extLst>
          </p:cNvPr>
          <p:cNvSpPr/>
          <p:nvPr/>
        </p:nvSpPr>
        <p:spPr>
          <a:xfrm>
            <a:off x="6385538" y="561134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143</a:t>
            </a:r>
            <a:endParaRPr lang="en-US" sz="1100" dirty="0"/>
          </a:p>
        </p:txBody>
      </p:sp>
      <p:sp>
        <p:nvSpPr>
          <p:cNvPr id="123" name="Rectángulo 21">
            <a:extLst>
              <a:ext uri="{FF2B5EF4-FFF2-40B4-BE49-F238E27FC236}">
                <a16:creationId xmlns:a16="http://schemas.microsoft.com/office/drawing/2014/main" id="{48D76259-077E-475E-8727-339E1DE1A464}"/>
              </a:ext>
            </a:extLst>
          </p:cNvPr>
          <p:cNvSpPr/>
          <p:nvPr/>
        </p:nvSpPr>
        <p:spPr>
          <a:xfrm>
            <a:off x="7695408" y="4589908"/>
            <a:ext cx="5341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</a:t>
            </a:r>
            <a:endParaRPr lang="en-US" sz="1100" dirty="0"/>
          </a:p>
        </p:txBody>
      </p:sp>
      <p:sp>
        <p:nvSpPr>
          <p:cNvPr id="124" name="Rectángulo 23">
            <a:extLst>
              <a:ext uri="{FF2B5EF4-FFF2-40B4-BE49-F238E27FC236}">
                <a16:creationId xmlns:a16="http://schemas.microsoft.com/office/drawing/2014/main" id="{75606D0E-2A8E-4B6C-A65E-6DC703163107}"/>
              </a:ext>
            </a:extLst>
          </p:cNvPr>
          <p:cNvSpPr/>
          <p:nvPr/>
        </p:nvSpPr>
        <p:spPr>
          <a:xfrm>
            <a:off x="7775904" y="4962742"/>
            <a:ext cx="3257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endParaRPr lang="en-US" sz="1100" dirty="0"/>
          </a:p>
        </p:txBody>
      </p:sp>
      <p:sp>
        <p:nvSpPr>
          <p:cNvPr id="125" name="Rectángulo 23">
            <a:extLst>
              <a:ext uri="{FF2B5EF4-FFF2-40B4-BE49-F238E27FC236}">
                <a16:creationId xmlns:a16="http://schemas.microsoft.com/office/drawing/2014/main" id="{A749EF12-95AF-4214-8175-FCE7CF24921F}"/>
              </a:ext>
            </a:extLst>
          </p:cNvPr>
          <p:cNvSpPr/>
          <p:nvPr/>
        </p:nvSpPr>
        <p:spPr>
          <a:xfrm>
            <a:off x="7772400" y="5302818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endParaRPr lang="en-US" sz="1100" dirty="0"/>
          </a:p>
        </p:txBody>
      </p:sp>
      <p:sp>
        <p:nvSpPr>
          <p:cNvPr id="126" name="Rectángulo 23">
            <a:extLst>
              <a:ext uri="{FF2B5EF4-FFF2-40B4-BE49-F238E27FC236}">
                <a16:creationId xmlns:a16="http://schemas.microsoft.com/office/drawing/2014/main" id="{1294800D-623B-40CF-B8C6-66D72179359F}"/>
              </a:ext>
            </a:extLst>
          </p:cNvPr>
          <p:cNvSpPr/>
          <p:nvPr/>
        </p:nvSpPr>
        <p:spPr>
          <a:xfrm>
            <a:off x="7757138" y="560476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133</a:t>
            </a:r>
            <a:endParaRPr lang="en-US" sz="1100" dirty="0"/>
          </a:p>
        </p:txBody>
      </p:sp>
      <p:pic>
        <p:nvPicPr>
          <p:cNvPr id="130" name="Gráfico 4" descr="Uva contorno">
            <a:extLst>
              <a:ext uri="{FF2B5EF4-FFF2-40B4-BE49-F238E27FC236}">
                <a16:creationId xmlns:a16="http://schemas.microsoft.com/office/drawing/2014/main" id="{A311CBF7-4998-4649-AFD1-B42866546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953000"/>
            <a:ext cx="281094" cy="281094"/>
          </a:xfrm>
          <a:prstGeom prst="rect">
            <a:avLst/>
          </a:prstGeom>
        </p:spPr>
      </p:pic>
      <p:pic>
        <p:nvPicPr>
          <p:cNvPr id="131" name="Graphic 130" descr="Eggplant outline">
            <a:extLst>
              <a:ext uri="{FF2B5EF4-FFF2-40B4-BE49-F238E27FC236}">
                <a16:creationId xmlns:a16="http://schemas.microsoft.com/office/drawing/2014/main" id="{CE8C9C4B-2FB3-49EC-A87E-B9598FA571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5293223"/>
            <a:ext cx="280800" cy="280800"/>
          </a:xfrm>
          <a:prstGeom prst="rect">
            <a:avLst/>
          </a:prstGeom>
        </p:spPr>
      </p:pic>
      <p:pic>
        <p:nvPicPr>
          <p:cNvPr id="132" name="Graphic 131" descr="Onion outline">
            <a:extLst>
              <a:ext uri="{FF2B5EF4-FFF2-40B4-BE49-F238E27FC236}">
                <a16:creationId xmlns:a16="http://schemas.microsoft.com/office/drawing/2014/main" id="{14508606-79E2-4175-AD59-06C57145A2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5604761"/>
            <a:ext cx="280800" cy="280800"/>
          </a:xfrm>
          <a:prstGeom prst="rect">
            <a:avLst/>
          </a:prstGeom>
        </p:spPr>
      </p:pic>
      <p:pic>
        <p:nvPicPr>
          <p:cNvPr id="135" name="Graphic 134" descr="Truck with solid fill">
            <a:extLst>
              <a:ext uri="{FF2B5EF4-FFF2-40B4-BE49-F238E27FC236}">
                <a16:creationId xmlns:a16="http://schemas.microsoft.com/office/drawing/2014/main" id="{544900A1-4858-4529-98DF-659E149D54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4170335" y="3048000"/>
            <a:ext cx="515874" cy="3600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6AE72A97-361F-4406-B064-F9B47FCFF6D7}"/>
              </a:ext>
            </a:extLst>
          </p:cNvPr>
          <p:cNvSpPr txBox="1"/>
          <p:nvPr/>
        </p:nvSpPr>
        <p:spPr bwMode="auto">
          <a:xfrm>
            <a:off x="1050695" y="6149902"/>
            <a:ext cx="29117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</a:rPr>
              <a:t>Split pickups are not allowed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5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"/>
    </mc:Choice>
    <mc:Fallback xmlns="">
      <p:transition spd="slow" advTm="102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53F7-B6B4-45AE-B81A-B7B916A8C8D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92034" y="1978253"/>
            <a:ext cx="83471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Objective: 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The warehouse needs to simultaneously minimize the purchasing, inventory, and transportation costs for the entire planning horizon, considering the deterministic version of the problem.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endParaRPr lang="en-US" sz="2400" dirty="0"/>
          </a:p>
        </p:txBody>
      </p:sp>
      <p:sp>
        <p:nvSpPr>
          <p:cNvPr id="9" name="Rectángulo 8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O" sz="2800" dirty="0" err="1">
                <a:solidFill>
                  <a:prstClr val="black"/>
                </a:solidFill>
              </a:rPr>
              <a:t>Problem</a:t>
            </a:r>
            <a:r>
              <a:rPr lang="es-CO" sz="2800" dirty="0">
                <a:solidFill>
                  <a:prstClr val="black"/>
                </a:solidFill>
              </a:rPr>
              <a:t> </a:t>
            </a:r>
            <a:r>
              <a:rPr lang="es-CO" sz="2800" dirty="0" err="1">
                <a:solidFill>
                  <a:prstClr val="black"/>
                </a:solidFill>
              </a:rPr>
              <a:t>description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079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"/>
    </mc:Choice>
    <mc:Fallback xmlns="">
      <p:transition spd="slow" advTm="102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State-of-the-art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F8186D-D20C-4E6B-957F-7EE1170AB78A}"/>
              </a:ext>
            </a:extLst>
          </p:cNvPr>
          <p:cNvSpPr/>
          <p:nvPr/>
        </p:nvSpPr>
        <p:spPr>
          <a:xfrm>
            <a:off x="76200" y="6629400"/>
            <a:ext cx="2286000" cy="19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CBEFAC-8E4A-4C13-93B2-450BAE46C437}"/>
              </a:ext>
            </a:extLst>
          </p:cNvPr>
          <p:cNvSpPr txBox="1"/>
          <p:nvPr/>
        </p:nvSpPr>
        <p:spPr bwMode="auto">
          <a:xfrm>
            <a:off x="2525674" y="2362200"/>
            <a:ext cx="45010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Classification of inbound inventory routing problems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B4A921-FA00-450D-A72E-59A288302FB0}"/>
              </a:ext>
            </a:extLst>
          </p:cNvPr>
          <p:cNvSpPr txBox="1"/>
          <p:nvPr/>
        </p:nvSpPr>
        <p:spPr bwMode="auto">
          <a:xfrm>
            <a:off x="542873" y="5256835"/>
            <a:ext cx="3733800" cy="21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Adapted and extended 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Gruler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2020 </a:t>
            </a:r>
            <a:endParaRPr lang="es-CO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2112675-3A7F-4CAD-BB52-1A03BF8B1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3371850"/>
            <a:ext cx="8391525" cy="188595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B79AD84-CE17-4B88-B006-78771541AAF1}"/>
              </a:ext>
            </a:extLst>
          </p:cNvPr>
          <p:cNvSpPr/>
          <p:nvPr/>
        </p:nvSpPr>
        <p:spPr>
          <a:xfrm>
            <a:off x="533400" y="4163472"/>
            <a:ext cx="8324902" cy="643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7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2"/>
    </mc:Choice>
    <mc:Fallback xmlns="">
      <p:transition spd="slow" advTm="19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State-of-the-art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F8186D-D20C-4E6B-957F-7EE1170AB78A}"/>
              </a:ext>
            </a:extLst>
          </p:cNvPr>
          <p:cNvSpPr/>
          <p:nvPr/>
        </p:nvSpPr>
        <p:spPr>
          <a:xfrm>
            <a:off x="76200" y="6629400"/>
            <a:ext cx="2286000" cy="19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4356DF-622D-46B1-A874-7E54759AD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926080"/>
            <a:ext cx="8534400" cy="2560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BA5EB7-6C1F-459D-A7BF-C8C5987B91BD}"/>
              </a:ext>
            </a:extLst>
          </p:cNvPr>
          <p:cNvSpPr txBox="1"/>
          <p:nvPr/>
        </p:nvSpPr>
        <p:spPr bwMode="auto">
          <a:xfrm>
            <a:off x="2525674" y="2096869"/>
            <a:ext cx="45010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Authors that solve inbound inventory routing problems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30550-BB33-4B02-BB5E-15EBAFF04EAB}"/>
              </a:ext>
            </a:extLst>
          </p:cNvPr>
          <p:cNvSpPr/>
          <p:nvPr/>
        </p:nvSpPr>
        <p:spPr>
          <a:xfrm>
            <a:off x="3200400" y="2796540"/>
            <a:ext cx="838200" cy="2819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29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2"/>
    </mc:Choice>
    <mc:Fallback xmlns="">
      <p:transition spd="slow" advTm="1901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State-of-the-art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F8186D-D20C-4E6B-957F-7EE1170AB78A}"/>
              </a:ext>
            </a:extLst>
          </p:cNvPr>
          <p:cNvSpPr/>
          <p:nvPr/>
        </p:nvSpPr>
        <p:spPr>
          <a:xfrm>
            <a:off x="76200" y="6629400"/>
            <a:ext cx="2286000" cy="19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A5EB7-6C1F-459D-A7BF-C8C5987B91BD}"/>
              </a:ext>
            </a:extLst>
          </p:cNvPr>
          <p:cNvSpPr txBox="1"/>
          <p:nvPr/>
        </p:nvSpPr>
        <p:spPr bwMode="auto">
          <a:xfrm>
            <a:off x="2471217" y="2030144"/>
            <a:ext cx="45010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Multi-Vehicle Traveling purchaser problem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A619641-7A6B-4E84-B916-F67036C7E0DA}"/>
              </a:ext>
            </a:extLst>
          </p:cNvPr>
          <p:cNvSpPr/>
          <p:nvPr/>
        </p:nvSpPr>
        <p:spPr>
          <a:xfrm>
            <a:off x="492034" y="1978253"/>
            <a:ext cx="834716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+mj-lt"/>
            </a:endParaRP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dirty="0"/>
              <a:t>MVTPPs can be classified according to four categories referring to the available supply, demand, vehicle capacity, and purchasing policy.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Available supply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/>
              <a:t>Restricted:</a:t>
            </a:r>
            <a:r>
              <a:rPr lang="en-US" sz="1800" i="0" u="none" strike="noStrike" baseline="0" dirty="0"/>
              <a:t> if the available quantity is less than the product demand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Unrestricted: </a:t>
            </a:r>
            <a:r>
              <a:rPr lang="en-US" dirty="0"/>
              <a:t>if the available quantity is not less than the corresponding demand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algn="just"/>
            <a:r>
              <a:rPr lang="en-US" b="1" dirty="0"/>
              <a:t>Demand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/>
              <a:t>Unitary:</a:t>
            </a:r>
            <a:r>
              <a:rPr lang="en-US" sz="1800" b="0" i="0" u="none" strike="noStrike" baseline="0" dirty="0"/>
              <a:t> if the demand for each product is one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General: </a:t>
            </a:r>
            <a:r>
              <a:rPr lang="en-US" dirty="0"/>
              <a:t>otherwise</a:t>
            </a:r>
          </a:p>
          <a:p>
            <a:pPr algn="just"/>
            <a:endParaRPr lang="en-US" dirty="0">
              <a:latin typeface="+mj-lt"/>
            </a:endParaRPr>
          </a:p>
          <a:p>
            <a:pPr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0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2"/>
    </mc:Choice>
    <mc:Fallback xmlns="">
      <p:transition spd="slow" advTm="19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State-of-the-art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F8186D-D20C-4E6B-957F-7EE1170AB78A}"/>
              </a:ext>
            </a:extLst>
          </p:cNvPr>
          <p:cNvSpPr/>
          <p:nvPr/>
        </p:nvSpPr>
        <p:spPr>
          <a:xfrm>
            <a:off x="76200" y="6629400"/>
            <a:ext cx="2286000" cy="19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A5EB7-6C1F-459D-A7BF-C8C5987B91BD}"/>
              </a:ext>
            </a:extLst>
          </p:cNvPr>
          <p:cNvSpPr txBox="1"/>
          <p:nvPr/>
        </p:nvSpPr>
        <p:spPr bwMode="auto">
          <a:xfrm>
            <a:off x="2471217" y="2030144"/>
            <a:ext cx="45010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Multi-Vehicle Traveling purchaser problem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A619641-7A6B-4E84-B916-F67036C7E0DA}"/>
              </a:ext>
            </a:extLst>
          </p:cNvPr>
          <p:cNvSpPr/>
          <p:nvPr/>
        </p:nvSpPr>
        <p:spPr>
          <a:xfrm>
            <a:off x="492034" y="1978253"/>
            <a:ext cx="834716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+mj-lt"/>
            </a:endParaRP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dirty="0"/>
              <a:t>MVTPPs can be classified according to four categories referring to the available supply, demand, vehicle capacity, and purchasing policy.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Vehicles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/>
              <a:t>Capacitated:</a:t>
            </a:r>
            <a:r>
              <a:rPr lang="en-US" sz="1800" b="0" i="0" u="none" strike="noStrike" baseline="0" dirty="0"/>
              <a:t> meaning that the given capacity can become binding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Uncapacitated</a:t>
            </a:r>
            <a:r>
              <a:rPr lang="en-US" b="1" dirty="0"/>
              <a:t>: </a:t>
            </a:r>
            <a:r>
              <a:rPr lang="en-US" dirty="0"/>
              <a:t>otherwise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algn="just"/>
            <a:r>
              <a:rPr lang="en-US" b="1" dirty="0"/>
              <a:t>purchasing policy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</a:t>
            </a:r>
            <a:r>
              <a:rPr lang="en-US" sz="1800" b="1" i="0" u="none" strike="noStrike" baseline="0" dirty="0"/>
              <a:t>plit (purchases):</a:t>
            </a:r>
            <a:r>
              <a:rPr lang="en-US" sz="1800" b="0" i="0" u="none" strike="noStrike" baseline="0" dirty="0"/>
              <a:t> if the same product can be purchased multiple times at the same supplier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Non-split (purchases): </a:t>
            </a:r>
            <a:r>
              <a:rPr lang="en-US" dirty="0"/>
              <a:t>otherwise</a:t>
            </a:r>
          </a:p>
          <a:p>
            <a:pPr algn="just"/>
            <a:endParaRPr lang="en-US" dirty="0">
              <a:latin typeface="+mj-lt"/>
            </a:endParaRPr>
          </a:p>
          <a:p>
            <a:pPr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84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2"/>
    </mc:Choice>
    <mc:Fallback xmlns="">
      <p:transition spd="slow" advTm="1901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State-of-the-art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F8186D-D20C-4E6B-957F-7EE1170AB78A}"/>
              </a:ext>
            </a:extLst>
          </p:cNvPr>
          <p:cNvSpPr/>
          <p:nvPr/>
        </p:nvSpPr>
        <p:spPr>
          <a:xfrm>
            <a:off x="76200" y="6629400"/>
            <a:ext cx="2286000" cy="19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A5EB7-6C1F-459D-A7BF-C8C5987B91BD}"/>
              </a:ext>
            </a:extLst>
          </p:cNvPr>
          <p:cNvSpPr txBox="1"/>
          <p:nvPr/>
        </p:nvSpPr>
        <p:spPr bwMode="auto">
          <a:xfrm>
            <a:off x="2471217" y="2030144"/>
            <a:ext cx="45010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Multi-Vehicle Traveling purchaser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B1D44-7BD5-431D-8133-23C49A758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92635"/>
            <a:ext cx="7391400" cy="34978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78D193-BEEE-403F-AA2F-522AD1451543}"/>
              </a:ext>
            </a:extLst>
          </p:cNvPr>
          <p:cNvSpPr/>
          <p:nvPr/>
        </p:nvSpPr>
        <p:spPr>
          <a:xfrm>
            <a:off x="4038600" y="4724400"/>
            <a:ext cx="1066800" cy="668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16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2"/>
    </mc:Choice>
    <mc:Fallback xmlns="">
      <p:transition spd="slow" advTm="19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492034" y="1978253"/>
            <a:ext cx="8347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err="1">
                <a:latin typeface="+mj-lt"/>
              </a:rPr>
              <a:t>Exact</a:t>
            </a:r>
            <a:r>
              <a:rPr lang="es-CO" dirty="0">
                <a:latin typeface="+mj-lt"/>
              </a:rPr>
              <a:t> </a:t>
            </a:r>
            <a:r>
              <a:rPr lang="es-CO" dirty="0" err="1">
                <a:latin typeface="+mj-lt"/>
              </a:rPr>
              <a:t>approach</a:t>
            </a:r>
            <a:endParaRPr lang="es-CO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prstClr val="black"/>
                </a:solidFill>
              </a:rPr>
              <a:t>Matheuristic</a:t>
            </a:r>
            <a:r>
              <a:rPr lang="es-CO" dirty="0">
                <a:latin typeface="+mj-lt"/>
              </a:rPr>
              <a:t> </a:t>
            </a:r>
            <a:r>
              <a:rPr lang="es-CO" dirty="0" err="1">
                <a:latin typeface="+mj-lt"/>
              </a:rPr>
              <a:t>approach</a:t>
            </a:r>
            <a:endParaRPr lang="es-CO" dirty="0">
              <a:latin typeface="+mj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Methodology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53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492034" y="1978253"/>
            <a:ext cx="8347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1" dirty="0" err="1">
                <a:latin typeface="+mj-lt"/>
              </a:rPr>
              <a:t>Exact</a:t>
            </a:r>
            <a:r>
              <a:rPr lang="es-CO" b="1" dirty="0">
                <a:latin typeface="+mj-lt"/>
              </a:rPr>
              <a:t> </a:t>
            </a:r>
            <a:r>
              <a:rPr lang="es-CO" b="1" dirty="0" err="1">
                <a:latin typeface="+mj-lt"/>
              </a:rPr>
              <a:t>approach</a:t>
            </a: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Matheuristic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s-CO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approach</a:t>
            </a:r>
            <a:endParaRPr lang="es-CO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Methodology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425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Small farmers with limited distribution capacity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F8186D-D20C-4E6B-957F-7EE1170AB78A}"/>
              </a:ext>
            </a:extLst>
          </p:cNvPr>
          <p:cNvSpPr/>
          <p:nvPr/>
        </p:nvSpPr>
        <p:spPr>
          <a:xfrm>
            <a:off x="76200" y="6629400"/>
            <a:ext cx="2286000" cy="19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457200" y="1945246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2016 Colombian peace agreement ended a 60-year internal war.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Small farmers have little or no distribution capacity, limiting their participation in supply chains.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dirty="0"/>
              <a:t>Most of the income remains in the different links of the chain due to the large number of intermediaries.</a:t>
            </a:r>
          </a:p>
        </p:txBody>
      </p:sp>
      <p:sp>
        <p:nvSpPr>
          <p:cNvPr id="12" name="Rectángulo 6">
            <a:extLst>
              <a:ext uri="{FF2B5EF4-FFF2-40B4-BE49-F238E27FC236}">
                <a16:creationId xmlns:a16="http://schemas.microsoft.com/office/drawing/2014/main" id="{EF8774CE-5F0C-4CA4-9CAE-2E3D067B1075}"/>
              </a:ext>
            </a:extLst>
          </p:cNvPr>
          <p:cNvSpPr/>
          <p:nvPr/>
        </p:nvSpPr>
        <p:spPr>
          <a:xfrm>
            <a:off x="439173" y="4876800"/>
            <a:ext cx="4667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Companies with high horizontal integration allow to reduce this gap between small farmers and customers. </a:t>
            </a:r>
          </a:p>
        </p:txBody>
      </p:sp>
      <p:pic>
        <p:nvPicPr>
          <p:cNvPr id="2050" name="Picture 2" descr="Crisis de los pequeños cultivadores de papa en Boyacá | Noticias hoy">
            <a:extLst>
              <a:ext uri="{FF2B5EF4-FFF2-40B4-BE49-F238E27FC236}">
                <a16:creationId xmlns:a16="http://schemas.microsoft.com/office/drawing/2014/main" id="{EB03F6ED-DA20-4533-BC96-2E0B36B54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2" y="4381308"/>
            <a:ext cx="3725674" cy="209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143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2"/>
    </mc:Choice>
    <mc:Fallback xmlns="">
      <p:transition spd="slow" advTm="19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O" sz="2800" dirty="0" err="1"/>
              <a:t>Notation</a:t>
            </a:r>
            <a:endParaRPr lang="es-CO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34">
                <a:extLst>
                  <a:ext uri="{FF2B5EF4-FFF2-40B4-BE49-F238E27FC236}">
                    <a16:creationId xmlns:a16="http://schemas.microsoft.com/office/drawing/2014/main" id="{6A97BEFA-4A8D-44C5-8C55-3633A3ACB2C9}"/>
                  </a:ext>
                </a:extLst>
              </p:cNvPr>
              <p:cNvSpPr txBox="1"/>
              <p:nvPr/>
            </p:nvSpPr>
            <p:spPr bwMode="auto">
              <a:xfrm>
                <a:off x="990600" y="2132112"/>
                <a:ext cx="35573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CO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O" sz="2000" dirty="0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34">
                <a:extLst>
                  <a:ext uri="{FF2B5EF4-FFF2-40B4-BE49-F238E27FC236}">
                    <a16:creationId xmlns:a16="http://schemas.microsoft.com/office/drawing/2014/main" id="{6A97BEFA-4A8D-44C5-8C55-3633A3ACB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132112"/>
                <a:ext cx="355738" cy="307777"/>
              </a:xfrm>
              <a:prstGeom prst="rect">
                <a:avLst/>
              </a:prstGeom>
              <a:blipFill>
                <a:blip r:embed="rId3"/>
                <a:stretch>
                  <a:fillRect l="-17241" r="-6897" b="-8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20">
            <a:extLst>
              <a:ext uri="{FF2B5EF4-FFF2-40B4-BE49-F238E27FC236}">
                <a16:creationId xmlns:a16="http://schemas.microsoft.com/office/drawing/2014/main" id="{8FEAB4FC-DD51-4152-90BA-ACC3F3F0C111}"/>
              </a:ext>
            </a:extLst>
          </p:cNvPr>
          <p:cNvSpPr txBox="1"/>
          <p:nvPr/>
        </p:nvSpPr>
        <p:spPr>
          <a:xfrm>
            <a:off x="1504950" y="2085945"/>
            <a:ext cx="321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suppliers (farmers)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21">
                <a:extLst>
                  <a:ext uri="{FF2B5EF4-FFF2-40B4-BE49-F238E27FC236}">
                    <a16:creationId xmlns:a16="http://schemas.microsoft.com/office/drawing/2014/main" id="{8840419F-6152-4BAF-A8D1-FAFC15D5E2BD}"/>
                  </a:ext>
                </a:extLst>
              </p:cNvPr>
              <p:cNvSpPr txBox="1"/>
              <p:nvPr/>
            </p:nvSpPr>
            <p:spPr bwMode="auto">
              <a:xfrm>
                <a:off x="990600" y="3050977"/>
                <a:ext cx="318741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O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O" sz="2000" dirty="0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uadroTexto 21">
                <a:extLst>
                  <a:ext uri="{FF2B5EF4-FFF2-40B4-BE49-F238E27FC236}">
                    <a16:creationId xmlns:a16="http://schemas.microsoft.com/office/drawing/2014/main" id="{8840419F-6152-4BAF-A8D1-FAFC15D5E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050977"/>
                <a:ext cx="318741" cy="307777"/>
              </a:xfrm>
              <a:prstGeom prst="rect">
                <a:avLst/>
              </a:prstGeom>
              <a:blipFill>
                <a:blip r:embed="rId4"/>
                <a:stretch>
                  <a:fillRect l="-19231" r="-7692" b="-78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22">
            <a:extLst>
              <a:ext uri="{FF2B5EF4-FFF2-40B4-BE49-F238E27FC236}">
                <a16:creationId xmlns:a16="http://schemas.microsoft.com/office/drawing/2014/main" id="{E2988EAB-F582-4E41-AE80-6164355C2769}"/>
              </a:ext>
            </a:extLst>
          </p:cNvPr>
          <p:cNvSpPr txBox="1"/>
          <p:nvPr/>
        </p:nvSpPr>
        <p:spPr>
          <a:xfrm>
            <a:off x="1504950" y="3004810"/>
            <a:ext cx="2381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products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29">
                <a:extLst>
                  <a:ext uri="{FF2B5EF4-FFF2-40B4-BE49-F238E27FC236}">
                    <a16:creationId xmlns:a16="http://schemas.microsoft.com/office/drawing/2014/main" id="{B85E89F0-38FA-413E-A1AA-D810000738F5}"/>
                  </a:ext>
                </a:extLst>
              </p:cNvPr>
              <p:cNvSpPr txBox="1"/>
              <p:nvPr/>
            </p:nvSpPr>
            <p:spPr bwMode="auto">
              <a:xfrm>
                <a:off x="990600" y="4808547"/>
                <a:ext cx="49173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𝑘𝑡</m:t>
                          </m:r>
                        </m:sub>
                      </m:sSub>
                      <m:r>
                        <a:rPr lang="es-CO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O" sz="2000" dirty="0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29">
                <a:extLst>
                  <a:ext uri="{FF2B5EF4-FFF2-40B4-BE49-F238E27FC236}">
                    <a16:creationId xmlns:a16="http://schemas.microsoft.com/office/drawing/2014/main" id="{B85E89F0-38FA-413E-A1AA-D8100007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808547"/>
                <a:ext cx="491738" cy="307777"/>
              </a:xfrm>
              <a:prstGeom prst="rect">
                <a:avLst/>
              </a:prstGeom>
              <a:blipFill>
                <a:blip r:embed="rId5"/>
                <a:stretch>
                  <a:fillRect l="-11250" r="-6250" b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30">
                <a:extLst>
                  <a:ext uri="{FF2B5EF4-FFF2-40B4-BE49-F238E27FC236}">
                    <a16:creationId xmlns:a16="http://schemas.microsoft.com/office/drawing/2014/main" id="{5A60B031-3D4E-444A-B438-3C1CFAE5E30B}"/>
                  </a:ext>
                </a:extLst>
              </p:cNvPr>
              <p:cNvSpPr txBox="1"/>
              <p:nvPr/>
            </p:nvSpPr>
            <p:spPr>
              <a:xfrm>
                <a:off x="1504950" y="4762380"/>
                <a:ext cx="55054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Demand of the product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period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30">
                <a:extLst>
                  <a:ext uri="{FF2B5EF4-FFF2-40B4-BE49-F238E27FC236}">
                    <a16:creationId xmlns:a16="http://schemas.microsoft.com/office/drawing/2014/main" id="{5A60B031-3D4E-444A-B438-3C1CFAE5E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0" y="4762380"/>
                <a:ext cx="5505450" cy="400110"/>
              </a:xfrm>
              <a:prstGeom prst="rect">
                <a:avLst/>
              </a:prstGeom>
              <a:blipFill>
                <a:blip r:embed="rId6"/>
                <a:stretch>
                  <a:fillRect l="-121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37">
                <a:extLst>
                  <a:ext uri="{FF2B5EF4-FFF2-40B4-BE49-F238E27FC236}">
                    <a16:creationId xmlns:a16="http://schemas.microsoft.com/office/drawing/2014/main" id="{A688E73F-E707-4E5C-8BAE-026BEA65E2FB}"/>
                  </a:ext>
                </a:extLst>
              </p:cNvPr>
              <p:cNvSpPr txBox="1"/>
              <p:nvPr/>
            </p:nvSpPr>
            <p:spPr bwMode="auto">
              <a:xfrm>
                <a:off x="990600" y="5742057"/>
                <a:ext cx="54566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𝑘𝑡</m:t>
                          </m:r>
                        </m:sub>
                      </m:sSub>
                      <m:r>
                        <a:rPr lang="es-CO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O" sz="2000" dirty="0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uadroTexto 37">
                <a:extLst>
                  <a:ext uri="{FF2B5EF4-FFF2-40B4-BE49-F238E27FC236}">
                    <a16:creationId xmlns:a16="http://schemas.microsoft.com/office/drawing/2014/main" id="{A688E73F-E707-4E5C-8BAE-026BEA65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5742057"/>
                <a:ext cx="545662" cy="307777"/>
              </a:xfrm>
              <a:prstGeom prst="rect">
                <a:avLst/>
              </a:prstGeom>
              <a:blipFill>
                <a:blip r:embed="rId7"/>
                <a:stretch>
                  <a:fillRect l="-10112" r="-5618" b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38">
                <a:extLst>
                  <a:ext uri="{FF2B5EF4-FFF2-40B4-BE49-F238E27FC236}">
                    <a16:creationId xmlns:a16="http://schemas.microsoft.com/office/drawing/2014/main" id="{BD1D8171-521A-4D63-A0B7-869D80268A98}"/>
                  </a:ext>
                </a:extLst>
              </p:cNvPr>
              <p:cNvSpPr txBox="1"/>
              <p:nvPr/>
            </p:nvSpPr>
            <p:spPr>
              <a:xfrm>
                <a:off x="1504950" y="5695890"/>
                <a:ext cx="73342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suppliers offering product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uadroTexto 38">
                <a:extLst>
                  <a:ext uri="{FF2B5EF4-FFF2-40B4-BE49-F238E27FC236}">
                    <a16:creationId xmlns:a16="http://schemas.microsoft.com/office/drawing/2014/main" id="{BD1D8171-521A-4D63-A0B7-869D80268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0" y="5695890"/>
                <a:ext cx="7334250" cy="400110"/>
              </a:xfrm>
              <a:prstGeom prst="rect">
                <a:avLst/>
              </a:prstGeom>
              <a:blipFill>
                <a:blip r:embed="rId8"/>
                <a:stretch>
                  <a:fillRect l="-91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1">
                <a:extLst>
                  <a:ext uri="{FF2B5EF4-FFF2-40B4-BE49-F238E27FC236}">
                    <a16:creationId xmlns:a16="http://schemas.microsoft.com/office/drawing/2014/main" id="{BDD9753D-F098-43C9-AA14-38CAB6A62653}"/>
                  </a:ext>
                </a:extLst>
              </p:cNvPr>
              <p:cNvSpPr txBox="1"/>
              <p:nvPr/>
            </p:nvSpPr>
            <p:spPr bwMode="auto">
              <a:xfrm>
                <a:off x="990600" y="3969315"/>
                <a:ext cx="289375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CO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O" sz="2000" dirty="0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CuadroTexto 21">
                <a:extLst>
                  <a:ext uri="{FF2B5EF4-FFF2-40B4-BE49-F238E27FC236}">
                    <a16:creationId xmlns:a16="http://schemas.microsoft.com/office/drawing/2014/main" id="{BDD9753D-F098-43C9-AA14-38CAB6A62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969315"/>
                <a:ext cx="289375" cy="307777"/>
              </a:xfrm>
              <a:prstGeom prst="rect">
                <a:avLst/>
              </a:prstGeom>
              <a:blipFill>
                <a:blip r:embed="rId9"/>
                <a:stretch>
                  <a:fillRect l="-21277" r="-8511" b="-78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2">
            <a:extLst>
              <a:ext uri="{FF2B5EF4-FFF2-40B4-BE49-F238E27FC236}">
                <a16:creationId xmlns:a16="http://schemas.microsoft.com/office/drawing/2014/main" id="{D12F53D7-1209-4C14-ACFE-6E1D119B350A}"/>
              </a:ext>
            </a:extLst>
          </p:cNvPr>
          <p:cNvSpPr txBox="1"/>
          <p:nvPr/>
        </p:nvSpPr>
        <p:spPr>
          <a:xfrm>
            <a:off x="1504950" y="3923148"/>
            <a:ext cx="2381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periods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9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O" sz="2800" dirty="0" err="1"/>
              <a:t>Notation</a:t>
            </a:r>
            <a:endParaRPr lang="es-CO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37">
                <a:extLst>
                  <a:ext uri="{FF2B5EF4-FFF2-40B4-BE49-F238E27FC236}">
                    <a16:creationId xmlns:a16="http://schemas.microsoft.com/office/drawing/2014/main" id="{A688E73F-E707-4E5C-8BAE-026BEA65E2FB}"/>
                  </a:ext>
                </a:extLst>
              </p:cNvPr>
              <p:cNvSpPr txBox="1"/>
              <p:nvPr/>
            </p:nvSpPr>
            <p:spPr bwMode="auto">
              <a:xfrm>
                <a:off x="990600" y="1828800"/>
                <a:ext cx="42325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s-C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CO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O" sz="2000" dirty="0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uadroTexto 37">
                <a:extLst>
                  <a:ext uri="{FF2B5EF4-FFF2-40B4-BE49-F238E27FC236}">
                    <a16:creationId xmlns:a16="http://schemas.microsoft.com/office/drawing/2014/main" id="{A688E73F-E707-4E5C-8BAE-026BEA65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828800"/>
                <a:ext cx="423257" cy="307777"/>
              </a:xfrm>
              <a:prstGeom prst="rect">
                <a:avLst/>
              </a:prstGeom>
              <a:blipFill>
                <a:blip r:embed="rId3"/>
                <a:stretch>
                  <a:fillRect l="-14493" r="-5797" b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38">
                <a:extLst>
                  <a:ext uri="{FF2B5EF4-FFF2-40B4-BE49-F238E27FC236}">
                    <a16:creationId xmlns:a16="http://schemas.microsoft.com/office/drawing/2014/main" id="{BD1D8171-521A-4D63-A0B7-869D80268A98}"/>
                  </a:ext>
                </a:extLst>
              </p:cNvPr>
              <p:cNvSpPr txBox="1"/>
              <p:nvPr/>
            </p:nvSpPr>
            <p:spPr>
              <a:xfrm>
                <a:off x="1504950" y="1755577"/>
                <a:ext cx="73342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number of periods that the product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remain in inventory</a:t>
                </a:r>
              </a:p>
            </p:txBody>
          </p:sp>
        </mc:Choice>
        <mc:Fallback xmlns="">
          <p:sp>
            <p:nvSpPr>
              <p:cNvPr id="20" name="CuadroTexto 38">
                <a:extLst>
                  <a:ext uri="{FF2B5EF4-FFF2-40B4-BE49-F238E27FC236}">
                    <a16:creationId xmlns:a16="http://schemas.microsoft.com/office/drawing/2014/main" id="{BD1D8171-521A-4D63-A0B7-869D80268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0" y="1755577"/>
                <a:ext cx="7334250" cy="707886"/>
              </a:xfrm>
              <a:prstGeom prst="rect">
                <a:avLst/>
              </a:prstGeom>
              <a:blipFill>
                <a:blip r:embed="rId4"/>
                <a:stretch>
                  <a:fillRect l="-914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21">
                <a:extLst>
                  <a:ext uri="{FF2B5EF4-FFF2-40B4-BE49-F238E27FC236}">
                    <a16:creationId xmlns:a16="http://schemas.microsoft.com/office/drawing/2014/main" id="{8FA7B146-FB5C-4888-8BE1-9ED8F39D6FA0}"/>
                  </a:ext>
                </a:extLst>
              </p:cNvPr>
              <p:cNvSpPr txBox="1"/>
              <p:nvPr/>
            </p:nvSpPr>
            <p:spPr bwMode="auto">
              <a:xfrm>
                <a:off x="990600" y="2672954"/>
                <a:ext cx="54123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𝑖𝑘𝑡</m:t>
                          </m:r>
                        </m:sub>
                      </m:sSub>
                      <m:r>
                        <a:rPr lang="es-CO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O" sz="2000" dirty="0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CuadroTexto 21">
                <a:extLst>
                  <a:ext uri="{FF2B5EF4-FFF2-40B4-BE49-F238E27FC236}">
                    <a16:creationId xmlns:a16="http://schemas.microsoft.com/office/drawing/2014/main" id="{8FA7B146-FB5C-4888-8BE1-9ED8F39D6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672954"/>
                <a:ext cx="541238" cy="307777"/>
              </a:xfrm>
              <a:prstGeom prst="rect">
                <a:avLst/>
              </a:prstGeom>
              <a:blipFill>
                <a:blip r:embed="rId5"/>
                <a:stretch>
                  <a:fillRect l="-10227" r="-5682" b="-254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22">
                <a:extLst>
                  <a:ext uri="{FF2B5EF4-FFF2-40B4-BE49-F238E27FC236}">
                    <a16:creationId xmlns:a16="http://schemas.microsoft.com/office/drawing/2014/main" id="{6F29B2D5-E4C5-4BF6-BACD-630E6C2D17FA}"/>
                  </a:ext>
                </a:extLst>
              </p:cNvPr>
              <p:cNvSpPr txBox="1"/>
              <p:nvPr/>
            </p:nvSpPr>
            <p:spPr>
              <a:xfrm>
                <a:off x="1504950" y="2626787"/>
                <a:ext cx="73342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Quantity available of the product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from supplier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period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CuadroTexto 22">
                <a:extLst>
                  <a:ext uri="{FF2B5EF4-FFF2-40B4-BE49-F238E27FC236}">
                    <a16:creationId xmlns:a16="http://schemas.microsoft.com/office/drawing/2014/main" id="{6F29B2D5-E4C5-4BF6-BACD-630E6C2D1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0" y="2626787"/>
                <a:ext cx="7334250" cy="400110"/>
              </a:xfrm>
              <a:prstGeom prst="rect">
                <a:avLst/>
              </a:prstGeom>
              <a:blipFill>
                <a:blip r:embed="rId6"/>
                <a:stretch>
                  <a:fillRect l="-914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29">
                <a:extLst>
                  <a:ext uri="{FF2B5EF4-FFF2-40B4-BE49-F238E27FC236}">
                    <a16:creationId xmlns:a16="http://schemas.microsoft.com/office/drawing/2014/main" id="{A943D564-CED0-48CF-816D-A1766877BD17}"/>
                  </a:ext>
                </a:extLst>
              </p:cNvPr>
              <p:cNvSpPr txBox="1"/>
              <p:nvPr/>
            </p:nvSpPr>
            <p:spPr bwMode="auto">
              <a:xfrm>
                <a:off x="990600" y="4389567"/>
                <a:ext cx="485325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C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𝑘𝑡</m:t>
                          </m:r>
                        </m:sub>
                      </m:sSub>
                      <m:r>
                        <a:rPr lang="es-CO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O" sz="2000" dirty="0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CuadroTexto 29">
                <a:extLst>
                  <a:ext uri="{FF2B5EF4-FFF2-40B4-BE49-F238E27FC236}">
                    <a16:creationId xmlns:a16="http://schemas.microsoft.com/office/drawing/2014/main" id="{A943D564-CED0-48CF-816D-A1766877B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389567"/>
                <a:ext cx="485325" cy="307777"/>
              </a:xfrm>
              <a:prstGeom prst="rect">
                <a:avLst/>
              </a:prstGeom>
              <a:blipFill>
                <a:blip r:embed="rId7"/>
                <a:stretch>
                  <a:fillRect l="-11392" r="-6329" b="-176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0">
                <a:extLst>
                  <a:ext uri="{FF2B5EF4-FFF2-40B4-BE49-F238E27FC236}">
                    <a16:creationId xmlns:a16="http://schemas.microsoft.com/office/drawing/2014/main" id="{68F3F37A-013D-4F40-B5B2-2BA5430AD1CC}"/>
                  </a:ext>
                </a:extLst>
              </p:cNvPr>
              <p:cNvSpPr txBox="1"/>
              <p:nvPr/>
            </p:nvSpPr>
            <p:spPr>
              <a:xfrm>
                <a:off x="1504950" y="4343400"/>
                <a:ext cx="55054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Holding cost of product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time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CuadroTexto 30">
                <a:extLst>
                  <a:ext uri="{FF2B5EF4-FFF2-40B4-BE49-F238E27FC236}">
                    <a16:creationId xmlns:a16="http://schemas.microsoft.com/office/drawing/2014/main" id="{68F3F37A-013D-4F40-B5B2-2BA5430AD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0" y="4343400"/>
                <a:ext cx="5505450" cy="400110"/>
              </a:xfrm>
              <a:prstGeom prst="rect">
                <a:avLst/>
              </a:prstGeom>
              <a:blipFill>
                <a:blip r:embed="rId8"/>
                <a:stretch>
                  <a:fillRect l="-1218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21">
                <a:extLst>
                  <a:ext uri="{FF2B5EF4-FFF2-40B4-BE49-F238E27FC236}">
                    <a16:creationId xmlns:a16="http://schemas.microsoft.com/office/drawing/2014/main" id="{C642F2B7-656E-4169-8A40-2495704FFA67}"/>
                  </a:ext>
                </a:extLst>
              </p:cNvPr>
              <p:cNvSpPr txBox="1"/>
              <p:nvPr/>
            </p:nvSpPr>
            <p:spPr bwMode="auto">
              <a:xfrm>
                <a:off x="990600" y="3551367"/>
                <a:ext cx="542905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CO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𝑖𝑘𝑡</m:t>
                          </m:r>
                        </m:sub>
                      </m:sSub>
                      <m:r>
                        <a:rPr lang="es-CO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O" sz="2000" dirty="0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CuadroTexto 21">
                <a:extLst>
                  <a:ext uri="{FF2B5EF4-FFF2-40B4-BE49-F238E27FC236}">
                    <a16:creationId xmlns:a16="http://schemas.microsoft.com/office/drawing/2014/main" id="{C642F2B7-656E-4169-8A40-2495704FF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551367"/>
                <a:ext cx="542905" cy="307777"/>
              </a:xfrm>
              <a:prstGeom prst="rect">
                <a:avLst/>
              </a:prstGeom>
              <a:blipFill>
                <a:blip r:embed="rId9"/>
                <a:stretch>
                  <a:fillRect l="-10112" r="-4494" b="-28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22">
                <a:extLst>
                  <a:ext uri="{FF2B5EF4-FFF2-40B4-BE49-F238E27FC236}">
                    <a16:creationId xmlns:a16="http://schemas.microsoft.com/office/drawing/2014/main" id="{885788C1-C312-4022-80EF-C2F322362640}"/>
                  </a:ext>
                </a:extLst>
              </p:cNvPr>
              <p:cNvSpPr txBox="1"/>
              <p:nvPr/>
            </p:nvSpPr>
            <p:spPr>
              <a:xfrm>
                <a:off x="1504950" y="3505200"/>
                <a:ext cx="6800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 of the product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supplier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period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CuadroTexto 22">
                <a:extLst>
                  <a:ext uri="{FF2B5EF4-FFF2-40B4-BE49-F238E27FC236}">
                    <a16:creationId xmlns:a16="http://schemas.microsoft.com/office/drawing/2014/main" id="{885788C1-C312-4022-80EF-C2F322362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0" y="3505200"/>
                <a:ext cx="6800850" cy="400110"/>
              </a:xfrm>
              <a:prstGeom prst="rect">
                <a:avLst/>
              </a:prstGeom>
              <a:blipFill>
                <a:blip r:embed="rId10"/>
                <a:stretch>
                  <a:fillRect l="-98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7D96D1DC-4611-4BDB-83D2-D9E1E4C10B0E}"/>
                  </a:ext>
                </a:extLst>
              </p:cNvPr>
              <p:cNvSpPr txBox="1"/>
              <p:nvPr/>
            </p:nvSpPr>
            <p:spPr bwMode="auto">
              <a:xfrm>
                <a:off x="990600" y="5151567"/>
                <a:ext cx="414729" cy="332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sz="20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CO" sz="20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O" sz="2000" dirty="0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7D96D1DC-4611-4BDB-83D2-D9E1E4C10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5151567"/>
                <a:ext cx="414729" cy="332463"/>
              </a:xfrm>
              <a:prstGeom prst="rect">
                <a:avLst/>
              </a:prstGeom>
              <a:blipFill>
                <a:blip r:embed="rId11"/>
                <a:stretch>
                  <a:fillRect l="-7353" r="-5882" b="-254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99455979-8D59-47A0-A1CC-31F0D3350AC3}"/>
                  </a:ext>
                </a:extLst>
              </p:cNvPr>
              <p:cNvSpPr txBox="1"/>
              <p:nvPr/>
            </p:nvSpPr>
            <p:spPr>
              <a:xfrm>
                <a:off x="1504950" y="5105400"/>
                <a:ext cx="73342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Transportation cost between nodes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99455979-8D59-47A0-A1CC-31F0D335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0" y="5105400"/>
                <a:ext cx="7334250" cy="400110"/>
              </a:xfrm>
              <a:prstGeom prst="rect">
                <a:avLst/>
              </a:prstGeom>
              <a:blipFill>
                <a:blip r:embed="rId12"/>
                <a:stretch>
                  <a:fillRect l="-914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7">
                <a:extLst>
                  <a:ext uri="{FF2B5EF4-FFF2-40B4-BE49-F238E27FC236}">
                    <a16:creationId xmlns:a16="http://schemas.microsoft.com/office/drawing/2014/main" id="{6B148930-0AD9-4C41-8DAC-869B0646A407}"/>
                  </a:ext>
                </a:extLst>
              </p:cNvPr>
              <p:cNvSpPr txBox="1"/>
              <p:nvPr/>
            </p:nvSpPr>
            <p:spPr bwMode="auto">
              <a:xfrm>
                <a:off x="990600" y="5894457"/>
                <a:ext cx="29367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O" sz="2000" dirty="0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uadroTexto 37">
                <a:extLst>
                  <a:ext uri="{FF2B5EF4-FFF2-40B4-BE49-F238E27FC236}">
                    <a16:creationId xmlns:a16="http://schemas.microsoft.com/office/drawing/2014/main" id="{6B148930-0AD9-4C41-8DAC-869B0646A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5894457"/>
                <a:ext cx="293670" cy="307777"/>
              </a:xfrm>
              <a:prstGeom prst="rect">
                <a:avLst/>
              </a:prstGeom>
              <a:blipFill>
                <a:blip r:embed="rId13"/>
                <a:stretch>
                  <a:fillRect l="-25000" r="-8333" b="-28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adroTexto 38">
            <a:extLst>
              <a:ext uri="{FF2B5EF4-FFF2-40B4-BE49-F238E27FC236}">
                <a16:creationId xmlns:a16="http://schemas.microsoft.com/office/drawing/2014/main" id="{90E710A7-62C1-4140-8C2F-8400CB9AEA90}"/>
              </a:ext>
            </a:extLst>
          </p:cNvPr>
          <p:cNvSpPr txBox="1"/>
          <p:nvPr/>
        </p:nvSpPr>
        <p:spPr>
          <a:xfrm>
            <a:off x="1504950" y="5848290"/>
            <a:ext cx="7334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capacity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9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O" sz="2800" dirty="0" err="1"/>
              <a:t>Exact</a:t>
            </a:r>
            <a:r>
              <a:rPr lang="es-CO" sz="2800" dirty="0"/>
              <a:t> </a:t>
            </a:r>
            <a:r>
              <a:rPr lang="es-CO" sz="2800" dirty="0" err="1"/>
              <a:t>approach</a:t>
            </a:r>
            <a:endParaRPr lang="es-CO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A946A-ACFA-4BCB-A55B-4B23E2C89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905125"/>
            <a:ext cx="6781800" cy="15144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BB804D-9DB8-46C5-90CE-D284DF39CAA1}"/>
              </a:ext>
            </a:extLst>
          </p:cNvPr>
          <p:cNvCxnSpPr>
            <a:cxnSpLocks/>
          </p:cNvCxnSpPr>
          <p:nvPr/>
        </p:nvCxnSpPr>
        <p:spPr>
          <a:xfrm flipH="1">
            <a:off x="2057400" y="4287063"/>
            <a:ext cx="1066800" cy="66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2C9D2F-0D89-420A-9C2F-DD8F8DFCED32}"/>
              </a:ext>
            </a:extLst>
          </p:cNvPr>
          <p:cNvSpPr txBox="1"/>
          <p:nvPr/>
        </p:nvSpPr>
        <p:spPr bwMode="auto">
          <a:xfrm>
            <a:off x="1219200" y="4923908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accent1"/>
                </a:solidFill>
              </a:rPr>
              <a:t>Routing</a:t>
            </a:r>
            <a:r>
              <a:rPr lang="es-CO" dirty="0">
                <a:solidFill>
                  <a:schemeClr val="accent1"/>
                </a:solidFill>
              </a:rPr>
              <a:t> </a:t>
            </a:r>
            <a:r>
              <a:rPr lang="es-CO" dirty="0" err="1">
                <a:solidFill>
                  <a:schemeClr val="accent1"/>
                </a:solidFill>
              </a:rPr>
              <a:t>cost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3205D6-9867-474A-A4B7-FF11CCAC01A1}"/>
              </a:ext>
            </a:extLst>
          </p:cNvPr>
          <p:cNvCxnSpPr>
            <a:cxnSpLocks/>
          </p:cNvCxnSpPr>
          <p:nvPr/>
        </p:nvCxnSpPr>
        <p:spPr>
          <a:xfrm flipH="1">
            <a:off x="4319588" y="4287063"/>
            <a:ext cx="633412" cy="878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6B9085-67FC-48FF-A21D-9A08BCCB192A}"/>
              </a:ext>
            </a:extLst>
          </p:cNvPr>
          <p:cNvSpPr txBox="1"/>
          <p:nvPr/>
        </p:nvSpPr>
        <p:spPr bwMode="auto">
          <a:xfrm>
            <a:off x="3481386" y="5136890"/>
            <a:ext cx="1928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rgbClr val="FF0000"/>
                </a:solidFill>
              </a:rPr>
              <a:t>Purchase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cost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F162B8-B0DA-45D1-BEAB-AF8B03727B3A}"/>
              </a:ext>
            </a:extLst>
          </p:cNvPr>
          <p:cNvCxnSpPr>
            <a:cxnSpLocks/>
          </p:cNvCxnSpPr>
          <p:nvPr/>
        </p:nvCxnSpPr>
        <p:spPr>
          <a:xfrm>
            <a:off x="6781800" y="4168666"/>
            <a:ext cx="128588" cy="8884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0C9B78-53A0-4944-BAC9-5ECDB904C415}"/>
              </a:ext>
            </a:extLst>
          </p:cNvPr>
          <p:cNvSpPr txBox="1"/>
          <p:nvPr/>
        </p:nvSpPr>
        <p:spPr bwMode="auto">
          <a:xfrm>
            <a:off x="6072186" y="5028018"/>
            <a:ext cx="1928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rgbClr val="00B050"/>
                </a:solidFill>
              </a:rPr>
              <a:t>Inventory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cost</a:t>
            </a:r>
            <a:endParaRPr lang="en-US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780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O" sz="2800" dirty="0" err="1"/>
              <a:t>Exact</a:t>
            </a:r>
            <a:r>
              <a:rPr lang="es-CO" sz="2800" dirty="0"/>
              <a:t> </a:t>
            </a:r>
            <a:r>
              <a:rPr lang="es-CO" sz="2800" dirty="0" err="1"/>
              <a:t>approach</a:t>
            </a:r>
            <a:endParaRPr lang="es-CO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DA595-3446-4DBA-9C39-B47B37B60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2514600"/>
            <a:ext cx="6591300" cy="1905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1BA0D04-16E1-4AC2-85C2-983C90DB3163}"/>
              </a:ext>
            </a:extLst>
          </p:cNvPr>
          <p:cNvSpPr/>
          <p:nvPr/>
        </p:nvSpPr>
        <p:spPr>
          <a:xfrm>
            <a:off x="492034" y="1978253"/>
            <a:ext cx="83471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err="1">
                <a:latin typeface="+mj-lt"/>
              </a:rPr>
              <a:t>Inventory</a:t>
            </a:r>
            <a:r>
              <a:rPr lang="es-CO" dirty="0">
                <a:latin typeface="+mj-lt"/>
              </a:rPr>
              <a:t> </a:t>
            </a:r>
            <a:r>
              <a:rPr lang="es-CO" dirty="0" err="1">
                <a:latin typeface="+mj-lt"/>
              </a:rPr>
              <a:t>constraints</a:t>
            </a:r>
            <a:endParaRPr lang="es-CO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err="1">
                <a:latin typeface="+mj-lt"/>
              </a:rPr>
              <a:t>Purchase</a:t>
            </a:r>
            <a:r>
              <a:rPr lang="es-CO" dirty="0">
                <a:latin typeface="+mj-lt"/>
              </a:rPr>
              <a:t> </a:t>
            </a:r>
            <a:r>
              <a:rPr lang="es-CO" dirty="0" err="1">
                <a:latin typeface="+mj-lt"/>
              </a:rPr>
              <a:t>constraints</a:t>
            </a:r>
            <a:endParaRPr lang="es-CO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09DF1F-9291-4F3D-BBD1-0CBC3D6E3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" y="5073650"/>
            <a:ext cx="6438900" cy="1419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44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O" sz="2800" dirty="0" err="1"/>
              <a:t>Exact</a:t>
            </a:r>
            <a:r>
              <a:rPr lang="es-CO" sz="2800" dirty="0"/>
              <a:t> </a:t>
            </a:r>
            <a:r>
              <a:rPr lang="es-CO" sz="2800" dirty="0" err="1"/>
              <a:t>approach</a:t>
            </a:r>
            <a:endParaRPr lang="es-CO" sz="28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1BA0D04-16E1-4AC2-85C2-983C90DB3163}"/>
              </a:ext>
            </a:extLst>
          </p:cNvPr>
          <p:cNvSpPr/>
          <p:nvPr/>
        </p:nvSpPr>
        <p:spPr>
          <a:xfrm>
            <a:off x="492034" y="1978253"/>
            <a:ext cx="83471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+mj-lt"/>
              </a:rPr>
              <a:t>Non-</a:t>
            </a:r>
            <a:r>
              <a:rPr lang="es-CO" dirty="0" err="1">
                <a:latin typeface="+mj-lt"/>
              </a:rPr>
              <a:t>split</a:t>
            </a:r>
            <a:r>
              <a:rPr lang="es-CO" dirty="0">
                <a:latin typeface="+mj-lt"/>
              </a:rPr>
              <a:t> </a:t>
            </a:r>
            <a:r>
              <a:rPr lang="es-CO" dirty="0" err="1">
                <a:latin typeface="+mj-lt"/>
              </a:rPr>
              <a:t>constraints</a:t>
            </a:r>
            <a:endParaRPr lang="es-CO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err="1">
                <a:latin typeface="+mj-lt"/>
              </a:rPr>
              <a:t>Routing</a:t>
            </a:r>
            <a:r>
              <a:rPr lang="es-CO" dirty="0">
                <a:latin typeface="+mj-lt"/>
              </a:rPr>
              <a:t> </a:t>
            </a:r>
            <a:r>
              <a:rPr lang="es-CO" dirty="0" err="1">
                <a:latin typeface="+mj-lt"/>
              </a:rPr>
              <a:t>constraints</a:t>
            </a:r>
            <a:endParaRPr lang="es-CO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C0C8B-848F-45C1-A8DB-348BC0E20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62" y="2647950"/>
            <a:ext cx="6419850" cy="108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C06CDB-0628-4CD2-A727-FA79EC0CB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575" y="4781550"/>
            <a:ext cx="6905625" cy="1238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86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O" sz="2800" dirty="0" err="1"/>
              <a:t>Exact</a:t>
            </a:r>
            <a:r>
              <a:rPr lang="es-CO" sz="2800" dirty="0"/>
              <a:t> </a:t>
            </a:r>
            <a:r>
              <a:rPr lang="es-CO" sz="2800" dirty="0" err="1"/>
              <a:t>approach</a:t>
            </a:r>
            <a:endParaRPr lang="es-CO" sz="28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1BA0D04-16E1-4AC2-85C2-983C90DB3163}"/>
              </a:ext>
            </a:extLst>
          </p:cNvPr>
          <p:cNvSpPr/>
          <p:nvPr/>
        </p:nvSpPr>
        <p:spPr>
          <a:xfrm>
            <a:off x="492034" y="1978253"/>
            <a:ext cx="8347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latin typeface="+mj-lt"/>
              </a:rPr>
              <a:t>Variables </a:t>
            </a:r>
            <a:r>
              <a:rPr lang="es-CO" dirty="0" err="1">
                <a:latin typeface="+mj-lt"/>
              </a:rPr>
              <a:t>domain</a:t>
            </a:r>
            <a:endParaRPr lang="es-CO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endParaRPr lang="es-CO" b="1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CA6BA-714D-4D34-8DA0-7EA623EB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647950"/>
            <a:ext cx="6896100" cy="2686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959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492034" y="1978253"/>
            <a:ext cx="8347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Exact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s-CO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approach</a:t>
            </a:r>
            <a:endParaRPr lang="es-CO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1" dirty="0" err="1">
                <a:latin typeface="+mj-lt"/>
              </a:rPr>
              <a:t>Matheuristic</a:t>
            </a:r>
            <a:r>
              <a:rPr lang="es-CO" b="1" dirty="0">
                <a:latin typeface="+mj-lt"/>
              </a:rPr>
              <a:t> </a:t>
            </a:r>
            <a:r>
              <a:rPr lang="es-CO" b="1" dirty="0" err="1">
                <a:latin typeface="+mj-lt"/>
              </a:rPr>
              <a:t>approach</a:t>
            </a:r>
            <a:endParaRPr lang="es-CO" b="1" dirty="0">
              <a:latin typeface="+mj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Methodology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64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</a:rPr>
              <a:t>Matheuristic</a:t>
            </a:r>
            <a:r>
              <a:rPr lang="en-US" sz="2800" dirty="0">
                <a:solidFill>
                  <a:prstClr val="black"/>
                </a:solidFill>
              </a:rPr>
              <a:t> approach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5BF99D-3EE3-479C-8110-3E797C888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2551995"/>
            <a:ext cx="7534275" cy="2867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55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</a:rPr>
              <a:t>Matheuristic</a:t>
            </a:r>
            <a:r>
              <a:rPr lang="en-US" sz="2800" dirty="0">
                <a:solidFill>
                  <a:prstClr val="black"/>
                </a:solidFill>
              </a:rPr>
              <a:t> approach - first stage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5BF99D-3EE3-479C-8110-3E797C888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2551995"/>
            <a:ext cx="7534275" cy="2867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FEF690-B1B3-40C4-BAD9-3DB3A55E1ECA}"/>
              </a:ext>
            </a:extLst>
          </p:cNvPr>
          <p:cNvSpPr/>
          <p:nvPr/>
        </p:nvSpPr>
        <p:spPr>
          <a:xfrm>
            <a:off x="804862" y="3602400"/>
            <a:ext cx="7491412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35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First stage – purchase and inventory decisions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1BE2E-E0CE-4CA3-B863-A8CE33E97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1828800"/>
            <a:ext cx="6324600" cy="8572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1DB3A8-D8D2-4980-9C92-0E065015B979}"/>
              </a:ext>
            </a:extLst>
          </p:cNvPr>
          <p:cNvSpPr/>
          <p:nvPr/>
        </p:nvSpPr>
        <p:spPr>
          <a:xfrm>
            <a:off x="2590800" y="1828800"/>
            <a:ext cx="914400" cy="7818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29EE81-A08E-4924-8BA6-9CF9BB8C5E3E}"/>
              </a:ext>
            </a:extLst>
          </p:cNvPr>
          <p:cNvSpPr/>
          <p:nvPr/>
        </p:nvSpPr>
        <p:spPr>
          <a:xfrm>
            <a:off x="1619250" y="4799390"/>
            <a:ext cx="5143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CBBCD-17BF-4D0C-A384-62304B6D6E1D}"/>
              </a:ext>
            </a:extLst>
          </p:cNvPr>
          <p:cNvSpPr/>
          <p:nvPr/>
        </p:nvSpPr>
        <p:spPr>
          <a:xfrm>
            <a:off x="2971800" y="4894641"/>
            <a:ext cx="76200" cy="121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CC0116-2AE2-46EA-9158-C33F2DD22B9A}"/>
              </a:ext>
            </a:extLst>
          </p:cNvPr>
          <p:cNvSpPr/>
          <p:nvPr/>
        </p:nvSpPr>
        <p:spPr>
          <a:xfrm>
            <a:off x="2362200" y="5428994"/>
            <a:ext cx="76200" cy="121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332C63-AF4A-49FA-A685-DABD02EABF99}"/>
              </a:ext>
            </a:extLst>
          </p:cNvPr>
          <p:cNvSpPr/>
          <p:nvPr/>
        </p:nvSpPr>
        <p:spPr>
          <a:xfrm>
            <a:off x="1495425" y="5313741"/>
            <a:ext cx="5143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E501B9-1140-44D7-879E-7BFA145D23E4}"/>
              </a:ext>
            </a:extLst>
          </p:cNvPr>
          <p:cNvSpPr/>
          <p:nvPr/>
        </p:nvSpPr>
        <p:spPr>
          <a:xfrm>
            <a:off x="2009775" y="5974081"/>
            <a:ext cx="76200" cy="121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127EF5-E8E5-42FF-BDE3-0D51F76A3BA1}"/>
              </a:ext>
            </a:extLst>
          </p:cNvPr>
          <p:cNvSpPr/>
          <p:nvPr/>
        </p:nvSpPr>
        <p:spPr>
          <a:xfrm>
            <a:off x="3009900" y="5974080"/>
            <a:ext cx="76200" cy="121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8A1B60-3D48-42C6-908A-7935B0BAE97F}"/>
              </a:ext>
            </a:extLst>
          </p:cNvPr>
          <p:cNvSpPr/>
          <p:nvPr/>
        </p:nvSpPr>
        <p:spPr>
          <a:xfrm>
            <a:off x="3073400" y="6150293"/>
            <a:ext cx="76200" cy="121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FD8FF-7732-4137-A700-B73FCC936A0B}"/>
              </a:ext>
            </a:extLst>
          </p:cNvPr>
          <p:cNvSpPr/>
          <p:nvPr/>
        </p:nvSpPr>
        <p:spPr>
          <a:xfrm>
            <a:off x="6172200" y="5967790"/>
            <a:ext cx="762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3FD1AD-DF9C-4393-8476-BCD1D7850ADD}"/>
              </a:ext>
            </a:extLst>
          </p:cNvPr>
          <p:cNvSpPr/>
          <p:nvPr/>
        </p:nvSpPr>
        <p:spPr>
          <a:xfrm>
            <a:off x="6248400" y="5569705"/>
            <a:ext cx="762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55CDB-42DD-4A42-8473-31D78CF02D6C}"/>
              </a:ext>
            </a:extLst>
          </p:cNvPr>
          <p:cNvSpPr/>
          <p:nvPr/>
        </p:nvSpPr>
        <p:spPr>
          <a:xfrm>
            <a:off x="1447800" y="3356612"/>
            <a:ext cx="6448425" cy="547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latin typeface="+mj-lt"/>
              </a:rPr>
              <a:t>Inventory</a:t>
            </a:r>
            <a:r>
              <a:rPr lang="es-CO" dirty="0">
                <a:latin typeface="+mj-lt"/>
              </a:rPr>
              <a:t> </a:t>
            </a:r>
            <a:r>
              <a:rPr lang="es-CO" dirty="0" err="1">
                <a:latin typeface="+mj-lt"/>
              </a:rPr>
              <a:t>constraints</a:t>
            </a:r>
            <a:r>
              <a:rPr lang="es-CO" dirty="0">
                <a:latin typeface="+mj-lt"/>
              </a:rPr>
              <a:t> (2 – 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7BC03B-A810-4284-8B51-2C362047427D}"/>
              </a:ext>
            </a:extLst>
          </p:cNvPr>
          <p:cNvSpPr txBox="1"/>
          <p:nvPr/>
        </p:nvSpPr>
        <p:spPr bwMode="auto">
          <a:xfrm>
            <a:off x="1371600" y="2804886"/>
            <a:ext cx="4594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O" dirty="0" err="1">
                <a:latin typeface="+mj-lt"/>
              </a:rPr>
              <a:t>Subject</a:t>
            </a:r>
            <a:r>
              <a:rPr lang="es-CO" dirty="0">
                <a:latin typeface="+mj-lt"/>
              </a:rPr>
              <a:t> </a:t>
            </a:r>
            <a:r>
              <a:rPr lang="es-CO" dirty="0" err="1">
                <a:latin typeface="+mj-lt"/>
              </a:rPr>
              <a:t>to</a:t>
            </a:r>
            <a:r>
              <a:rPr lang="es-CO" dirty="0">
                <a:latin typeface="+mj-lt"/>
              </a:rPr>
              <a:t>: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A19D30-9A10-4194-B4DA-476A182E9DA6}"/>
              </a:ext>
            </a:extLst>
          </p:cNvPr>
          <p:cNvSpPr/>
          <p:nvPr/>
        </p:nvSpPr>
        <p:spPr>
          <a:xfrm>
            <a:off x="1447800" y="4208841"/>
            <a:ext cx="6448425" cy="5474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>
                <a:latin typeface="+mj-lt"/>
              </a:rPr>
              <a:t>Purchase</a:t>
            </a:r>
            <a:r>
              <a:rPr lang="es-CO" dirty="0">
                <a:latin typeface="+mj-lt"/>
              </a:rPr>
              <a:t> </a:t>
            </a:r>
            <a:r>
              <a:rPr lang="es-CO" dirty="0" err="1">
                <a:latin typeface="+mj-lt"/>
              </a:rPr>
              <a:t>constraints</a:t>
            </a:r>
            <a:r>
              <a:rPr lang="es-CO" dirty="0">
                <a:latin typeface="+mj-lt"/>
              </a:rPr>
              <a:t> (6 – 8)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1D370-F168-40B8-9496-77246283C555}"/>
              </a:ext>
            </a:extLst>
          </p:cNvPr>
          <p:cNvSpPr/>
          <p:nvPr/>
        </p:nvSpPr>
        <p:spPr>
          <a:xfrm>
            <a:off x="1423987" y="5063672"/>
            <a:ext cx="6448425" cy="5474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+mj-lt"/>
              </a:rPr>
              <a:t>Non-</a:t>
            </a:r>
            <a:r>
              <a:rPr lang="es-CO" dirty="0" err="1">
                <a:latin typeface="+mj-lt"/>
              </a:rPr>
              <a:t>split</a:t>
            </a:r>
            <a:r>
              <a:rPr lang="es-CO" dirty="0">
                <a:latin typeface="+mj-lt"/>
              </a:rPr>
              <a:t> </a:t>
            </a:r>
            <a:r>
              <a:rPr lang="es-CO" dirty="0" err="1">
                <a:latin typeface="+mj-lt"/>
              </a:rPr>
              <a:t>constraints</a:t>
            </a:r>
            <a:r>
              <a:rPr lang="es-CO" dirty="0">
                <a:latin typeface="+mj-lt"/>
              </a:rPr>
              <a:t> (9 – 10)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64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13" grpId="0" animBg="1"/>
      <p:bldP spid="17" grpId="0" animBg="1"/>
      <p:bldP spid="8" grpId="0" animBg="1"/>
      <p:bldP spid="23" grpId="0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E-commerce platforms as bridges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F8186D-D20C-4E6B-957F-7EE1170AB78A}"/>
              </a:ext>
            </a:extLst>
          </p:cNvPr>
          <p:cNvSpPr/>
          <p:nvPr/>
        </p:nvSpPr>
        <p:spPr>
          <a:xfrm>
            <a:off x="76200" y="6629400"/>
            <a:ext cx="2286000" cy="19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">
            <a:extLst>
              <a:ext uri="{FF2B5EF4-FFF2-40B4-BE49-F238E27FC236}">
                <a16:creationId xmlns:a16="http://schemas.microsoft.com/office/drawing/2014/main" id="{43884F54-255A-4D94-96C7-BCCF584F0958}"/>
              </a:ext>
            </a:extLst>
          </p:cNvPr>
          <p:cNvSpPr/>
          <p:nvPr/>
        </p:nvSpPr>
        <p:spPr>
          <a:xfrm>
            <a:off x="1066800" y="4028160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5">
            <a:extLst>
              <a:ext uri="{FF2B5EF4-FFF2-40B4-BE49-F238E27FC236}">
                <a16:creationId xmlns:a16="http://schemas.microsoft.com/office/drawing/2014/main" id="{F2A5C9F1-0CD0-472F-B797-C67678123E29}"/>
              </a:ext>
            </a:extLst>
          </p:cNvPr>
          <p:cNvSpPr/>
          <p:nvPr/>
        </p:nvSpPr>
        <p:spPr>
          <a:xfrm>
            <a:off x="1676400" y="4487450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6">
            <a:extLst>
              <a:ext uri="{FF2B5EF4-FFF2-40B4-BE49-F238E27FC236}">
                <a16:creationId xmlns:a16="http://schemas.microsoft.com/office/drawing/2014/main" id="{0CDBC26D-2734-4109-8ED3-2B8D4E26D307}"/>
              </a:ext>
            </a:extLst>
          </p:cNvPr>
          <p:cNvSpPr/>
          <p:nvPr/>
        </p:nvSpPr>
        <p:spPr>
          <a:xfrm>
            <a:off x="1088199" y="5115838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7">
            <a:extLst>
              <a:ext uri="{FF2B5EF4-FFF2-40B4-BE49-F238E27FC236}">
                <a16:creationId xmlns:a16="http://schemas.microsoft.com/office/drawing/2014/main" id="{A5C0C1B8-B035-451B-A020-4AC9E0BE3808}"/>
              </a:ext>
            </a:extLst>
          </p:cNvPr>
          <p:cNvSpPr/>
          <p:nvPr/>
        </p:nvSpPr>
        <p:spPr>
          <a:xfrm>
            <a:off x="1545399" y="5640888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8">
            <a:extLst>
              <a:ext uri="{FF2B5EF4-FFF2-40B4-BE49-F238E27FC236}">
                <a16:creationId xmlns:a16="http://schemas.microsoft.com/office/drawing/2014/main" id="{26C759F4-88AE-48DA-95AA-E22423C5BF9A}"/>
              </a:ext>
            </a:extLst>
          </p:cNvPr>
          <p:cNvSpPr/>
          <p:nvPr/>
        </p:nvSpPr>
        <p:spPr>
          <a:xfrm>
            <a:off x="7961185" y="4496844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9">
            <a:extLst>
              <a:ext uri="{FF2B5EF4-FFF2-40B4-BE49-F238E27FC236}">
                <a16:creationId xmlns:a16="http://schemas.microsoft.com/office/drawing/2014/main" id="{F8046265-F1B0-43C1-AD46-D35C1C9ADB18}"/>
              </a:ext>
            </a:extLst>
          </p:cNvPr>
          <p:cNvSpPr/>
          <p:nvPr/>
        </p:nvSpPr>
        <p:spPr>
          <a:xfrm>
            <a:off x="7679349" y="4049038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10">
            <a:extLst>
              <a:ext uri="{FF2B5EF4-FFF2-40B4-BE49-F238E27FC236}">
                <a16:creationId xmlns:a16="http://schemas.microsoft.com/office/drawing/2014/main" id="{DB7FBDDB-E3CC-421E-8880-372A1E697BD6}"/>
              </a:ext>
            </a:extLst>
          </p:cNvPr>
          <p:cNvSpPr/>
          <p:nvPr/>
        </p:nvSpPr>
        <p:spPr>
          <a:xfrm>
            <a:off x="7629245" y="4944650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11">
            <a:extLst>
              <a:ext uri="{FF2B5EF4-FFF2-40B4-BE49-F238E27FC236}">
                <a16:creationId xmlns:a16="http://schemas.microsoft.com/office/drawing/2014/main" id="{FD601CEA-CC99-40BD-A866-5EE44E521C0D}"/>
              </a:ext>
            </a:extLst>
          </p:cNvPr>
          <p:cNvSpPr/>
          <p:nvPr/>
        </p:nvSpPr>
        <p:spPr>
          <a:xfrm>
            <a:off x="7463275" y="4496844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12">
            <a:extLst>
              <a:ext uri="{FF2B5EF4-FFF2-40B4-BE49-F238E27FC236}">
                <a16:creationId xmlns:a16="http://schemas.microsoft.com/office/drawing/2014/main" id="{6FBC7509-E906-4889-BF68-495099AAFF7A}"/>
              </a:ext>
            </a:extLst>
          </p:cNvPr>
          <p:cNvSpPr/>
          <p:nvPr/>
        </p:nvSpPr>
        <p:spPr>
          <a:xfrm>
            <a:off x="7217974" y="5324606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13">
            <a:extLst>
              <a:ext uri="{FF2B5EF4-FFF2-40B4-BE49-F238E27FC236}">
                <a16:creationId xmlns:a16="http://schemas.microsoft.com/office/drawing/2014/main" id="{B4E7D29D-56CC-4928-B2F3-7E11AEA2FF0B}"/>
              </a:ext>
            </a:extLst>
          </p:cNvPr>
          <p:cNvSpPr/>
          <p:nvPr/>
        </p:nvSpPr>
        <p:spPr>
          <a:xfrm>
            <a:off x="6936138" y="4876800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14">
            <a:extLst>
              <a:ext uri="{FF2B5EF4-FFF2-40B4-BE49-F238E27FC236}">
                <a16:creationId xmlns:a16="http://schemas.microsoft.com/office/drawing/2014/main" id="{66592E94-F5D6-4D77-9B06-A7AAF1A03EF1}"/>
              </a:ext>
            </a:extLst>
          </p:cNvPr>
          <p:cNvSpPr/>
          <p:nvPr/>
        </p:nvSpPr>
        <p:spPr>
          <a:xfrm>
            <a:off x="6886034" y="5772412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ipse 15">
            <a:extLst>
              <a:ext uri="{FF2B5EF4-FFF2-40B4-BE49-F238E27FC236}">
                <a16:creationId xmlns:a16="http://schemas.microsoft.com/office/drawing/2014/main" id="{E5FF68CC-AB3C-4FB4-A80B-75A6BB5537C5}"/>
              </a:ext>
            </a:extLst>
          </p:cNvPr>
          <p:cNvSpPr/>
          <p:nvPr/>
        </p:nvSpPr>
        <p:spPr>
          <a:xfrm>
            <a:off x="6720064" y="5324606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ángulo 18">
            <a:extLst>
              <a:ext uri="{FF2B5EF4-FFF2-40B4-BE49-F238E27FC236}">
                <a16:creationId xmlns:a16="http://schemas.microsoft.com/office/drawing/2014/main" id="{D6D3DB54-6A0D-4C8C-88EA-1685C287D990}"/>
              </a:ext>
            </a:extLst>
          </p:cNvPr>
          <p:cNvSpPr/>
          <p:nvPr/>
        </p:nvSpPr>
        <p:spPr>
          <a:xfrm>
            <a:off x="4268413" y="4494753"/>
            <a:ext cx="457200" cy="41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 19">
            <a:extLst>
              <a:ext uri="{FF2B5EF4-FFF2-40B4-BE49-F238E27FC236}">
                <a16:creationId xmlns:a16="http://schemas.microsoft.com/office/drawing/2014/main" id="{67DAFCDE-3DA0-4267-85E3-A7810643F126}"/>
              </a:ext>
            </a:extLst>
          </p:cNvPr>
          <p:cNvSpPr/>
          <p:nvPr/>
        </p:nvSpPr>
        <p:spPr>
          <a:xfrm>
            <a:off x="4268413" y="5573038"/>
            <a:ext cx="457200" cy="41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 21">
            <a:extLst>
              <a:ext uri="{FF2B5EF4-FFF2-40B4-BE49-F238E27FC236}">
                <a16:creationId xmlns:a16="http://schemas.microsoft.com/office/drawing/2014/main" id="{B69D7D9B-E3BB-40FB-B4DF-CB7F2BA8DC88}"/>
              </a:ext>
            </a:extLst>
          </p:cNvPr>
          <p:cNvSpPr/>
          <p:nvPr/>
        </p:nvSpPr>
        <p:spPr>
          <a:xfrm>
            <a:off x="1092109" y="335715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  <a:endParaRPr lang="en-US" i="1" dirty="0"/>
          </a:p>
        </p:txBody>
      </p:sp>
      <p:sp>
        <p:nvSpPr>
          <p:cNvPr id="56" name="Rectángulo 22">
            <a:extLst>
              <a:ext uri="{FF2B5EF4-FFF2-40B4-BE49-F238E27FC236}">
                <a16:creationId xmlns:a16="http://schemas.microsoft.com/office/drawing/2014/main" id="{501A5709-F8DE-4CBB-B4EB-0A78F7565823}"/>
              </a:ext>
            </a:extLst>
          </p:cNvPr>
          <p:cNvSpPr/>
          <p:nvPr/>
        </p:nvSpPr>
        <p:spPr>
          <a:xfrm>
            <a:off x="3900664" y="3357158"/>
            <a:ext cx="128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Warehouses</a:t>
            </a:r>
            <a:endParaRPr lang="en-US" i="1" dirty="0"/>
          </a:p>
        </p:txBody>
      </p:sp>
      <p:sp>
        <p:nvSpPr>
          <p:cNvPr id="57" name="Rectángulo 23">
            <a:extLst>
              <a:ext uri="{FF2B5EF4-FFF2-40B4-BE49-F238E27FC236}">
                <a16:creationId xmlns:a16="http://schemas.microsoft.com/office/drawing/2014/main" id="{1656D643-E53B-493C-BB6C-751D249EA275}"/>
              </a:ext>
            </a:extLst>
          </p:cNvPr>
          <p:cNvSpPr/>
          <p:nvPr/>
        </p:nvSpPr>
        <p:spPr>
          <a:xfrm>
            <a:off x="6933651" y="335715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US" i="1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111D6C6C-803D-4B71-8C6C-A6267703F312}"/>
              </a:ext>
            </a:extLst>
          </p:cNvPr>
          <p:cNvSpPr/>
          <p:nvPr/>
        </p:nvSpPr>
        <p:spPr>
          <a:xfrm>
            <a:off x="2389915" y="4887238"/>
            <a:ext cx="1358349" cy="37056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DDFBE6C9-5E99-4898-8387-E1A01297A0E3}"/>
              </a:ext>
            </a:extLst>
          </p:cNvPr>
          <p:cNvSpPr/>
          <p:nvPr/>
        </p:nvSpPr>
        <p:spPr>
          <a:xfrm>
            <a:off x="5272264" y="4879965"/>
            <a:ext cx="1358349" cy="37056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5C5DAF-C3CB-4BB4-B5A4-D81FA1099A43}"/>
              </a:ext>
            </a:extLst>
          </p:cNvPr>
          <p:cNvSpPr txBox="1"/>
          <p:nvPr/>
        </p:nvSpPr>
        <p:spPr bwMode="auto">
          <a:xfrm>
            <a:off x="4065739" y="2014243"/>
            <a:ext cx="46005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E-commerce platforms as bridges between producers and consumers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A193E-65F0-4ABC-8C42-1084CF1B7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2533650"/>
            <a:ext cx="1733550" cy="5905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D17930D-D772-4AF2-B7B6-4CD84CD081F6}"/>
              </a:ext>
            </a:extLst>
          </p:cNvPr>
          <p:cNvSpPr txBox="1"/>
          <p:nvPr/>
        </p:nvSpPr>
        <p:spPr bwMode="auto">
          <a:xfrm>
            <a:off x="457199" y="1849943"/>
            <a:ext cx="298771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Colombian company that is present in multiple countries as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842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2"/>
    </mc:Choice>
    <mc:Fallback xmlns="">
      <p:transition spd="slow" advTm="19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6" grpId="0" animBg="1"/>
      <p:bldP spid="5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</a:rPr>
              <a:t>Matheuristic</a:t>
            </a:r>
            <a:r>
              <a:rPr lang="en-US" sz="2800" dirty="0">
                <a:solidFill>
                  <a:prstClr val="black"/>
                </a:solidFill>
              </a:rPr>
              <a:t> approach - second stage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3A2BBE-D5D2-4BD8-AB0F-526792BF7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2551995"/>
            <a:ext cx="7534275" cy="2867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1AAC1A-A2B8-4622-935B-A7419D82FF66}"/>
              </a:ext>
            </a:extLst>
          </p:cNvPr>
          <p:cNvSpPr/>
          <p:nvPr/>
        </p:nvSpPr>
        <p:spPr>
          <a:xfrm>
            <a:off x="1143000" y="3831000"/>
            <a:ext cx="7000874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684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Second stage – routing decisions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11DC0A-E92C-4D76-8412-788FEF38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75832"/>
            <a:ext cx="7524750" cy="2419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7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</a:rPr>
              <a:t>Matheuristic</a:t>
            </a:r>
            <a:r>
              <a:rPr lang="en-US" sz="2800" dirty="0">
                <a:solidFill>
                  <a:prstClr val="black"/>
                </a:solidFill>
              </a:rPr>
              <a:t> approach – assemble 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E2856E-1CFA-4D3E-885B-3F037929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2551995"/>
            <a:ext cx="7534275" cy="2867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7387DF-D1F1-47FD-9837-3466AF7F3BED}"/>
              </a:ext>
            </a:extLst>
          </p:cNvPr>
          <p:cNvSpPr/>
          <p:nvPr/>
        </p:nvSpPr>
        <p:spPr>
          <a:xfrm>
            <a:off x="1066800" y="4114800"/>
            <a:ext cx="7000874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CAF268-8E79-47E4-A00C-3CCE4222F7D6}"/>
              </a:ext>
            </a:extLst>
          </p:cNvPr>
          <p:cNvSpPr/>
          <p:nvPr/>
        </p:nvSpPr>
        <p:spPr>
          <a:xfrm>
            <a:off x="1066800" y="4578941"/>
            <a:ext cx="7000874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167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</a:rPr>
              <a:t>Matheuristic</a:t>
            </a:r>
            <a:r>
              <a:rPr lang="en-US" sz="2800" dirty="0">
                <a:solidFill>
                  <a:prstClr val="black"/>
                </a:solidFill>
              </a:rPr>
              <a:t> approach – routing approximation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5EF5A0-05B9-47C9-853A-5D556F6D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2551995"/>
            <a:ext cx="7534275" cy="2867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D5E4A2-C3E2-4361-9853-8967377D0FEB}"/>
              </a:ext>
            </a:extLst>
          </p:cNvPr>
          <p:cNvSpPr/>
          <p:nvPr/>
        </p:nvSpPr>
        <p:spPr>
          <a:xfrm>
            <a:off x="1143000" y="3124200"/>
            <a:ext cx="7000874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DFF01-2001-40FA-8D13-D4BA903133FC}"/>
              </a:ext>
            </a:extLst>
          </p:cNvPr>
          <p:cNvSpPr/>
          <p:nvPr/>
        </p:nvSpPr>
        <p:spPr>
          <a:xfrm>
            <a:off x="1143000" y="4324200"/>
            <a:ext cx="7000874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2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O" sz="2800" dirty="0">
                <a:solidFill>
                  <a:prstClr val="black"/>
                </a:solidFill>
              </a:rPr>
              <a:t>U</a:t>
            </a:r>
            <a:r>
              <a:rPr lang="en-US" sz="2800" dirty="0" err="1">
                <a:solidFill>
                  <a:prstClr val="black"/>
                </a:solidFill>
              </a:rPr>
              <a:t>pdate</a:t>
            </a:r>
            <a:r>
              <a:rPr lang="en-US" sz="2800" dirty="0">
                <a:solidFill>
                  <a:prstClr val="black"/>
                </a:solidFill>
              </a:rPr>
              <a:t> routing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88155-2A5A-4033-8A7B-3A32E1A93818}"/>
                  </a:ext>
                </a:extLst>
              </p:cNvPr>
              <p:cNvSpPr txBox="1"/>
              <p:nvPr/>
            </p:nvSpPr>
            <p:spPr bwMode="auto">
              <a:xfrm>
                <a:off x="457199" y="2057400"/>
                <a:ext cx="467201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CO" dirty="0" err="1">
                    <a:latin typeface="+mj-lt"/>
                  </a:rPr>
                  <a:t>Initialization</a:t>
                </a:r>
                <a:r>
                  <a:rPr lang="es-CO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b="0" i="1" dirty="0" err="1" smtClean="0">
                        <a:latin typeface="Cambria Math" panose="02040503050406030204" pitchFamily="18" charset="0"/>
                      </a:rPr>
                      <m:t>𝑡𝑒𝑟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s-CO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88155-2A5A-4033-8A7B-3A32E1A93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" y="2057400"/>
                <a:ext cx="4672013" cy="369332"/>
              </a:xfrm>
              <a:prstGeom prst="rect">
                <a:avLst/>
              </a:prstGeom>
              <a:blipFill>
                <a:blip r:embed="rId3"/>
                <a:stretch>
                  <a:fillRect l="-1044" t="-10000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76A811-BC19-4302-B279-DDF5EDB93DAD}"/>
                  </a:ext>
                </a:extLst>
              </p:cNvPr>
              <p:cNvSpPr txBox="1"/>
              <p:nvPr/>
            </p:nvSpPr>
            <p:spPr bwMode="auto">
              <a:xfrm>
                <a:off x="2804393" y="2854508"/>
                <a:ext cx="3687613" cy="3029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s-C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𝑖𝑡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 ∀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76A811-BC19-4302-B279-DDF5EDB93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4393" y="2854508"/>
                <a:ext cx="3687613" cy="302968"/>
              </a:xfrm>
              <a:prstGeom prst="rect">
                <a:avLst/>
              </a:prstGeom>
              <a:blipFill>
                <a:blip r:embed="rId4"/>
                <a:stretch>
                  <a:fillRect l="-826" t="-10000" r="-992" b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418E3B-3B3B-4DD8-99DE-87045D412A2A}"/>
                  </a:ext>
                </a:extLst>
              </p:cNvPr>
              <p:cNvSpPr txBox="1"/>
              <p:nvPr/>
            </p:nvSpPr>
            <p:spPr bwMode="auto">
              <a:xfrm>
                <a:off x="457199" y="3450559"/>
                <a:ext cx="467201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CO" dirty="0" err="1">
                    <a:latin typeface="+mj-lt"/>
                  </a:rPr>
                  <a:t>Updated</a:t>
                </a:r>
                <a:r>
                  <a:rPr lang="es-CO" dirty="0">
                    <a:latin typeface="+mj-lt"/>
                  </a:rPr>
                  <a:t> </a:t>
                </a:r>
                <a:r>
                  <a:rPr lang="es-CO" dirty="0" err="1">
                    <a:latin typeface="+mj-lt"/>
                  </a:rPr>
                  <a:t>next</a:t>
                </a:r>
                <a:r>
                  <a:rPr lang="es-CO" dirty="0">
                    <a:latin typeface="+mj-lt"/>
                  </a:rPr>
                  <a:t> </a:t>
                </a:r>
                <a:r>
                  <a:rPr lang="es-CO" dirty="0" err="1">
                    <a:latin typeface="+mj-lt"/>
                  </a:rPr>
                  <a:t>iterations</a:t>
                </a:r>
                <a:r>
                  <a:rPr lang="es-CO" dirty="0">
                    <a:latin typeface="+mj-lt"/>
                  </a:rPr>
                  <a:t> (i</a:t>
                </a:r>
                <a14:m>
                  <m:oMath xmlns:m="http://schemas.openxmlformats.org/officeDocument/2006/math"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𝑡𝑒𝑟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+=1</m:t>
                    </m:r>
                  </m:oMath>
                </a14:m>
                <a:r>
                  <a:rPr lang="es-CO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418E3B-3B3B-4DD8-99DE-87045D412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" y="3450559"/>
                <a:ext cx="4672013" cy="369332"/>
              </a:xfrm>
              <a:prstGeom prst="rect">
                <a:avLst/>
              </a:prstGeom>
              <a:blipFill>
                <a:blip r:embed="rId5"/>
                <a:stretch>
                  <a:fillRect l="-1044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17485B-80FD-4D01-BC8A-1738662EB6AB}"/>
                  </a:ext>
                </a:extLst>
              </p:cNvPr>
              <p:cNvSpPr txBox="1"/>
              <p:nvPr/>
            </p:nvSpPr>
            <p:spPr bwMode="auto">
              <a:xfrm>
                <a:off x="457199" y="3962400"/>
                <a:ext cx="603480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CO" dirty="0" err="1">
                    <a:latin typeface="+mj-lt"/>
                  </a:rPr>
                  <a:t>If</a:t>
                </a:r>
                <a:r>
                  <a:rPr lang="es-CO" dirty="0">
                    <a:latin typeface="+mj-lt"/>
                  </a:rPr>
                  <a:t> </a:t>
                </a:r>
                <a:r>
                  <a:rPr lang="es-CO" dirty="0" err="1">
                    <a:latin typeface="+mj-lt"/>
                  </a:rPr>
                  <a:t>supplier</a:t>
                </a:r>
                <a:r>
                  <a:rPr lang="es-CO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O" dirty="0">
                    <a:latin typeface="+mj-lt"/>
                  </a:rPr>
                  <a:t> </a:t>
                </a:r>
                <a:r>
                  <a:rPr lang="es-CO" dirty="0" err="1">
                    <a:latin typeface="+mj-lt"/>
                  </a:rPr>
                  <a:t>is</a:t>
                </a:r>
                <a:r>
                  <a:rPr lang="es-CO" dirty="0">
                    <a:latin typeface="+mj-lt"/>
                  </a:rPr>
                  <a:t> </a:t>
                </a:r>
                <a:r>
                  <a:rPr lang="es-CO" dirty="0" err="1">
                    <a:latin typeface="+mj-lt"/>
                  </a:rPr>
                  <a:t>part</a:t>
                </a:r>
                <a:r>
                  <a:rPr lang="es-CO" dirty="0">
                    <a:latin typeface="+mj-lt"/>
                  </a:rPr>
                  <a:t> </a:t>
                </a:r>
                <a:r>
                  <a:rPr lang="es-CO" dirty="0" err="1">
                    <a:latin typeface="+mj-lt"/>
                  </a:rPr>
                  <a:t>of</a:t>
                </a:r>
                <a:r>
                  <a:rPr lang="es-CO" dirty="0">
                    <a:latin typeface="+mj-lt"/>
                  </a:rPr>
                  <a:t> a </a:t>
                </a:r>
                <a:r>
                  <a:rPr lang="es-CO" dirty="0" err="1">
                    <a:latin typeface="+mj-lt"/>
                  </a:rPr>
                  <a:t>route</a:t>
                </a:r>
                <a:r>
                  <a:rPr lang="es-CO" dirty="0">
                    <a:latin typeface="+mj-lt"/>
                  </a:rPr>
                  <a:t> at </a:t>
                </a:r>
                <a:r>
                  <a:rPr lang="es-CO" dirty="0" err="1">
                    <a:latin typeface="+mj-lt"/>
                  </a:rPr>
                  <a:t>period</a:t>
                </a:r>
                <a:r>
                  <a:rPr lang="es-CO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CO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17485B-80FD-4D01-BC8A-1738662EB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" y="3962400"/>
                <a:ext cx="6034807" cy="369332"/>
              </a:xfrm>
              <a:prstGeom prst="rect">
                <a:avLst/>
              </a:prstGeom>
              <a:blipFill>
                <a:blip r:embed="rId6"/>
                <a:stretch>
                  <a:fillRect l="-606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877AA6-BE9C-4E29-B385-872A36A4D17C}"/>
                  </a:ext>
                </a:extLst>
              </p:cNvPr>
              <p:cNvSpPr txBox="1"/>
              <p:nvPr/>
            </p:nvSpPr>
            <p:spPr bwMode="auto">
              <a:xfrm>
                <a:off x="1862027" y="4533844"/>
                <a:ext cx="6488186" cy="371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s-C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𝑖𝑡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𝑖𝑡𝑒𝑟</m:t>
                              </m:r>
                            </m:sup>
                          </m:sSup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𝑖𝑡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𝑖𝑡𝑒𝑟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)/2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 ∀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, ∀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877AA6-BE9C-4E29-B385-872A36A4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2027" y="4533844"/>
                <a:ext cx="6488186" cy="371577"/>
              </a:xfrm>
              <a:prstGeom prst="rect">
                <a:avLst/>
              </a:prstGeom>
              <a:blipFill>
                <a:blip r:embed="rId7"/>
                <a:stretch>
                  <a:fillRect l="-188" t="-8197" r="-282" b="-147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78">
            <a:extLst>
              <a:ext uri="{FF2B5EF4-FFF2-40B4-BE49-F238E27FC236}">
                <a16:creationId xmlns:a16="http://schemas.microsoft.com/office/drawing/2014/main" id="{88785052-B359-4DB8-8317-4CAC572B6EA6}"/>
              </a:ext>
            </a:extLst>
          </p:cNvPr>
          <p:cNvGrpSpPr/>
          <p:nvPr/>
        </p:nvGrpSpPr>
        <p:grpSpPr>
          <a:xfrm>
            <a:off x="4368216" y="5638800"/>
            <a:ext cx="481675" cy="457200"/>
            <a:chOff x="609600" y="2133600"/>
            <a:chExt cx="609600" cy="609600"/>
          </a:xfrm>
        </p:grpSpPr>
        <p:sp>
          <p:nvSpPr>
            <p:cNvPr id="18" name="Elipse 79">
              <a:extLst>
                <a:ext uri="{FF2B5EF4-FFF2-40B4-BE49-F238E27FC236}">
                  <a16:creationId xmlns:a16="http://schemas.microsoft.com/office/drawing/2014/main" id="{E889F7DE-7D10-4DBD-AC3F-431B98C00D60}"/>
                </a:ext>
              </a:extLst>
            </p:cNvPr>
            <p:cNvSpPr/>
            <p:nvPr/>
          </p:nvSpPr>
          <p:spPr>
            <a:xfrm>
              <a:off x="609600" y="2133600"/>
              <a:ext cx="609600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adroTexto 80">
              <a:extLst>
                <a:ext uri="{FF2B5EF4-FFF2-40B4-BE49-F238E27FC236}">
                  <a16:creationId xmlns:a16="http://schemas.microsoft.com/office/drawing/2014/main" id="{C7B93181-585E-45A7-A925-6509A75C661E}"/>
                </a:ext>
              </a:extLst>
            </p:cNvPr>
            <p:cNvSpPr txBox="1"/>
            <p:nvPr/>
          </p:nvSpPr>
          <p:spPr bwMode="auto">
            <a:xfrm>
              <a:off x="685800" y="2171660"/>
              <a:ext cx="457200" cy="53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20" name="Grupo 70">
            <a:extLst>
              <a:ext uri="{FF2B5EF4-FFF2-40B4-BE49-F238E27FC236}">
                <a16:creationId xmlns:a16="http://schemas.microsoft.com/office/drawing/2014/main" id="{B5D8A564-3C24-49B1-AE8D-61801AB19C2A}"/>
              </a:ext>
            </a:extLst>
          </p:cNvPr>
          <p:cNvGrpSpPr/>
          <p:nvPr/>
        </p:nvGrpSpPr>
        <p:grpSpPr>
          <a:xfrm>
            <a:off x="5248331" y="5638800"/>
            <a:ext cx="481675" cy="457200"/>
            <a:chOff x="609600" y="2133600"/>
            <a:chExt cx="609600" cy="609600"/>
          </a:xfrm>
        </p:grpSpPr>
        <p:sp>
          <p:nvSpPr>
            <p:cNvPr id="21" name="Elipse 71">
              <a:extLst>
                <a:ext uri="{FF2B5EF4-FFF2-40B4-BE49-F238E27FC236}">
                  <a16:creationId xmlns:a16="http://schemas.microsoft.com/office/drawing/2014/main" id="{0EBCAE9F-D7C3-4F8A-A6BC-47AC4799B0DA}"/>
                </a:ext>
              </a:extLst>
            </p:cNvPr>
            <p:cNvSpPr/>
            <p:nvPr/>
          </p:nvSpPr>
          <p:spPr>
            <a:xfrm>
              <a:off x="609600" y="2133600"/>
              <a:ext cx="609600" cy="6096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72">
              <a:extLst>
                <a:ext uri="{FF2B5EF4-FFF2-40B4-BE49-F238E27FC236}">
                  <a16:creationId xmlns:a16="http://schemas.microsoft.com/office/drawing/2014/main" id="{1E439E2E-018B-49BC-9F34-8C84D276C1B6}"/>
                </a:ext>
              </a:extLst>
            </p:cNvPr>
            <p:cNvSpPr txBox="1"/>
            <p:nvPr/>
          </p:nvSpPr>
          <p:spPr bwMode="auto">
            <a:xfrm>
              <a:off x="685800" y="2171660"/>
              <a:ext cx="457200" cy="53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3" name="Grupo 91">
            <a:extLst>
              <a:ext uri="{FF2B5EF4-FFF2-40B4-BE49-F238E27FC236}">
                <a16:creationId xmlns:a16="http://schemas.microsoft.com/office/drawing/2014/main" id="{D2A9CCF9-0D9F-4F2B-A8CC-788DA0550F83}"/>
              </a:ext>
            </a:extLst>
          </p:cNvPr>
          <p:cNvGrpSpPr/>
          <p:nvPr/>
        </p:nvGrpSpPr>
        <p:grpSpPr>
          <a:xfrm>
            <a:off x="3416390" y="5638800"/>
            <a:ext cx="481675" cy="457200"/>
            <a:chOff x="609600" y="2133600"/>
            <a:chExt cx="609600" cy="609600"/>
          </a:xfrm>
        </p:grpSpPr>
        <p:sp>
          <p:nvSpPr>
            <p:cNvPr id="24" name="Elipse 92">
              <a:extLst>
                <a:ext uri="{FF2B5EF4-FFF2-40B4-BE49-F238E27FC236}">
                  <a16:creationId xmlns:a16="http://schemas.microsoft.com/office/drawing/2014/main" id="{6513A8FA-9A78-4327-B493-363143E65D54}"/>
                </a:ext>
              </a:extLst>
            </p:cNvPr>
            <p:cNvSpPr/>
            <p:nvPr/>
          </p:nvSpPr>
          <p:spPr>
            <a:xfrm>
              <a:off x="609600" y="2133600"/>
              <a:ext cx="609600" cy="6096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uadroTexto 94">
              <a:extLst>
                <a:ext uri="{FF2B5EF4-FFF2-40B4-BE49-F238E27FC236}">
                  <a16:creationId xmlns:a16="http://schemas.microsoft.com/office/drawing/2014/main" id="{1A2E0A6B-1F6B-4D44-A560-52DB9F54A183}"/>
                </a:ext>
              </a:extLst>
            </p:cNvPr>
            <p:cNvSpPr txBox="1"/>
            <p:nvPr/>
          </p:nvSpPr>
          <p:spPr bwMode="auto">
            <a:xfrm>
              <a:off x="685800" y="2158920"/>
              <a:ext cx="457200" cy="53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6" name="Grupo 67">
            <a:extLst>
              <a:ext uri="{FF2B5EF4-FFF2-40B4-BE49-F238E27FC236}">
                <a16:creationId xmlns:a16="http://schemas.microsoft.com/office/drawing/2014/main" id="{434E2721-59BB-458D-BBF2-BEE273D62236}"/>
              </a:ext>
            </a:extLst>
          </p:cNvPr>
          <p:cNvGrpSpPr/>
          <p:nvPr/>
        </p:nvGrpSpPr>
        <p:grpSpPr>
          <a:xfrm>
            <a:off x="2631668" y="5638800"/>
            <a:ext cx="481675" cy="457200"/>
            <a:chOff x="609600" y="2133600"/>
            <a:chExt cx="609600" cy="609600"/>
          </a:xfrm>
        </p:grpSpPr>
        <p:sp>
          <p:nvSpPr>
            <p:cNvPr id="27" name="Elipse 68">
              <a:extLst>
                <a:ext uri="{FF2B5EF4-FFF2-40B4-BE49-F238E27FC236}">
                  <a16:creationId xmlns:a16="http://schemas.microsoft.com/office/drawing/2014/main" id="{FBD5595D-0586-41D7-88C1-EE296D24DA67}"/>
                </a:ext>
              </a:extLst>
            </p:cNvPr>
            <p:cNvSpPr/>
            <p:nvPr/>
          </p:nvSpPr>
          <p:spPr>
            <a:xfrm>
              <a:off x="609600" y="21336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uadroTexto 69">
              <a:extLst>
                <a:ext uri="{FF2B5EF4-FFF2-40B4-BE49-F238E27FC236}">
                  <a16:creationId xmlns:a16="http://schemas.microsoft.com/office/drawing/2014/main" id="{344AF904-7376-4F75-ACDC-16F27EC77537}"/>
                </a:ext>
              </a:extLst>
            </p:cNvPr>
            <p:cNvSpPr txBox="1"/>
            <p:nvPr/>
          </p:nvSpPr>
          <p:spPr bwMode="auto">
            <a:xfrm>
              <a:off x="685800" y="2171660"/>
              <a:ext cx="457200" cy="53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9" name="Conector recto de flecha 2">
            <a:extLst>
              <a:ext uri="{FF2B5EF4-FFF2-40B4-BE49-F238E27FC236}">
                <a16:creationId xmlns:a16="http://schemas.microsoft.com/office/drawing/2014/main" id="{B3C8797C-155C-4661-BD4E-DCD10B905943}"/>
              </a:ext>
            </a:extLst>
          </p:cNvPr>
          <p:cNvCxnSpPr>
            <a:stCxn id="27" idx="6"/>
            <a:endCxn id="24" idx="2"/>
          </p:cNvCxnSpPr>
          <p:nvPr/>
        </p:nvCxnSpPr>
        <p:spPr>
          <a:xfrm>
            <a:off x="3113343" y="5867400"/>
            <a:ext cx="303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3">
            <a:extLst>
              <a:ext uri="{FF2B5EF4-FFF2-40B4-BE49-F238E27FC236}">
                <a16:creationId xmlns:a16="http://schemas.microsoft.com/office/drawing/2014/main" id="{1BB118B0-CC41-4ED8-9180-4D5211E35C39}"/>
              </a:ext>
            </a:extLst>
          </p:cNvPr>
          <p:cNvCxnSpPr>
            <a:stCxn id="24" idx="6"/>
            <a:endCxn id="18" idx="2"/>
          </p:cNvCxnSpPr>
          <p:nvPr/>
        </p:nvCxnSpPr>
        <p:spPr>
          <a:xfrm>
            <a:off x="3898065" y="5867400"/>
            <a:ext cx="47015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4">
            <a:extLst>
              <a:ext uri="{FF2B5EF4-FFF2-40B4-BE49-F238E27FC236}">
                <a16:creationId xmlns:a16="http://schemas.microsoft.com/office/drawing/2014/main" id="{E609378B-CEC5-4608-9A64-9E1B2F3DD33B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>
            <a:off x="4849891" y="5867400"/>
            <a:ext cx="3984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o 77">
            <a:extLst>
              <a:ext uri="{FF2B5EF4-FFF2-40B4-BE49-F238E27FC236}">
                <a16:creationId xmlns:a16="http://schemas.microsoft.com/office/drawing/2014/main" id="{03A7648F-353C-4987-B227-A8EA1FA4919A}"/>
              </a:ext>
            </a:extLst>
          </p:cNvPr>
          <p:cNvGrpSpPr/>
          <p:nvPr/>
        </p:nvGrpSpPr>
        <p:grpSpPr>
          <a:xfrm>
            <a:off x="6010331" y="5638800"/>
            <a:ext cx="481675" cy="457200"/>
            <a:chOff x="609600" y="2133600"/>
            <a:chExt cx="609600" cy="609600"/>
          </a:xfrm>
        </p:grpSpPr>
        <p:sp>
          <p:nvSpPr>
            <p:cNvPr id="33" name="Elipse 86">
              <a:extLst>
                <a:ext uri="{FF2B5EF4-FFF2-40B4-BE49-F238E27FC236}">
                  <a16:creationId xmlns:a16="http://schemas.microsoft.com/office/drawing/2014/main" id="{37904836-2C9E-4E68-8D96-DF2BD902F0A8}"/>
                </a:ext>
              </a:extLst>
            </p:cNvPr>
            <p:cNvSpPr/>
            <p:nvPr/>
          </p:nvSpPr>
          <p:spPr>
            <a:xfrm>
              <a:off x="609600" y="21336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uadroTexto 87">
              <a:extLst>
                <a:ext uri="{FF2B5EF4-FFF2-40B4-BE49-F238E27FC236}">
                  <a16:creationId xmlns:a16="http://schemas.microsoft.com/office/drawing/2014/main" id="{63F78569-AFC2-4453-9534-EB4CED5C04FD}"/>
                </a:ext>
              </a:extLst>
            </p:cNvPr>
            <p:cNvSpPr txBox="1"/>
            <p:nvPr/>
          </p:nvSpPr>
          <p:spPr bwMode="auto">
            <a:xfrm>
              <a:off x="685800" y="2171660"/>
              <a:ext cx="457200" cy="53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35" name="Conector recto de flecha 88">
            <a:extLst>
              <a:ext uri="{FF2B5EF4-FFF2-40B4-BE49-F238E27FC236}">
                <a16:creationId xmlns:a16="http://schemas.microsoft.com/office/drawing/2014/main" id="{5FBD5C98-FA16-4E86-886F-7BC28CE5EF8C}"/>
              </a:ext>
            </a:extLst>
          </p:cNvPr>
          <p:cNvCxnSpPr>
            <a:stCxn id="21" idx="6"/>
            <a:endCxn id="33" idx="2"/>
          </p:cNvCxnSpPr>
          <p:nvPr/>
        </p:nvCxnSpPr>
        <p:spPr>
          <a:xfrm>
            <a:off x="5730006" y="5867400"/>
            <a:ext cx="280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6D2569D-E06C-4593-BF54-C5211D3EBD5B}"/>
              </a:ext>
            </a:extLst>
          </p:cNvPr>
          <p:cNvSpPr/>
          <p:nvPr/>
        </p:nvSpPr>
        <p:spPr>
          <a:xfrm rot="16200000">
            <a:off x="4494753" y="6215435"/>
            <a:ext cx="228601" cy="224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A22E62D-BF37-4B10-98D0-38F1CA3A50E4}"/>
              </a:ext>
            </a:extLst>
          </p:cNvPr>
          <p:cNvCxnSpPr>
            <a:cxnSpLocks/>
            <a:stCxn id="25" idx="0"/>
            <a:endCxn id="21" idx="0"/>
          </p:cNvCxnSpPr>
          <p:nvPr/>
        </p:nvCxnSpPr>
        <p:spPr>
          <a:xfrm rot="5400000" flipH="1" flipV="1">
            <a:off x="4563703" y="4732324"/>
            <a:ext cx="18990" cy="1831942"/>
          </a:xfrm>
          <a:prstGeom prst="curvedConnector3">
            <a:avLst>
              <a:gd name="adj1" fmla="val 250758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6143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O" sz="2800" dirty="0">
                <a:solidFill>
                  <a:prstClr val="black"/>
                </a:solidFill>
              </a:rPr>
              <a:t>U</a:t>
            </a:r>
            <a:r>
              <a:rPr lang="en-US" sz="2800" dirty="0" err="1">
                <a:solidFill>
                  <a:prstClr val="black"/>
                </a:solidFill>
              </a:rPr>
              <a:t>pdate</a:t>
            </a:r>
            <a:r>
              <a:rPr lang="en-US" sz="2800" dirty="0">
                <a:solidFill>
                  <a:prstClr val="black"/>
                </a:solidFill>
              </a:rPr>
              <a:t> routing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88155-2A5A-4033-8A7B-3A32E1A93818}"/>
                  </a:ext>
                </a:extLst>
              </p:cNvPr>
              <p:cNvSpPr txBox="1"/>
              <p:nvPr/>
            </p:nvSpPr>
            <p:spPr bwMode="auto">
              <a:xfrm>
                <a:off x="457199" y="2057400"/>
                <a:ext cx="467201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CO" dirty="0" err="1">
                    <a:latin typeface="+mj-lt"/>
                  </a:rPr>
                  <a:t>Initialization</a:t>
                </a:r>
                <a:r>
                  <a:rPr lang="es-CO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b="0" i="1" dirty="0" err="1" smtClean="0">
                        <a:latin typeface="Cambria Math" panose="02040503050406030204" pitchFamily="18" charset="0"/>
                      </a:rPr>
                      <m:t>𝑡𝑒𝑟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s-CO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88155-2A5A-4033-8A7B-3A32E1A93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" y="2057400"/>
                <a:ext cx="4672013" cy="369332"/>
              </a:xfrm>
              <a:prstGeom prst="rect">
                <a:avLst/>
              </a:prstGeom>
              <a:blipFill>
                <a:blip r:embed="rId3"/>
                <a:stretch>
                  <a:fillRect l="-1044" t="-10000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76A811-BC19-4302-B279-DDF5EDB93DAD}"/>
                  </a:ext>
                </a:extLst>
              </p:cNvPr>
              <p:cNvSpPr txBox="1"/>
              <p:nvPr/>
            </p:nvSpPr>
            <p:spPr bwMode="auto">
              <a:xfrm>
                <a:off x="2804393" y="2854508"/>
                <a:ext cx="3687613" cy="3029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s-C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𝑖𝑡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 ∀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76A811-BC19-4302-B279-DDF5EDB93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4393" y="2854508"/>
                <a:ext cx="3687613" cy="302968"/>
              </a:xfrm>
              <a:prstGeom prst="rect">
                <a:avLst/>
              </a:prstGeom>
              <a:blipFill>
                <a:blip r:embed="rId4"/>
                <a:stretch>
                  <a:fillRect l="-826" t="-10000" r="-992" b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418E3B-3B3B-4DD8-99DE-87045D412A2A}"/>
                  </a:ext>
                </a:extLst>
              </p:cNvPr>
              <p:cNvSpPr txBox="1"/>
              <p:nvPr/>
            </p:nvSpPr>
            <p:spPr bwMode="auto">
              <a:xfrm>
                <a:off x="457199" y="3450559"/>
                <a:ext cx="467201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CO" dirty="0" err="1">
                    <a:latin typeface="+mj-lt"/>
                  </a:rPr>
                  <a:t>Updated</a:t>
                </a:r>
                <a:r>
                  <a:rPr lang="es-CO" dirty="0">
                    <a:latin typeface="+mj-lt"/>
                  </a:rPr>
                  <a:t> </a:t>
                </a:r>
                <a:r>
                  <a:rPr lang="es-CO" dirty="0" err="1">
                    <a:latin typeface="+mj-lt"/>
                  </a:rPr>
                  <a:t>next</a:t>
                </a:r>
                <a:r>
                  <a:rPr lang="es-CO" dirty="0">
                    <a:latin typeface="+mj-lt"/>
                  </a:rPr>
                  <a:t> </a:t>
                </a:r>
                <a:r>
                  <a:rPr lang="es-CO" dirty="0" err="1">
                    <a:latin typeface="+mj-lt"/>
                  </a:rPr>
                  <a:t>iterations</a:t>
                </a:r>
                <a:r>
                  <a:rPr lang="es-CO" dirty="0">
                    <a:latin typeface="+mj-lt"/>
                  </a:rPr>
                  <a:t> (i</a:t>
                </a:r>
                <a14:m>
                  <m:oMath xmlns:m="http://schemas.openxmlformats.org/officeDocument/2006/math"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𝑡𝑒𝑟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+=1</m:t>
                    </m:r>
                  </m:oMath>
                </a14:m>
                <a:r>
                  <a:rPr lang="es-CO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418E3B-3B3B-4DD8-99DE-87045D412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" y="3450559"/>
                <a:ext cx="4672013" cy="369332"/>
              </a:xfrm>
              <a:prstGeom prst="rect">
                <a:avLst/>
              </a:prstGeom>
              <a:blipFill>
                <a:blip r:embed="rId5"/>
                <a:stretch>
                  <a:fillRect l="-1044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A57D88-AC34-41E8-A422-74D1D5A07D12}"/>
                  </a:ext>
                </a:extLst>
              </p:cNvPr>
              <p:cNvSpPr txBox="1"/>
              <p:nvPr/>
            </p:nvSpPr>
            <p:spPr bwMode="auto">
              <a:xfrm>
                <a:off x="457200" y="3962400"/>
                <a:ext cx="612851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CO" dirty="0" err="1">
                    <a:latin typeface="+mj-lt"/>
                  </a:rPr>
                  <a:t>If</a:t>
                </a:r>
                <a:r>
                  <a:rPr lang="es-CO" dirty="0">
                    <a:latin typeface="+mj-lt"/>
                  </a:rPr>
                  <a:t> </a:t>
                </a:r>
                <a:r>
                  <a:rPr lang="es-CO" dirty="0" err="1">
                    <a:latin typeface="+mj-lt"/>
                  </a:rPr>
                  <a:t>supplier</a:t>
                </a:r>
                <a:r>
                  <a:rPr lang="es-CO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O" dirty="0">
                    <a:latin typeface="+mj-lt"/>
                  </a:rPr>
                  <a:t> </a:t>
                </a:r>
                <a:r>
                  <a:rPr lang="es-CO" dirty="0" err="1">
                    <a:latin typeface="+mj-lt"/>
                  </a:rPr>
                  <a:t>is</a:t>
                </a:r>
                <a:r>
                  <a:rPr lang="es-CO" dirty="0">
                    <a:latin typeface="+mj-lt"/>
                  </a:rPr>
                  <a:t> </a:t>
                </a:r>
                <a:r>
                  <a:rPr lang="es-CO" dirty="0" err="1">
                    <a:latin typeface="+mj-lt"/>
                  </a:rPr>
                  <a:t>not</a:t>
                </a:r>
                <a:r>
                  <a:rPr lang="es-CO" dirty="0">
                    <a:latin typeface="+mj-lt"/>
                  </a:rPr>
                  <a:t> </a:t>
                </a:r>
                <a:r>
                  <a:rPr lang="es-CO" dirty="0" err="1">
                    <a:latin typeface="+mj-lt"/>
                  </a:rPr>
                  <a:t>part</a:t>
                </a:r>
                <a:r>
                  <a:rPr lang="es-CO" dirty="0">
                    <a:latin typeface="+mj-lt"/>
                  </a:rPr>
                  <a:t> </a:t>
                </a:r>
                <a:r>
                  <a:rPr lang="es-CO" dirty="0" err="1">
                    <a:latin typeface="+mj-lt"/>
                  </a:rPr>
                  <a:t>of</a:t>
                </a:r>
                <a:r>
                  <a:rPr lang="es-CO" dirty="0">
                    <a:latin typeface="+mj-lt"/>
                  </a:rPr>
                  <a:t> a </a:t>
                </a:r>
                <a:r>
                  <a:rPr lang="es-CO" dirty="0" err="1">
                    <a:latin typeface="+mj-lt"/>
                  </a:rPr>
                  <a:t>route</a:t>
                </a:r>
                <a:r>
                  <a:rPr lang="es-CO" dirty="0">
                    <a:latin typeface="+mj-lt"/>
                  </a:rPr>
                  <a:t> at </a:t>
                </a:r>
                <a:r>
                  <a:rPr lang="es-CO" dirty="0" err="1">
                    <a:latin typeface="+mj-lt"/>
                  </a:rPr>
                  <a:t>period</a:t>
                </a:r>
                <a:r>
                  <a:rPr lang="es-CO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CO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A57D88-AC34-41E8-A422-74D1D5A0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962400"/>
                <a:ext cx="6128516" cy="369332"/>
              </a:xfrm>
              <a:prstGeom prst="rect">
                <a:avLst/>
              </a:prstGeom>
              <a:blipFill>
                <a:blip r:embed="rId6"/>
                <a:stretch>
                  <a:fillRect l="-597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8787FC-78B9-4B53-A136-FDF30F584CE7}"/>
                  </a:ext>
                </a:extLst>
              </p:cNvPr>
              <p:cNvSpPr txBox="1"/>
              <p:nvPr/>
            </p:nvSpPr>
            <p:spPr bwMode="auto">
              <a:xfrm>
                <a:off x="1862027" y="4567717"/>
                <a:ext cx="6140784" cy="3127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s-C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𝑖𝑡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𝑖𝑡𝑒𝑟</m:t>
                              </m:r>
                            </m:sup>
                          </m:sSup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𝑖𝑡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𝑖𝑡𝑒𝑟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𝐵𝑒𝑠𝑡𝐼𝑛𝑠𝑒𝑟𝑡𝑖𝑜𝑛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)/2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 ∀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, ∀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8787FC-78B9-4B53-A136-FDF30F584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2027" y="4567717"/>
                <a:ext cx="6140784" cy="312714"/>
              </a:xfrm>
              <a:prstGeom prst="rect">
                <a:avLst/>
              </a:prstGeom>
              <a:blipFill>
                <a:blip r:embed="rId7"/>
                <a:stretch>
                  <a:fillRect l="-198" t="-7692" r="-397" b="-307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4">
            <a:extLst>
              <a:ext uri="{FF2B5EF4-FFF2-40B4-BE49-F238E27FC236}">
                <a16:creationId xmlns:a16="http://schemas.microsoft.com/office/drawing/2014/main" id="{1DB84A29-1638-4ACA-AF14-2C09126FC736}"/>
              </a:ext>
            </a:extLst>
          </p:cNvPr>
          <p:cNvGrpSpPr/>
          <p:nvPr/>
        </p:nvGrpSpPr>
        <p:grpSpPr>
          <a:xfrm>
            <a:off x="4032324" y="5231235"/>
            <a:ext cx="481675" cy="457200"/>
            <a:chOff x="609600" y="2133600"/>
            <a:chExt cx="609600" cy="609600"/>
          </a:xfrm>
        </p:grpSpPr>
        <p:sp>
          <p:nvSpPr>
            <p:cNvPr id="17" name="Elipse 5">
              <a:extLst>
                <a:ext uri="{FF2B5EF4-FFF2-40B4-BE49-F238E27FC236}">
                  <a16:creationId xmlns:a16="http://schemas.microsoft.com/office/drawing/2014/main" id="{CFBF37EF-42EA-4AF4-8454-D271157DF1F8}"/>
                </a:ext>
              </a:extLst>
            </p:cNvPr>
            <p:cNvSpPr/>
            <p:nvPr/>
          </p:nvSpPr>
          <p:spPr>
            <a:xfrm>
              <a:off x="609600" y="2133600"/>
              <a:ext cx="609600" cy="6096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uadroTexto 6">
              <a:extLst>
                <a:ext uri="{FF2B5EF4-FFF2-40B4-BE49-F238E27FC236}">
                  <a16:creationId xmlns:a16="http://schemas.microsoft.com/office/drawing/2014/main" id="{FDF1EC43-D29E-4E25-8153-C0FEE4F034F9}"/>
                </a:ext>
              </a:extLst>
            </p:cNvPr>
            <p:cNvSpPr txBox="1"/>
            <p:nvPr/>
          </p:nvSpPr>
          <p:spPr bwMode="auto">
            <a:xfrm>
              <a:off x="685800" y="2171660"/>
              <a:ext cx="457200" cy="53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9" name="Grupo 7">
            <a:extLst>
              <a:ext uri="{FF2B5EF4-FFF2-40B4-BE49-F238E27FC236}">
                <a16:creationId xmlns:a16="http://schemas.microsoft.com/office/drawing/2014/main" id="{1B2C25D9-05F3-4182-B5A7-69CB7B2C82C5}"/>
              </a:ext>
            </a:extLst>
          </p:cNvPr>
          <p:cNvGrpSpPr/>
          <p:nvPr/>
        </p:nvGrpSpPr>
        <p:grpSpPr>
          <a:xfrm>
            <a:off x="5123598" y="5231235"/>
            <a:ext cx="481675" cy="457200"/>
            <a:chOff x="609600" y="2133600"/>
            <a:chExt cx="609600" cy="609600"/>
          </a:xfrm>
        </p:grpSpPr>
        <p:sp>
          <p:nvSpPr>
            <p:cNvPr id="20" name="Elipse 8">
              <a:extLst>
                <a:ext uri="{FF2B5EF4-FFF2-40B4-BE49-F238E27FC236}">
                  <a16:creationId xmlns:a16="http://schemas.microsoft.com/office/drawing/2014/main" id="{EC9BB40B-0598-4843-9065-DB16C68E51E3}"/>
                </a:ext>
              </a:extLst>
            </p:cNvPr>
            <p:cNvSpPr/>
            <p:nvPr/>
          </p:nvSpPr>
          <p:spPr>
            <a:xfrm>
              <a:off x="609600" y="2133600"/>
              <a:ext cx="609600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adroTexto 9">
              <a:extLst>
                <a:ext uri="{FF2B5EF4-FFF2-40B4-BE49-F238E27FC236}">
                  <a16:creationId xmlns:a16="http://schemas.microsoft.com/office/drawing/2014/main" id="{B08A7945-8A4D-41A4-A6A0-AA85C1766BD7}"/>
                </a:ext>
              </a:extLst>
            </p:cNvPr>
            <p:cNvSpPr txBox="1"/>
            <p:nvPr/>
          </p:nvSpPr>
          <p:spPr bwMode="auto">
            <a:xfrm>
              <a:off x="685800" y="2171660"/>
              <a:ext cx="457200" cy="53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22" name="Grupo 10">
            <a:extLst>
              <a:ext uri="{FF2B5EF4-FFF2-40B4-BE49-F238E27FC236}">
                <a16:creationId xmlns:a16="http://schemas.microsoft.com/office/drawing/2014/main" id="{E18C6B79-EE5C-46C0-BABA-489F30D07980}"/>
              </a:ext>
            </a:extLst>
          </p:cNvPr>
          <p:cNvGrpSpPr/>
          <p:nvPr/>
        </p:nvGrpSpPr>
        <p:grpSpPr>
          <a:xfrm>
            <a:off x="3078435" y="5231235"/>
            <a:ext cx="481675" cy="457200"/>
            <a:chOff x="609600" y="2133600"/>
            <a:chExt cx="609600" cy="609600"/>
          </a:xfrm>
        </p:grpSpPr>
        <p:sp>
          <p:nvSpPr>
            <p:cNvPr id="23" name="Elipse 11">
              <a:extLst>
                <a:ext uri="{FF2B5EF4-FFF2-40B4-BE49-F238E27FC236}">
                  <a16:creationId xmlns:a16="http://schemas.microsoft.com/office/drawing/2014/main" id="{AFC3DE59-5A15-402E-9F87-F1A325F47633}"/>
                </a:ext>
              </a:extLst>
            </p:cNvPr>
            <p:cNvSpPr/>
            <p:nvPr/>
          </p:nvSpPr>
          <p:spPr>
            <a:xfrm>
              <a:off x="609600" y="21336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uadroTexto 12">
              <a:extLst>
                <a:ext uri="{FF2B5EF4-FFF2-40B4-BE49-F238E27FC236}">
                  <a16:creationId xmlns:a16="http://schemas.microsoft.com/office/drawing/2014/main" id="{4721EFAD-B14D-4A13-8269-E0839829B87B}"/>
                </a:ext>
              </a:extLst>
            </p:cNvPr>
            <p:cNvSpPr txBox="1"/>
            <p:nvPr/>
          </p:nvSpPr>
          <p:spPr bwMode="auto">
            <a:xfrm>
              <a:off x="685800" y="2171660"/>
              <a:ext cx="457200" cy="53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25" name="Grupo 14">
            <a:extLst>
              <a:ext uri="{FF2B5EF4-FFF2-40B4-BE49-F238E27FC236}">
                <a16:creationId xmlns:a16="http://schemas.microsoft.com/office/drawing/2014/main" id="{B22D9C8A-5451-4105-BC80-E8E5CB8045FC}"/>
              </a:ext>
            </a:extLst>
          </p:cNvPr>
          <p:cNvGrpSpPr/>
          <p:nvPr/>
        </p:nvGrpSpPr>
        <p:grpSpPr>
          <a:xfrm>
            <a:off x="5974035" y="5231235"/>
            <a:ext cx="481675" cy="457200"/>
            <a:chOff x="609600" y="2133600"/>
            <a:chExt cx="609600" cy="609600"/>
          </a:xfrm>
        </p:grpSpPr>
        <p:sp>
          <p:nvSpPr>
            <p:cNvPr id="26" name="Elipse 15">
              <a:extLst>
                <a:ext uri="{FF2B5EF4-FFF2-40B4-BE49-F238E27FC236}">
                  <a16:creationId xmlns:a16="http://schemas.microsoft.com/office/drawing/2014/main" id="{4E40249D-9BF0-4576-9BFE-668CD1ADA11E}"/>
                </a:ext>
              </a:extLst>
            </p:cNvPr>
            <p:cNvSpPr/>
            <p:nvPr/>
          </p:nvSpPr>
          <p:spPr>
            <a:xfrm>
              <a:off x="609600" y="21336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uadroTexto 16">
              <a:extLst>
                <a:ext uri="{FF2B5EF4-FFF2-40B4-BE49-F238E27FC236}">
                  <a16:creationId xmlns:a16="http://schemas.microsoft.com/office/drawing/2014/main" id="{BADF7264-4260-46CB-9138-A7F2AF9E303A}"/>
                </a:ext>
              </a:extLst>
            </p:cNvPr>
            <p:cNvSpPr txBox="1"/>
            <p:nvPr/>
          </p:nvSpPr>
          <p:spPr bwMode="auto">
            <a:xfrm>
              <a:off x="685800" y="2171660"/>
              <a:ext cx="457200" cy="53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8" name="Conector recto de flecha 17">
            <a:extLst>
              <a:ext uri="{FF2B5EF4-FFF2-40B4-BE49-F238E27FC236}">
                <a16:creationId xmlns:a16="http://schemas.microsoft.com/office/drawing/2014/main" id="{1155FEEE-F4E1-4037-A3A3-001F0C75FD19}"/>
              </a:ext>
            </a:extLst>
          </p:cNvPr>
          <p:cNvCxnSpPr>
            <a:endCxn id="32" idx="2"/>
          </p:cNvCxnSpPr>
          <p:nvPr/>
        </p:nvCxnSpPr>
        <p:spPr>
          <a:xfrm>
            <a:off x="4358821" y="5688435"/>
            <a:ext cx="213179" cy="4432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18">
            <a:extLst>
              <a:ext uri="{FF2B5EF4-FFF2-40B4-BE49-F238E27FC236}">
                <a16:creationId xmlns:a16="http://schemas.microsoft.com/office/drawing/2014/main" id="{271CBB3B-3B96-40AE-9864-824DCA4E3D98}"/>
              </a:ext>
            </a:extLst>
          </p:cNvPr>
          <p:cNvCxnSpPr>
            <a:stCxn id="23" idx="6"/>
            <a:endCxn id="17" idx="2"/>
          </p:cNvCxnSpPr>
          <p:nvPr/>
        </p:nvCxnSpPr>
        <p:spPr>
          <a:xfrm>
            <a:off x="3560110" y="5459835"/>
            <a:ext cx="472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19">
            <a:extLst>
              <a:ext uri="{FF2B5EF4-FFF2-40B4-BE49-F238E27FC236}">
                <a16:creationId xmlns:a16="http://schemas.microsoft.com/office/drawing/2014/main" id="{A9DBD684-85F9-4382-AA08-83F90F1B8209}"/>
              </a:ext>
            </a:extLst>
          </p:cNvPr>
          <p:cNvCxnSpPr>
            <a:stCxn id="20" idx="6"/>
            <a:endCxn id="26" idx="2"/>
          </p:cNvCxnSpPr>
          <p:nvPr/>
        </p:nvCxnSpPr>
        <p:spPr>
          <a:xfrm>
            <a:off x="5605273" y="5459835"/>
            <a:ext cx="368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79">
            <a:extLst>
              <a:ext uri="{FF2B5EF4-FFF2-40B4-BE49-F238E27FC236}">
                <a16:creationId xmlns:a16="http://schemas.microsoft.com/office/drawing/2014/main" id="{295D9963-AC27-42BF-998F-EE630A079C68}"/>
              </a:ext>
            </a:extLst>
          </p:cNvPr>
          <p:cNvGrpSpPr/>
          <p:nvPr/>
        </p:nvGrpSpPr>
        <p:grpSpPr>
          <a:xfrm>
            <a:off x="4572000" y="5903080"/>
            <a:ext cx="481675" cy="457200"/>
            <a:chOff x="609600" y="2133600"/>
            <a:chExt cx="609600" cy="609600"/>
          </a:xfrm>
        </p:grpSpPr>
        <p:sp>
          <p:nvSpPr>
            <p:cNvPr id="32" name="Elipse 81">
              <a:extLst>
                <a:ext uri="{FF2B5EF4-FFF2-40B4-BE49-F238E27FC236}">
                  <a16:creationId xmlns:a16="http://schemas.microsoft.com/office/drawing/2014/main" id="{7F47EDCE-95FB-4BE2-83F1-953CC1B6DB9E}"/>
                </a:ext>
              </a:extLst>
            </p:cNvPr>
            <p:cNvSpPr/>
            <p:nvPr/>
          </p:nvSpPr>
          <p:spPr>
            <a:xfrm>
              <a:off x="609600" y="2133600"/>
              <a:ext cx="609600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CuadroTexto 82">
              <a:extLst>
                <a:ext uri="{FF2B5EF4-FFF2-40B4-BE49-F238E27FC236}">
                  <a16:creationId xmlns:a16="http://schemas.microsoft.com/office/drawing/2014/main" id="{F10A3B57-BD8A-4438-ADEA-D78736AC06D6}"/>
                </a:ext>
              </a:extLst>
            </p:cNvPr>
            <p:cNvSpPr txBox="1"/>
            <p:nvPr/>
          </p:nvSpPr>
          <p:spPr bwMode="auto">
            <a:xfrm>
              <a:off x="685800" y="2171660"/>
              <a:ext cx="457200" cy="53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cxnSp>
        <p:nvCxnSpPr>
          <p:cNvPr id="34" name="Conector recto de flecha 83">
            <a:extLst>
              <a:ext uri="{FF2B5EF4-FFF2-40B4-BE49-F238E27FC236}">
                <a16:creationId xmlns:a16="http://schemas.microsoft.com/office/drawing/2014/main" id="{9D54661B-4AA0-468D-8BF9-EBDD46C437F2}"/>
              </a:ext>
            </a:extLst>
          </p:cNvPr>
          <p:cNvCxnSpPr>
            <a:stCxn id="32" idx="6"/>
          </p:cNvCxnSpPr>
          <p:nvPr/>
        </p:nvCxnSpPr>
        <p:spPr>
          <a:xfrm flipV="1">
            <a:off x="5053675" y="5688435"/>
            <a:ext cx="259035" cy="4432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17">
            <a:extLst>
              <a:ext uri="{FF2B5EF4-FFF2-40B4-BE49-F238E27FC236}">
                <a16:creationId xmlns:a16="http://schemas.microsoft.com/office/drawing/2014/main" id="{7830CF52-F935-4F4E-A3F1-ED9ACE69932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4513999" y="5459835"/>
            <a:ext cx="6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678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36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</a:rPr>
              <a:t>Matheuristic</a:t>
            </a:r>
            <a:r>
              <a:rPr lang="en-US" sz="2800" dirty="0">
                <a:solidFill>
                  <a:prstClr val="black"/>
                </a:solidFill>
              </a:rPr>
              <a:t> approach – termination condition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5EF5A0-05B9-47C9-853A-5D556F6D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2551995"/>
            <a:ext cx="7534275" cy="2867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D5E4A2-C3E2-4361-9853-8967377D0FEB}"/>
              </a:ext>
            </a:extLst>
          </p:cNvPr>
          <p:cNvSpPr/>
          <p:nvPr/>
        </p:nvSpPr>
        <p:spPr>
          <a:xfrm>
            <a:off x="1143000" y="3352800"/>
            <a:ext cx="7000874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37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37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Instances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465161" y="2000071"/>
                <a:ext cx="8539729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There are no available data sets for the IB-PIRP considered in this work.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built a data set of 240 instances, taking into account the inventory characteristics of (</a:t>
                </a:r>
                <a:r>
                  <a:rPr lang="en-US" dirty="0" err="1"/>
                  <a:t>Moin</a:t>
                </a:r>
                <a:r>
                  <a:rPr lang="en-US" dirty="0"/>
                  <a:t> et al., 2011) and supplier characteristics of (</a:t>
                </a:r>
                <a:r>
                  <a:rPr lang="en-US" dirty="0" err="1"/>
                  <a:t>Manerba</a:t>
                </a:r>
                <a:r>
                  <a:rPr lang="en-US" dirty="0"/>
                  <a:t> et al., 2017).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|∈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10, 25, 50, 100, 150</m:t>
                          </m:r>
                        </m:e>
                      </m:d>
                    </m:oMath>
                  </m:oMathPara>
                </a14:m>
                <a:endParaRPr lang="es-CO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|∈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10, 25, 50, 100</m:t>
                          </m:r>
                        </m:e>
                      </m:d>
                    </m:oMath>
                  </m:oMathPara>
                </a14:m>
                <a:endParaRPr lang="es-CO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|∈{5, 10, 21}</m:t>
                      </m:r>
                    </m:oMath>
                  </m:oMathPara>
                </a14:m>
                <a:endParaRPr lang="es-CO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∈{0.5, 0.9}</m:t>
                      </m:r>
                    </m:oMath>
                  </m:oMathPara>
                </a14:m>
                <a:endParaRPr lang="es-CO" b="0" dirty="0"/>
              </a:p>
              <a:p>
                <a:pPr algn="ctr"/>
                <a:endParaRPr lang="es-CO" b="0" dirty="0"/>
              </a:p>
              <a:p>
                <a:r>
                  <a:rPr lang="es-CO" dirty="0" err="1"/>
                  <a:t>Two</a:t>
                </a:r>
                <a:r>
                  <a:rPr lang="es-CO" dirty="0"/>
                  <a:t> replicas per </a:t>
                </a:r>
                <a:r>
                  <a:rPr lang="es-CO" dirty="0" err="1"/>
                  <a:t>combination</a:t>
                </a:r>
                <a:endParaRPr lang="es-CO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61" y="2000071"/>
                <a:ext cx="8539729" cy="3693319"/>
              </a:xfrm>
              <a:prstGeom prst="rect">
                <a:avLst/>
              </a:prstGeom>
              <a:blipFill>
                <a:blip r:embed="rId4"/>
                <a:stretch>
                  <a:fillRect l="-571" t="-825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43E982-C68E-4E84-B4F3-15A4BD110DFC}"/>
                  </a:ext>
                </a:extLst>
              </p:cNvPr>
              <p:cNvSpPr txBox="1"/>
              <p:nvPr/>
            </p:nvSpPr>
            <p:spPr bwMode="auto">
              <a:xfrm>
                <a:off x="533400" y="5791200"/>
                <a:ext cx="81534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→1 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demand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satisfied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with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few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suppliers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43E982-C68E-4E84-B4F3-15A4BD110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5791200"/>
                <a:ext cx="81534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51D986-87D6-4AB3-BA00-08315FFFC819}"/>
                  </a:ext>
                </a:extLst>
              </p:cNvPr>
              <p:cNvSpPr txBox="1"/>
              <p:nvPr/>
            </p:nvSpPr>
            <p:spPr bwMode="auto">
              <a:xfrm>
                <a:off x="533400" y="6111875"/>
                <a:ext cx="81534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→0 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many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suppliers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are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needed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satisfy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demand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51D986-87D6-4AB3-BA00-08315FFFC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6111875"/>
                <a:ext cx="815340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2959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38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92034" y="1978253"/>
            <a:ext cx="83471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Python 3.7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Gurobi</a:t>
            </a:r>
            <a:r>
              <a:rPr lang="en-US" dirty="0">
                <a:latin typeface="+mj-lt"/>
              </a:rPr>
              <a:t> 9.1.1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2.11 GHz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16GB of RAM 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Experimental setup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5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39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Incumbent's convergence behavior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B094F-67EE-4446-B51F-37D8B749D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84" y="2057400"/>
            <a:ext cx="6988776" cy="4191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38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E-commerce platforms as bridges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F8186D-D20C-4E6B-957F-7EE1170AB78A}"/>
              </a:ext>
            </a:extLst>
          </p:cNvPr>
          <p:cNvSpPr/>
          <p:nvPr/>
        </p:nvSpPr>
        <p:spPr>
          <a:xfrm>
            <a:off x="76200" y="6629400"/>
            <a:ext cx="2286000" cy="19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">
            <a:extLst>
              <a:ext uri="{FF2B5EF4-FFF2-40B4-BE49-F238E27FC236}">
                <a16:creationId xmlns:a16="http://schemas.microsoft.com/office/drawing/2014/main" id="{43884F54-255A-4D94-96C7-BCCF584F0958}"/>
              </a:ext>
            </a:extLst>
          </p:cNvPr>
          <p:cNvSpPr/>
          <p:nvPr/>
        </p:nvSpPr>
        <p:spPr>
          <a:xfrm>
            <a:off x="1066800" y="4028160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5">
            <a:extLst>
              <a:ext uri="{FF2B5EF4-FFF2-40B4-BE49-F238E27FC236}">
                <a16:creationId xmlns:a16="http://schemas.microsoft.com/office/drawing/2014/main" id="{F2A5C9F1-0CD0-472F-B797-C67678123E29}"/>
              </a:ext>
            </a:extLst>
          </p:cNvPr>
          <p:cNvSpPr/>
          <p:nvPr/>
        </p:nvSpPr>
        <p:spPr>
          <a:xfrm>
            <a:off x="1676400" y="4487450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6">
            <a:extLst>
              <a:ext uri="{FF2B5EF4-FFF2-40B4-BE49-F238E27FC236}">
                <a16:creationId xmlns:a16="http://schemas.microsoft.com/office/drawing/2014/main" id="{0CDBC26D-2734-4109-8ED3-2B8D4E26D307}"/>
              </a:ext>
            </a:extLst>
          </p:cNvPr>
          <p:cNvSpPr/>
          <p:nvPr/>
        </p:nvSpPr>
        <p:spPr>
          <a:xfrm>
            <a:off x="1088199" y="5115838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7">
            <a:extLst>
              <a:ext uri="{FF2B5EF4-FFF2-40B4-BE49-F238E27FC236}">
                <a16:creationId xmlns:a16="http://schemas.microsoft.com/office/drawing/2014/main" id="{A5C0C1B8-B035-451B-A020-4AC9E0BE3808}"/>
              </a:ext>
            </a:extLst>
          </p:cNvPr>
          <p:cNvSpPr/>
          <p:nvPr/>
        </p:nvSpPr>
        <p:spPr>
          <a:xfrm>
            <a:off x="1545399" y="5640888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8">
            <a:extLst>
              <a:ext uri="{FF2B5EF4-FFF2-40B4-BE49-F238E27FC236}">
                <a16:creationId xmlns:a16="http://schemas.microsoft.com/office/drawing/2014/main" id="{26C759F4-88AE-48DA-95AA-E22423C5BF9A}"/>
              </a:ext>
            </a:extLst>
          </p:cNvPr>
          <p:cNvSpPr/>
          <p:nvPr/>
        </p:nvSpPr>
        <p:spPr>
          <a:xfrm>
            <a:off x="7961185" y="4496844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9">
            <a:extLst>
              <a:ext uri="{FF2B5EF4-FFF2-40B4-BE49-F238E27FC236}">
                <a16:creationId xmlns:a16="http://schemas.microsoft.com/office/drawing/2014/main" id="{F8046265-F1B0-43C1-AD46-D35C1C9ADB18}"/>
              </a:ext>
            </a:extLst>
          </p:cNvPr>
          <p:cNvSpPr/>
          <p:nvPr/>
        </p:nvSpPr>
        <p:spPr>
          <a:xfrm>
            <a:off x="7679349" y="4049038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10">
            <a:extLst>
              <a:ext uri="{FF2B5EF4-FFF2-40B4-BE49-F238E27FC236}">
                <a16:creationId xmlns:a16="http://schemas.microsoft.com/office/drawing/2014/main" id="{DB7FBDDB-E3CC-421E-8880-372A1E697BD6}"/>
              </a:ext>
            </a:extLst>
          </p:cNvPr>
          <p:cNvSpPr/>
          <p:nvPr/>
        </p:nvSpPr>
        <p:spPr>
          <a:xfrm>
            <a:off x="7629245" y="4944650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11">
            <a:extLst>
              <a:ext uri="{FF2B5EF4-FFF2-40B4-BE49-F238E27FC236}">
                <a16:creationId xmlns:a16="http://schemas.microsoft.com/office/drawing/2014/main" id="{FD601CEA-CC99-40BD-A866-5EE44E521C0D}"/>
              </a:ext>
            </a:extLst>
          </p:cNvPr>
          <p:cNvSpPr/>
          <p:nvPr/>
        </p:nvSpPr>
        <p:spPr>
          <a:xfrm>
            <a:off x="7463275" y="4496844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12">
            <a:extLst>
              <a:ext uri="{FF2B5EF4-FFF2-40B4-BE49-F238E27FC236}">
                <a16:creationId xmlns:a16="http://schemas.microsoft.com/office/drawing/2014/main" id="{6FBC7509-E906-4889-BF68-495099AAFF7A}"/>
              </a:ext>
            </a:extLst>
          </p:cNvPr>
          <p:cNvSpPr/>
          <p:nvPr/>
        </p:nvSpPr>
        <p:spPr>
          <a:xfrm>
            <a:off x="7217974" y="5324606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13">
            <a:extLst>
              <a:ext uri="{FF2B5EF4-FFF2-40B4-BE49-F238E27FC236}">
                <a16:creationId xmlns:a16="http://schemas.microsoft.com/office/drawing/2014/main" id="{B4E7D29D-56CC-4928-B2F3-7E11AEA2FF0B}"/>
              </a:ext>
            </a:extLst>
          </p:cNvPr>
          <p:cNvSpPr/>
          <p:nvPr/>
        </p:nvSpPr>
        <p:spPr>
          <a:xfrm>
            <a:off x="6936138" y="4876800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14">
            <a:extLst>
              <a:ext uri="{FF2B5EF4-FFF2-40B4-BE49-F238E27FC236}">
                <a16:creationId xmlns:a16="http://schemas.microsoft.com/office/drawing/2014/main" id="{66592E94-F5D6-4D77-9B06-A7AAF1A03EF1}"/>
              </a:ext>
            </a:extLst>
          </p:cNvPr>
          <p:cNvSpPr/>
          <p:nvPr/>
        </p:nvSpPr>
        <p:spPr>
          <a:xfrm>
            <a:off x="6886034" y="5772412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ipse 15">
            <a:extLst>
              <a:ext uri="{FF2B5EF4-FFF2-40B4-BE49-F238E27FC236}">
                <a16:creationId xmlns:a16="http://schemas.microsoft.com/office/drawing/2014/main" id="{E5FF68CC-AB3C-4FB4-A80B-75A6BB5537C5}"/>
              </a:ext>
            </a:extLst>
          </p:cNvPr>
          <p:cNvSpPr/>
          <p:nvPr/>
        </p:nvSpPr>
        <p:spPr>
          <a:xfrm>
            <a:off x="6720064" y="5324606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ángulo 18">
            <a:extLst>
              <a:ext uri="{FF2B5EF4-FFF2-40B4-BE49-F238E27FC236}">
                <a16:creationId xmlns:a16="http://schemas.microsoft.com/office/drawing/2014/main" id="{D6D3DB54-6A0D-4C8C-88EA-1685C287D990}"/>
              </a:ext>
            </a:extLst>
          </p:cNvPr>
          <p:cNvSpPr/>
          <p:nvPr/>
        </p:nvSpPr>
        <p:spPr>
          <a:xfrm>
            <a:off x="4268413" y="4494753"/>
            <a:ext cx="457200" cy="41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 19">
            <a:extLst>
              <a:ext uri="{FF2B5EF4-FFF2-40B4-BE49-F238E27FC236}">
                <a16:creationId xmlns:a16="http://schemas.microsoft.com/office/drawing/2014/main" id="{67DAFCDE-3DA0-4267-85E3-A7810643F126}"/>
              </a:ext>
            </a:extLst>
          </p:cNvPr>
          <p:cNvSpPr/>
          <p:nvPr/>
        </p:nvSpPr>
        <p:spPr>
          <a:xfrm>
            <a:off x="4268413" y="5573038"/>
            <a:ext cx="457200" cy="41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 21">
            <a:extLst>
              <a:ext uri="{FF2B5EF4-FFF2-40B4-BE49-F238E27FC236}">
                <a16:creationId xmlns:a16="http://schemas.microsoft.com/office/drawing/2014/main" id="{B69D7D9B-E3BB-40FB-B4DF-CB7F2BA8DC88}"/>
              </a:ext>
            </a:extLst>
          </p:cNvPr>
          <p:cNvSpPr/>
          <p:nvPr/>
        </p:nvSpPr>
        <p:spPr>
          <a:xfrm>
            <a:off x="1092109" y="335715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  <a:endParaRPr lang="en-US" i="1" dirty="0"/>
          </a:p>
        </p:txBody>
      </p:sp>
      <p:sp>
        <p:nvSpPr>
          <p:cNvPr id="56" name="Rectángulo 22">
            <a:extLst>
              <a:ext uri="{FF2B5EF4-FFF2-40B4-BE49-F238E27FC236}">
                <a16:creationId xmlns:a16="http://schemas.microsoft.com/office/drawing/2014/main" id="{501A5709-F8DE-4CBB-B4EB-0A78F7565823}"/>
              </a:ext>
            </a:extLst>
          </p:cNvPr>
          <p:cNvSpPr/>
          <p:nvPr/>
        </p:nvSpPr>
        <p:spPr>
          <a:xfrm>
            <a:off x="3900664" y="3357158"/>
            <a:ext cx="128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Warehouses</a:t>
            </a:r>
            <a:endParaRPr lang="en-US" i="1" dirty="0"/>
          </a:p>
        </p:txBody>
      </p:sp>
      <p:sp>
        <p:nvSpPr>
          <p:cNvPr id="57" name="Rectángulo 23">
            <a:extLst>
              <a:ext uri="{FF2B5EF4-FFF2-40B4-BE49-F238E27FC236}">
                <a16:creationId xmlns:a16="http://schemas.microsoft.com/office/drawing/2014/main" id="{1656D643-E53B-493C-BB6C-751D249EA275}"/>
              </a:ext>
            </a:extLst>
          </p:cNvPr>
          <p:cNvSpPr/>
          <p:nvPr/>
        </p:nvSpPr>
        <p:spPr>
          <a:xfrm>
            <a:off x="6933651" y="335715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US" i="1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111D6C6C-803D-4B71-8C6C-A6267703F312}"/>
              </a:ext>
            </a:extLst>
          </p:cNvPr>
          <p:cNvSpPr/>
          <p:nvPr/>
        </p:nvSpPr>
        <p:spPr>
          <a:xfrm>
            <a:off x="2389915" y="4887238"/>
            <a:ext cx="1358349" cy="37056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DDFBE6C9-5E99-4898-8387-E1A01297A0E3}"/>
              </a:ext>
            </a:extLst>
          </p:cNvPr>
          <p:cNvSpPr/>
          <p:nvPr/>
        </p:nvSpPr>
        <p:spPr>
          <a:xfrm>
            <a:off x="5272264" y="4879965"/>
            <a:ext cx="1358349" cy="37056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4B550B-F011-4F43-BD53-C7CBDD618314}"/>
              </a:ext>
            </a:extLst>
          </p:cNvPr>
          <p:cNvSpPr/>
          <p:nvPr/>
        </p:nvSpPr>
        <p:spPr>
          <a:xfrm>
            <a:off x="685800" y="3200400"/>
            <a:ext cx="7751488" cy="32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114F9-38D4-4E1A-B132-9104B3BE6034}"/>
              </a:ext>
            </a:extLst>
          </p:cNvPr>
          <p:cNvSpPr txBox="1"/>
          <p:nvPr/>
        </p:nvSpPr>
        <p:spPr bwMode="auto">
          <a:xfrm>
            <a:off x="2257426" y="2824200"/>
            <a:ext cx="46005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Two-echelon supply chains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855FB64-BBFA-458A-BAD3-0E439F77E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349" y="1787790"/>
            <a:ext cx="1733550" cy="5905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BE31EF-BC0F-4C9D-9EA5-9DEBDB1123A2}"/>
              </a:ext>
            </a:extLst>
          </p:cNvPr>
          <p:cNvSpPr txBox="1"/>
          <p:nvPr/>
        </p:nvSpPr>
        <p:spPr bwMode="auto">
          <a:xfrm>
            <a:off x="457199" y="1849943"/>
            <a:ext cx="70060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Colombian company that is present in multiple countries as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19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2"/>
    </mc:Choice>
    <mc:Fallback xmlns="">
      <p:transition spd="slow" advTm="19012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40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Tuning the stopping criteria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2C3F5-3C45-4C7C-B5CB-7994F3C1D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8" b="3910"/>
          <a:stretch/>
        </p:blipFill>
        <p:spPr>
          <a:xfrm>
            <a:off x="1828800" y="2579452"/>
            <a:ext cx="5619750" cy="374514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18A4E04-26CF-416B-A413-1200EFA7EBFE}"/>
              </a:ext>
            </a:extLst>
          </p:cNvPr>
          <p:cNvSpPr/>
          <p:nvPr/>
        </p:nvSpPr>
        <p:spPr>
          <a:xfrm>
            <a:off x="1828802" y="1773604"/>
            <a:ext cx="5943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(% instances with best solution, % run time)</a:t>
            </a:r>
          </a:p>
        </p:txBody>
      </p:sp>
      <p:sp>
        <p:nvSpPr>
          <p:cNvPr id="9" name="Rectángulo 7">
            <a:extLst>
              <a:ext uri="{FF2B5EF4-FFF2-40B4-BE49-F238E27FC236}">
                <a16:creationId xmlns:a16="http://schemas.microsoft.com/office/drawing/2014/main" id="{5A5503C7-DE61-44FE-A588-B28508F282C2}"/>
              </a:ext>
            </a:extLst>
          </p:cNvPr>
          <p:cNvSpPr/>
          <p:nvPr/>
        </p:nvSpPr>
        <p:spPr>
          <a:xfrm>
            <a:off x="990600" y="21452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                           (77%/23%)           (88%/49%)        (100%, 100%)</a:t>
            </a:r>
          </a:p>
        </p:txBody>
      </p:sp>
      <p:sp>
        <p:nvSpPr>
          <p:cNvPr id="7" name="Rectángulo 7">
            <a:extLst>
              <a:ext uri="{FF2B5EF4-FFF2-40B4-BE49-F238E27FC236}">
                <a16:creationId xmlns:a16="http://schemas.microsoft.com/office/drawing/2014/main" id="{23CBB0F9-D075-4B41-9C29-86107AA88D26}"/>
              </a:ext>
            </a:extLst>
          </p:cNvPr>
          <p:cNvSpPr/>
          <p:nvPr/>
        </p:nvSpPr>
        <p:spPr>
          <a:xfrm>
            <a:off x="1828800" y="6248400"/>
            <a:ext cx="59435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Maximum number of consecutive iterations without improvement of incumbent solution</a:t>
            </a:r>
          </a:p>
        </p:txBody>
      </p:sp>
      <p:sp>
        <p:nvSpPr>
          <p:cNvPr id="10" name="Rectángulo 7">
            <a:extLst>
              <a:ext uri="{FF2B5EF4-FFF2-40B4-BE49-F238E27FC236}">
                <a16:creationId xmlns:a16="http://schemas.microsoft.com/office/drawing/2014/main" id="{E2276CBB-35A1-4966-B2ED-8C7E23B2F6EA}"/>
              </a:ext>
            </a:extLst>
          </p:cNvPr>
          <p:cNvSpPr/>
          <p:nvPr/>
        </p:nvSpPr>
        <p:spPr>
          <a:xfrm rot="16200000">
            <a:off x="539681" y="4313526"/>
            <a:ext cx="2331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Computational time (sec)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89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41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How good are the solutions with respect to the optimum?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667BF8-22C9-419D-A74A-1EA4CE8E6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00" y="1761099"/>
            <a:ext cx="7920000" cy="47190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D54D6B-AABF-49A1-ADC4-4C066C7B3ECB}"/>
              </a:ext>
            </a:extLst>
          </p:cNvPr>
          <p:cNvSpPr/>
          <p:nvPr/>
        </p:nvSpPr>
        <p:spPr>
          <a:xfrm>
            <a:off x="7620000" y="3339000"/>
            <a:ext cx="716400" cy="28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CF8A3-19DD-4070-B772-16429A24C557}"/>
              </a:ext>
            </a:extLst>
          </p:cNvPr>
          <p:cNvSpPr/>
          <p:nvPr/>
        </p:nvSpPr>
        <p:spPr>
          <a:xfrm>
            <a:off x="7620000" y="3844244"/>
            <a:ext cx="716400" cy="28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59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42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How good are the solutions with respect to the optimum?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68722-8FFD-437D-A90D-C32E45FD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190044"/>
            <a:ext cx="8134350" cy="3581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D54D6B-AABF-49A1-ADC4-4C066C7B3ECB}"/>
              </a:ext>
            </a:extLst>
          </p:cNvPr>
          <p:cNvSpPr/>
          <p:nvPr/>
        </p:nvSpPr>
        <p:spPr>
          <a:xfrm>
            <a:off x="7741800" y="3553506"/>
            <a:ext cx="716400" cy="82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CF8A3-19DD-4070-B772-16429A24C557}"/>
              </a:ext>
            </a:extLst>
          </p:cNvPr>
          <p:cNvSpPr/>
          <p:nvPr/>
        </p:nvSpPr>
        <p:spPr>
          <a:xfrm>
            <a:off x="7741800" y="5175000"/>
            <a:ext cx="716400" cy="540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11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43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How good are the solutions with respect to the optimum?</a:t>
            </a:r>
          </a:p>
        </p:txBody>
      </p:sp>
      <p:sp>
        <p:nvSpPr>
          <p:cNvPr id="7" name="Rectángulo 7">
            <a:extLst>
              <a:ext uri="{FF2B5EF4-FFF2-40B4-BE49-F238E27FC236}">
                <a16:creationId xmlns:a16="http://schemas.microsoft.com/office/drawing/2014/main" id="{BCDB07AB-BC87-4247-833A-783171D1B91B}"/>
              </a:ext>
            </a:extLst>
          </p:cNvPr>
          <p:cNvSpPr/>
          <p:nvPr/>
        </p:nvSpPr>
        <p:spPr>
          <a:xfrm>
            <a:off x="465161" y="2000071"/>
            <a:ext cx="83740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MIP can only resolve small instances. It found an integer solution in 27 out of 240 instances in a time limit of one hour.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Percentual differences in favor of the exact approach are in the [0.25, 2.31] ranges and in favor of </a:t>
            </a:r>
            <a:r>
              <a:rPr lang="en-US" dirty="0" err="1"/>
              <a:t>matheuristic</a:t>
            </a:r>
            <a:r>
              <a:rPr lang="en-US" dirty="0"/>
              <a:t> are in the [0.32, 7.64] ranges. 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927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44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Computational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B11F6-BE11-470E-9DCA-C41FF9761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" b="54672"/>
          <a:stretch/>
        </p:blipFill>
        <p:spPr>
          <a:xfrm>
            <a:off x="1524000" y="1803093"/>
            <a:ext cx="6212326" cy="2119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17A06-BEDF-4A4C-92A1-3C9B9C7C88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" t="49443" b="4923"/>
          <a:stretch/>
        </p:blipFill>
        <p:spPr>
          <a:xfrm>
            <a:off x="1524000" y="4140840"/>
            <a:ext cx="6212326" cy="213360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2C43594-01EF-4A97-B123-168DB871F3AF}"/>
              </a:ext>
            </a:extLst>
          </p:cNvPr>
          <p:cNvSpPr/>
          <p:nvPr/>
        </p:nvSpPr>
        <p:spPr>
          <a:xfrm>
            <a:off x="1524000" y="3810000"/>
            <a:ext cx="64328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Markets vs Computational time (sec)	           Products vs Computational time (sec)</a:t>
            </a:r>
          </a:p>
        </p:txBody>
      </p:sp>
      <p:sp>
        <p:nvSpPr>
          <p:cNvPr id="9" name="Rectángulo 7">
            <a:extLst>
              <a:ext uri="{FF2B5EF4-FFF2-40B4-BE49-F238E27FC236}">
                <a16:creationId xmlns:a16="http://schemas.microsoft.com/office/drawing/2014/main" id="{55EE18DC-93A0-48D8-AD5D-43EA1F2C8097}"/>
              </a:ext>
            </a:extLst>
          </p:cNvPr>
          <p:cNvSpPr/>
          <p:nvPr/>
        </p:nvSpPr>
        <p:spPr>
          <a:xfrm>
            <a:off x="1524000" y="6248400"/>
            <a:ext cx="64328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Periods vs Computational time (sec)	           Lambda vs Computational time (sec)</a:t>
            </a:r>
          </a:p>
        </p:txBody>
      </p:sp>
      <p:sp>
        <p:nvSpPr>
          <p:cNvPr id="11" name="Rectángulo 7">
            <a:extLst>
              <a:ext uri="{FF2B5EF4-FFF2-40B4-BE49-F238E27FC236}">
                <a16:creationId xmlns:a16="http://schemas.microsoft.com/office/drawing/2014/main" id="{63E73775-3129-4F74-9ADD-BACA89F730C6}"/>
              </a:ext>
            </a:extLst>
          </p:cNvPr>
          <p:cNvSpPr/>
          <p:nvPr/>
        </p:nvSpPr>
        <p:spPr>
          <a:xfrm rot="16200000">
            <a:off x="404487" y="2635708"/>
            <a:ext cx="1914514" cy="24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Computational time (sec)</a:t>
            </a:r>
          </a:p>
        </p:txBody>
      </p:sp>
      <p:sp>
        <p:nvSpPr>
          <p:cNvPr id="12" name="Rectángulo 7">
            <a:extLst>
              <a:ext uri="{FF2B5EF4-FFF2-40B4-BE49-F238E27FC236}">
                <a16:creationId xmlns:a16="http://schemas.microsoft.com/office/drawing/2014/main" id="{93035872-DEE7-45DA-A1BB-0168ACDD035B}"/>
              </a:ext>
            </a:extLst>
          </p:cNvPr>
          <p:cNvSpPr/>
          <p:nvPr/>
        </p:nvSpPr>
        <p:spPr>
          <a:xfrm rot="16200000">
            <a:off x="404487" y="4973455"/>
            <a:ext cx="1914514" cy="24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Computational time (sec)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186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45</a:t>
            </a:fld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8DE097-D3DF-4AC2-8551-B3EDA3843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17" y="2792764"/>
            <a:ext cx="5386366" cy="36057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055A59-2BD4-4097-9365-4C821AB8A572}"/>
              </a:ext>
            </a:extLst>
          </p:cNvPr>
          <p:cNvSpPr txBox="1"/>
          <p:nvPr/>
        </p:nvSpPr>
        <p:spPr bwMode="auto">
          <a:xfrm>
            <a:off x="457200" y="1839261"/>
            <a:ext cx="769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/>
              <a:t>Does routing to suppliers generate a higher profit versus direct shipments?</a:t>
            </a:r>
          </a:p>
        </p:txBody>
      </p:sp>
      <p:sp>
        <p:nvSpPr>
          <p:cNvPr id="13" name="Rectángulo 5">
            <a:extLst>
              <a:ext uri="{FF2B5EF4-FFF2-40B4-BE49-F238E27FC236}">
                <a16:creationId xmlns:a16="http://schemas.microsoft.com/office/drawing/2014/main" id="{0D256159-A91D-44FF-A34C-0ED25F0F11DD}"/>
              </a:ext>
            </a:extLst>
          </p:cNvPr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Baseline comparison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7C7B7-44CC-495C-90A2-77B67C04C123}"/>
              </a:ext>
            </a:extLst>
          </p:cNvPr>
          <p:cNvSpPr txBox="1"/>
          <p:nvPr/>
        </p:nvSpPr>
        <p:spPr bwMode="auto">
          <a:xfrm>
            <a:off x="490316" y="5181600"/>
            <a:ext cx="12230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Routing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7F764-9007-4F9E-B539-FCB8D2D817E6}"/>
              </a:ext>
            </a:extLst>
          </p:cNvPr>
          <p:cNvSpPr txBox="1"/>
          <p:nvPr/>
        </p:nvSpPr>
        <p:spPr bwMode="auto">
          <a:xfrm>
            <a:off x="490316" y="3297115"/>
            <a:ext cx="12230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Direct shipments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D0979-6839-472E-B857-F8A7229833A4}"/>
              </a:ext>
            </a:extLst>
          </p:cNvPr>
          <p:cNvSpPr txBox="1"/>
          <p:nvPr/>
        </p:nvSpPr>
        <p:spPr bwMode="auto">
          <a:xfrm>
            <a:off x="3270641" y="2377515"/>
            <a:ext cx="27551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/>
              <a:t>Direct shipment vs Routing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7E3CA5-4251-426B-884E-5E4219F2BA47}"/>
                  </a:ext>
                </a:extLst>
              </p:cNvPr>
              <p:cNvSpPr txBox="1"/>
              <p:nvPr/>
            </p:nvSpPr>
            <p:spPr bwMode="auto">
              <a:xfrm>
                <a:off x="564367" y="4290910"/>
                <a:ext cx="1223010" cy="543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s-CO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𝑅𝑜𝑢𝑡𝑖𝑛𝑔</m:t>
                        </m:r>
                        <m:r>
                          <a:rPr lang="es-CO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𝐷𝑖𝑟𝑒𝑐𝑡</m:t>
                        </m:r>
                      </m:sub>
                    </m:sSub>
                  </m:oMath>
                </a14:m>
                <a:r>
                  <a:rPr lang="es-CO" sz="1600" b="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s-CO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7E3CA5-4251-426B-884E-5E4219F2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367" y="4290910"/>
                <a:ext cx="1223010" cy="543226"/>
              </a:xfrm>
              <a:prstGeom prst="rect">
                <a:avLst/>
              </a:prstGeom>
              <a:blipFill>
                <a:blip r:embed="rId4"/>
                <a:stretch>
                  <a:fillRect l="-6000" r="-9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869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46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O" sz="2800" dirty="0" err="1"/>
              <a:t>Implementation</a:t>
            </a:r>
            <a:endParaRPr lang="en-US" sz="2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A86833-92A5-4F7B-A5E4-CC416CDE3D33}"/>
              </a:ext>
            </a:extLst>
          </p:cNvPr>
          <p:cNvSpPr/>
          <p:nvPr/>
        </p:nvSpPr>
        <p:spPr>
          <a:xfrm>
            <a:off x="492034" y="1978253"/>
            <a:ext cx="83471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implementation of the proposed methodology presents difficulties since the operation is divided into different areas (purchasing, transportation, dispatch, forecasting).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dirty="0"/>
              <a:t>The information arrives at different times, generating difficulties in decision making; however, the results obtained have convinced top management of the implementation of this model.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14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47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O" sz="2800" dirty="0"/>
              <a:t>C</a:t>
            </a:r>
            <a:r>
              <a:rPr lang="en-US" sz="2800" dirty="0" err="1"/>
              <a:t>onclusions</a:t>
            </a:r>
            <a:endParaRPr lang="en-US" sz="2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A86833-92A5-4F7B-A5E4-CC416CDE3D33}"/>
              </a:ext>
            </a:extLst>
          </p:cNvPr>
          <p:cNvSpPr/>
          <p:nvPr/>
        </p:nvSpPr>
        <p:spPr>
          <a:xfrm>
            <a:off x="492034" y="1978253"/>
            <a:ext cx="83471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presented a </a:t>
            </a:r>
            <a:r>
              <a:rPr lang="en-US" dirty="0" err="1"/>
              <a:t>matheuristic</a:t>
            </a:r>
            <a:r>
              <a:rPr lang="en-US" dirty="0"/>
              <a:t> decomposition approach for the inbound purchasing inventory routing problem, responding to challenges of the agri-food supply chain in the context of south </a:t>
            </a:r>
            <a:r>
              <a:rPr lang="en-US" dirty="0" err="1"/>
              <a:t>america</a:t>
            </a:r>
            <a:r>
              <a:rPr lang="en-US" dirty="0"/>
              <a:t> e-commerce.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/>
              <a:t>The key contribution is the integration of inventory decisions to satisfy a demand of perishable products with procurement decisions, including a selection of supplier for each product and routing decisions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/>
              <a:t>As a first step, the proposed </a:t>
            </a:r>
            <a:r>
              <a:rPr lang="en-US" dirty="0" err="1"/>
              <a:t>matheuristic</a:t>
            </a:r>
            <a:r>
              <a:rPr lang="en-US" dirty="0"/>
              <a:t> approach obtains good quality solutions within reasonable computation times.</a:t>
            </a:r>
          </a:p>
          <a:p>
            <a:endParaRPr lang="en-US" dirty="0"/>
          </a:p>
          <a:p>
            <a:endParaRPr lang="en-US" dirty="0">
              <a:latin typeface="+mj-lt"/>
            </a:endParaRPr>
          </a:p>
          <a:p>
            <a:r>
              <a:rPr lang="en-US" dirty="0"/>
              <a:t>The present results provide initial confirmation of the potential for considering small farmers in agricultural supply chains. 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55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48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O" sz="2800" dirty="0"/>
              <a:t>Future </a:t>
            </a:r>
            <a:r>
              <a:rPr lang="es-CO" sz="2800" dirty="0" err="1"/>
              <a:t>work</a:t>
            </a:r>
            <a:endParaRPr lang="en-US" sz="2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A86833-92A5-4F7B-A5E4-CC416CDE3D33}"/>
              </a:ext>
            </a:extLst>
          </p:cNvPr>
          <p:cNvSpPr/>
          <p:nvPr/>
        </p:nvSpPr>
        <p:spPr>
          <a:xfrm>
            <a:off x="492034" y="1978253"/>
            <a:ext cx="83471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next steps of the research are: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Accelerate the exact approach (B&amp;C).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Develop a pure metaheuristic approach (that does not depend on a solver).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Formulate the stochastic dynamic version of the problem (stochastic demand, product prices, availability at the supplier and perishability).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89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"/>
    </mc:Choice>
    <mc:Fallback xmlns="">
      <p:transition spd="slow" advTm="79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146836" y="699969"/>
            <a:ext cx="7772400" cy="501650"/>
          </a:xfrm>
          <a:prstGeom prst="rect">
            <a:avLst/>
          </a:prstGeom>
        </p:spPr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CO" sz="3200" b="1" dirty="0" err="1">
                <a:solidFill>
                  <a:prstClr val="black"/>
                </a:solidFill>
                <a:cs typeface="Arial" pitchFamily="34" charset="0"/>
              </a:rPr>
              <a:t>Questions</a:t>
            </a:r>
            <a:r>
              <a:rPr lang="es-CO" sz="3200" b="1" dirty="0">
                <a:solidFill>
                  <a:prstClr val="black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endParaRPr lang="en-US" sz="3200" b="1" dirty="0">
              <a:solidFill>
                <a:prstClr val="black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E4004-213F-45CE-8AA5-7DD324AB2ED9}" type="slidenum">
              <a:rPr lang="es-ES" smtClean="0"/>
              <a:pPr>
                <a:defRPr/>
              </a:pPr>
              <a:t>49</a:t>
            </a:fld>
            <a:endParaRPr lang="es-E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4628FCA-7A79-45D2-8CF0-0F346C5FC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48" y="1556792"/>
            <a:ext cx="6955377" cy="178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  <a:p>
            <a:pPr algn="ctr" fontAlgn="base">
              <a:lnSpc>
                <a:spcPct val="80000"/>
              </a:lnSpc>
              <a:spcAft>
                <a:spcPct val="0"/>
              </a:spcAft>
              <a:buClr>
                <a:srgbClr val="000000"/>
              </a:buClr>
              <a:defRPr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dh.cuellar@uniandes.edu.co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gomez.ch@uniandes.edu.co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d.alvarezm@uniandes.edu.co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">
            <a:extLst>
              <a:ext uri="{FF2B5EF4-FFF2-40B4-BE49-F238E27FC236}">
                <a16:creationId xmlns:a16="http://schemas.microsoft.com/office/drawing/2014/main" id="{F444980F-238C-4E6A-80F8-EF1699950D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36" y="4512102"/>
            <a:ext cx="1404065" cy="14040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60DD74A-6239-4B14-B838-EDD9A60AFA03}"/>
              </a:ext>
            </a:extLst>
          </p:cNvPr>
          <p:cNvSpPr/>
          <p:nvPr/>
        </p:nvSpPr>
        <p:spPr>
          <a:xfrm>
            <a:off x="3302675" y="5922102"/>
            <a:ext cx="2858639" cy="3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http://copa.uniandes.edu.co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A64532-D931-438C-8C25-A99B58F932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9222" y="3398873"/>
            <a:ext cx="3383330" cy="11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E-commerce platforms as bridges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F8186D-D20C-4E6B-957F-7EE1170AB78A}"/>
              </a:ext>
            </a:extLst>
          </p:cNvPr>
          <p:cNvSpPr/>
          <p:nvPr/>
        </p:nvSpPr>
        <p:spPr>
          <a:xfrm>
            <a:off x="76200" y="6629400"/>
            <a:ext cx="2286000" cy="19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">
            <a:extLst>
              <a:ext uri="{FF2B5EF4-FFF2-40B4-BE49-F238E27FC236}">
                <a16:creationId xmlns:a16="http://schemas.microsoft.com/office/drawing/2014/main" id="{43884F54-255A-4D94-96C7-BCCF584F0958}"/>
              </a:ext>
            </a:extLst>
          </p:cNvPr>
          <p:cNvSpPr/>
          <p:nvPr/>
        </p:nvSpPr>
        <p:spPr>
          <a:xfrm>
            <a:off x="1066800" y="4028160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5">
            <a:extLst>
              <a:ext uri="{FF2B5EF4-FFF2-40B4-BE49-F238E27FC236}">
                <a16:creationId xmlns:a16="http://schemas.microsoft.com/office/drawing/2014/main" id="{F2A5C9F1-0CD0-472F-B797-C67678123E29}"/>
              </a:ext>
            </a:extLst>
          </p:cNvPr>
          <p:cNvSpPr/>
          <p:nvPr/>
        </p:nvSpPr>
        <p:spPr>
          <a:xfrm>
            <a:off x="1676400" y="4487450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6">
            <a:extLst>
              <a:ext uri="{FF2B5EF4-FFF2-40B4-BE49-F238E27FC236}">
                <a16:creationId xmlns:a16="http://schemas.microsoft.com/office/drawing/2014/main" id="{0CDBC26D-2734-4109-8ED3-2B8D4E26D307}"/>
              </a:ext>
            </a:extLst>
          </p:cNvPr>
          <p:cNvSpPr/>
          <p:nvPr/>
        </p:nvSpPr>
        <p:spPr>
          <a:xfrm>
            <a:off x="1088199" y="5115838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7">
            <a:extLst>
              <a:ext uri="{FF2B5EF4-FFF2-40B4-BE49-F238E27FC236}">
                <a16:creationId xmlns:a16="http://schemas.microsoft.com/office/drawing/2014/main" id="{A5C0C1B8-B035-451B-A020-4AC9E0BE3808}"/>
              </a:ext>
            </a:extLst>
          </p:cNvPr>
          <p:cNvSpPr/>
          <p:nvPr/>
        </p:nvSpPr>
        <p:spPr>
          <a:xfrm>
            <a:off x="1545399" y="5640888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8">
            <a:extLst>
              <a:ext uri="{FF2B5EF4-FFF2-40B4-BE49-F238E27FC236}">
                <a16:creationId xmlns:a16="http://schemas.microsoft.com/office/drawing/2014/main" id="{26C759F4-88AE-48DA-95AA-E22423C5BF9A}"/>
              </a:ext>
            </a:extLst>
          </p:cNvPr>
          <p:cNvSpPr/>
          <p:nvPr/>
        </p:nvSpPr>
        <p:spPr>
          <a:xfrm>
            <a:off x="7961185" y="4496844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9">
            <a:extLst>
              <a:ext uri="{FF2B5EF4-FFF2-40B4-BE49-F238E27FC236}">
                <a16:creationId xmlns:a16="http://schemas.microsoft.com/office/drawing/2014/main" id="{F8046265-F1B0-43C1-AD46-D35C1C9ADB18}"/>
              </a:ext>
            </a:extLst>
          </p:cNvPr>
          <p:cNvSpPr/>
          <p:nvPr/>
        </p:nvSpPr>
        <p:spPr>
          <a:xfrm>
            <a:off x="7679349" y="4049038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10">
            <a:extLst>
              <a:ext uri="{FF2B5EF4-FFF2-40B4-BE49-F238E27FC236}">
                <a16:creationId xmlns:a16="http://schemas.microsoft.com/office/drawing/2014/main" id="{DB7FBDDB-E3CC-421E-8880-372A1E697BD6}"/>
              </a:ext>
            </a:extLst>
          </p:cNvPr>
          <p:cNvSpPr/>
          <p:nvPr/>
        </p:nvSpPr>
        <p:spPr>
          <a:xfrm>
            <a:off x="7629245" y="4944650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11">
            <a:extLst>
              <a:ext uri="{FF2B5EF4-FFF2-40B4-BE49-F238E27FC236}">
                <a16:creationId xmlns:a16="http://schemas.microsoft.com/office/drawing/2014/main" id="{FD601CEA-CC99-40BD-A866-5EE44E521C0D}"/>
              </a:ext>
            </a:extLst>
          </p:cNvPr>
          <p:cNvSpPr/>
          <p:nvPr/>
        </p:nvSpPr>
        <p:spPr>
          <a:xfrm>
            <a:off x="7463275" y="4496844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12">
            <a:extLst>
              <a:ext uri="{FF2B5EF4-FFF2-40B4-BE49-F238E27FC236}">
                <a16:creationId xmlns:a16="http://schemas.microsoft.com/office/drawing/2014/main" id="{6FBC7509-E906-4889-BF68-495099AAFF7A}"/>
              </a:ext>
            </a:extLst>
          </p:cNvPr>
          <p:cNvSpPr/>
          <p:nvPr/>
        </p:nvSpPr>
        <p:spPr>
          <a:xfrm>
            <a:off x="7217974" y="5324606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13">
            <a:extLst>
              <a:ext uri="{FF2B5EF4-FFF2-40B4-BE49-F238E27FC236}">
                <a16:creationId xmlns:a16="http://schemas.microsoft.com/office/drawing/2014/main" id="{B4E7D29D-56CC-4928-B2F3-7E11AEA2FF0B}"/>
              </a:ext>
            </a:extLst>
          </p:cNvPr>
          <p:cNvSpPr/>
          <p:nvPr/>
        </p:nvSpPr>
        <p:spPr>
          <a:xfrm>
            <a:off x="6936138" y="4876800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14">
            <a:extLst>
              <a:ext uri="{FF2B5EF4-FFF2-40B4-BE49-F238E27FC236}">
                <a16:creationId xmlns:a16="http://schemas.microsoft.com/office/drawing/2014/main" id="{66592E94-F5D6-4D77-9B06-A7AAF1A03EF1}"/>
              </a:ext>
            </a:extLst>
          </p:cNvPr>
          <p:cNvSpPr/>
          <p:nvPr/>
        </p:nvSpPr>
        <p:spPr>
          <a:xfrm>
            <a:off x="6886034" y="5772412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ipse 15">
            <a:extLst>
              <a:ext uri="{FF2B5EF4-FFF2-40B4-BE49-F238E27FC236}">
                <a16:creationId xmlns:a16="http://schemas.microsoft.com/office/drawing/2014/main" id="{E5FF68CC-AB3C-4FB4-A80B-75A6BB5537C5}"/>
              </a:ext>
            </a:extLst>
          </p:cNvPr>
          <p:cNvSpPr/>
          <p:nvPr/>
        </p:nvSpPr>
        <p:spPr>
          <a:xfrm>
            <a:off x="6720064" y="5324606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ángulo 18">
            <a:extLst>
              <a:ext uri="{FF2B5EF4-FFF2-40B4-BE49-F238E27FC236}">
                <a16:creationId xmlns:a16="http://schemas.microsoft.com/office/drawing/2014/main" id="{D6D3DB54-6A0D-4C8C-88EA-1685C287D990}"/>
              </a:ext>
            </a:extLst>
          </p:cNvPr>
          <p:cNvSpPr/>
          <p:nvPr/>
        </p:nvSpPr>
        <p:spPr>
          <a:xfrm>
            <a:off x="4268413" y="4494753"/>
            <a:ext cx="457200" cy="41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 19">
            <a:extLst>
              <a:ext uri="{FF2B5EF4-FFF2-40B4-BE49-F238E27FC236}">
                <a16:creationId xmlns:a16="http://schemas.microsoft.com/office/drawing/2014/main" id="{67DAFCDE-3DA0-4267-85E3-A7810643F126}"/>
              </a:ext>
            </a:extLst>
          </p:cNvPr>
          <p:cNvSpPr/>
          <p:nvPr/>
        </p:nvSpPr>
        <p:spPr>
          <a:xfrm>
            <a:off x="4268413" y="5573038"/>
            <a:ext cx="457200" cy="41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 21">
            <a:extLst>
              <a:ext uri="{FF2B5EF4-FFF2-40B4-BE49-F238E27FC236}">
                <a16:creationId xmlns:a16="http://schemas.microsoft.com/office/drawing/2014/main" id="{B69D7D9B-E3BB-40FB-B4DF-CB7F2BA8DC88}"/>
              </a:ext>
            </a:extLst>
          </p:cNvPr>
          <p:cNvSpPr/>
          <p:nvPr/>
        </p:nvSpPr>
        <p:spPr>
          <a:xfrm>
            <a:off x="1092109" y="335715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  <a:endParaRPr lang="en-US" i="1" dirty="0"/>
          </a:p>
        </p:txBody>
      </p:sp>
      <p:sp>
        <p:nvSpPr>
          <p:cNvPr id="56" name="Rectángulo 22">
            <a:extLst>
              <a:ext uri="{FF2B5EF4-FFF2-40B4-BE49-F238E27FC236}">
                <a16:creationId xmlns:a16="http://schemas.microsoft.com/office/drawing/2014/main" id="{501A5709-F8DE-4CBB-B4EB-0A78F7565823}"/>
              </a:ext>
            </a:extLst>
          </p:cNvPr>
          <p:cNvSpPr/>
          <p:nvPr/>
        </p:nvSpPr>
        <p:spPr>
          <a:xfrm>
            <a:off x="3900664" y="3357158"/>
            <a:ext cx="128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Warehouses</a:t>
            </a:r>
            <a:endParaRPr lang="en-US" i="1" dirty="0"/>
          </a:p>
        </p:txBody>
      </p:sp>
      <p:sp>
        <p:nvSpPr>
          <p:cNvPr id="57" name="Rectángulo 23">
            <a:extLst>
              <a:ext uri="{FF2B5EF4-FFF2-40B4-BE49-F238E27FC236}">
                <a16:creationId xmlns:a16="http://schemas.microsoft.com/office/drawing/2014/main" id="{1656D643-E53B-493C-BB6C-751D249EA275}"/>
              </a:ext>
            </a:extLst>
          </p:cNvPr>
          <p:cNvSpPr/>
          <p:nvPr/>
        </p:nvSpPr>
        <p:spPr>
          <a:xfrm>
            <a:off x="6933651" y="335715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US" i="1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111D6C6C-803D-4B71-8C6C-A6267703F312}"/>
              </a:ext>
            </a:extLst>
          </p:cNvPr>
          <p:cNvSpPr/>
          <p:nvPr/>
        </p:nvSpPr>
        <p:spPr>
          <a:xfrm>
            <a:off x="2389915" y="4887238"/>
            <a:ext cx="1358349" cy="37056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DDFBE6C9-5E99-4898-8387-E1A01297A0E3}"/>
              </a:ext>
            </a:extLst>
          </p:cNvPr>
          <p:cNvSpPr/>
          <p:nvPr/>
        </p:nvSpPr>
        <p:spPr>
          <a:xfrm>
            <a:off x="5272264" y="4879965"/>
            <a:ext cx="1358349" cy="37056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4B550B-F011-4F43-BD53-C7CBDD618314}"/>
              </a:ext>
            </a:extLst>
          </p:cNvPr>
          <p:cNvSpPr/>
          <p:nvPr/>
        </p:nvSpPr>
        <p:spPr>
          <a:xfrm>
            <a:off x="3774624" y="3200400"/>
            <a:ext cx="4662664" cy="3200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A9B72B-5438-4685-A2D3-FED5BCB5E969}"/>
              </a:ext>
            </a:extLst>
          </p:cNvPr>
          <p:cNvSpPr txBox="1"/>
          <p:nvPr/>
        </p:nvSpPr>
        <p:spPr bwMode="auto">
          <a:xfrm>
            <a:off x="4490517" y="2827345"/>
            <a:ext cx="3230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Outbound logistic – Last mile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5692DEB-5277-43F6-8CAA-59FDC4D3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349" y="1787790"/>
            <a:ext cx="1733550" cy="5905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FB495C8-D3BD-4CFC-911E-0391856C61B4}"/>
              </a:ext>
            </a:extLst>
          </p:cNvPr>
          <p:cNvSpPr txBox="1"/>
          <p:nvPr/>
        </p:nvSpPr>
        <p:spPr bwMode="auto">
          <a:xfrm>
            <a:off x="457199" y="1849943"/>
            <a:ext cx="70060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Colombian company that is present in multiple countries as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85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2"/>
    </mc:Choice>
    <mc:Fallback xmlns="">
      <p:transition spd="slow" advTm="1901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E-commerce platforms as bridges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F8186D-D20C-4E6B-957F-7EE1170AB78A}"/>
              </a:ext>
            </a:extLst>
          </p:cNvPr>
          <p:cNvSpPr/>
          <p:nvPr/>
        </p:nvSpPr>
        <p:spPr>
          <a:xfrm>
            <a:off x="76200" y="6629400"/>
            <a:ext cx="2286000" cy="19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">
            <a:extLst>
              <a:ext uri="{FF2B5EF4-FFF2-40B4-BE49-F238E27FC236}">
                <a16:creationId xmlns:a16="http://schemas.microsoft.com/office/drawing/2014/main" id="{43884F54-255A-4D94-96C7-BCCF584F0958}"/>
              </a:ext>
            </a:extLst>
          </p:cNvPr>
          <p:cNvSpPr/>
          <p:nvPr/>
        </p:nvSpPr>
        <p:spPr>
          <a:xfrm>
            <a:off x="1066800" y="4028160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5">
            <a:extLst>
              <a:ext uri="{FF2B5EF4-FFF2-40B4-BE49-F238E27FC236}">
                <a16:creationId xmlns:a16="http://schemas.microsoft.com/office/drawing/2014/main" id="{F2A5C9F1-0CD0-472F-B797-C67678123E29}"/>
              </a:ext>
            </a:extLst>
          </p:cNvPr>
          <p:cNvSpPr/>
          <p:nvPr/>
        </p:nvSpPr>
        <p:spPr>
          <a:xfrm>
            <a:off x="1676400" y="4487450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6">
            <a:extLst>
              <a:ext uri="{FF2B5EF4-FFF2-40B4-BE49-F238E27FC236}">
                <a16:creationId xmlns:a16="http://schemas.microsoft.com/office/drawing/2014/main" id="{0CDBC26D-2734-4109-8ED3-2B8D4E26D307}"/>
              </a:ext>
            </a:extLst>
          </p:cNvPr>
          <p:cNvSpPr/>
          <p:nvPr/>
        </p:nvSpPr>
        <p:spPr>
          <a:xfrm>
            <a:off x="1088199" y="5115838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7">
            <a:extLst>
              <a:ext uri="{FF2B5EF4-FFF2-40B4-BE49-F238E27FC236}">
                <a16:creationId xmlns:a16="http://schemas.microsoft.com/office/drawing/2014/main" id="{A5C0C1B8-B035-451B-A020-4AC9E0BE3808}"/>
              </a:ext>
            </a:extLst>
          </p:cNvPr>
          <p:cNvSpPr/>
          <p:nvPr/>
        </p:nvSpPr>
        <p:spPr>
          <a:xfrm>
            <a:off x="1545399" y="5640888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8">
            <a:extLst>
              <a:ext uri="{FF2B5EF4-FFF2-40B4-BE49-F238E27FC236}">
                <a16:creationId xmlns:a16="http://schemas.microsoft.com/office/drawing/2014/main" id="{26C759F4-88AE-48DA-95AA-E22423C5BF9A}"/>
              </a:ext>
            </a:extLst>
          </p:cNvPr>
          <p:cNvSpPr/>
          <p:nvPr/>
        </p:nvSpPr>
        <p:spPr>
          <a:xfrm>
            <a:off x="7961185" y="4496844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9">
            <a:extLst>
              <a:ext uri="{FF2B5EF4-FFF2-40B4-BE49-F238E27FC236}">
                <a16:creationId xmlns:a16="http://schemas.microsoft.com/office/drawing/2014/main" id="{F8046265-F1B0-43C1-AD46-D35C1C9ADB18}"/>
              </a:ext>
            </a:extLst>
          </p:cNvPr>
          <p:cNvSpPr/>
          <p:nvPr/>
        </p:nvSpPr>
        <p:spPr>
          <a:xfrm>
            <a:off x="7679349" y="4049038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10">
            <a:extLst>
              <a:ext uri="{FF2B5EF4-FFF2-40B4-BE49-F238E27FC236}">
                <a16:creationId xmlns:a16="http://schemas.microsoft.com/office/drawing/2014/main" id="{DB7FBDDB-E3CC-421E-8880-372A1E697BD6}"/>
              </a:ext>
            </a:extLst>
          </p:cNvPr>
          <p:cNvSpPr/>
          <p:nvPr/>
        </p:nvSpPr>
        <p:spPr>
          <a:xfrm>
            <a:off x="7629245" y="4944650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11">
            <a:extLst>
              <a:ext uri="{FF2B5EF4-FFF2-40B4-BE49-F238E27FC236}">
                <a16:creationId xmlns:a16="http://schemas.microsoft.com/office/drawing/2014/main" id="{FD601CEA-CC99-40BD-A866-5EE44E521C0D}"/>
              </a:ext>
            </a:extLst>
          </p:cNvPr>
          <p:cNvSpPr/>
          <p:nvPr/>
        </p:nvSpPr>
        <p:spPr>
          <a:xfrm>
            <a:off x="7463275" y="4496844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12">
            <a:extLst>
              <a:ext uri="{FF2B5EF4-FFF2-40B4-BE49-F238E27FC236}">
                <a16:creationId xmlns:a16="http://schemas.microsoft.com/office/drawing/2014/main" id="{6FBC7509-E906-4889-BF68-495099AAFF7A}"/>
              </a:ext>
            </a:extLst>
          </p:cNvPr>
          <p:cNvSpPr/>
          <p:nvPr/>
        </p:nvSpPr>
        <p:spPr>
          <a:xfrm>
            <a:off x="7217974" y="5324606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13">
            <a:extLst>
              <a:ext uri="{FF2B5EF4-FFF2-40B4-BE49-F238E27FC236}">
                <a16:creationId xmlns:a16="http://schemas.microsoft.com/office/drawing/2014/main" id="{B4E7D29D-56CC-4928-B2F3-7E11AEA2FF0B}"/>
              </a:ext>
            </a:extLst>
          </p:cNvPr>
          <p:cNvSpPr/>
          <p:nvPr/>
        </p:nvSpPr>
        <p:spPr>
          <a:xfrm>
            <a:off x="6936138" y="4876800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14">
            <a:extLst>
              <a:ext uri="{FF2B5EF4-FFF2-40B4-BE49-F238E27FC236}">
                <a16:creationId xmlns:a16="http://schemas.microsoft.com/office/drawing/2014/main" id="{66592E94-F5D6-4D77-9B06-A7AAF1A03EF1}"/>
              </a:ext>
            </a:extLst>
          </p:cNvPr>
          <p:cNvSpPr/>
          <p:nvPr/>
        </p:nvSpPr>
        <p:spPr>
          <a:xfrm>
            <a:off x="6886034" y="5772412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ipse 15">
            <a:extLst>
              <a:ext uri="{FF2B5EF4-FFF2-40B4-BE49-F238E27FC236}">
                <a16:creationId xmlns:a16="http://schemas.microsoft.com/office/drawing/2014/main" id="{E5FF68CC-AB3C-4FB4-A80B-75A6BB5537C5}"/>
              </a:ext>
            </a:extLst>
          </p:cNvPr>
          <p:cNvSpPr/>
          <p:nvPr/>
        </p:nvSpPr>
        <p:spPr>
          <a:xfrm>
            <a:off x="6720064" y="5324606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ángulo 18">
            <a:extLst>
              <a:ext uri="{FF2B5EF4-FFF2-40B4-BE49-F238E27FC236}">
                <a16:creationId xmlns:a16="http://schemas.microsoft.com/office/drawing/2014/main" id="{D6D3DB54-6A0D-4C8C-88EA-1685C287D990}"/>
              </a:ext>
            </a:extLst>
          </p:cNvPr>
          <p:cNvSpPr/>
          <p:nvPr/>
        </p:nvSpPr>
        <p:spPr>
          <a:xfrm>
            <a:off x="4268413" y="4494753"/>
            <a:ext cx="457200" cy="41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 19">
            <a:extLst>
              <a:ext uri="{FF2B5EF4-FFF2-40B4-BE49-F238E27FC236}">
                <a16:creationId xmlns:a16="http://schemas.microsoft.com/office/drawing/2014/main" id="{67DAFCDE-3DA0-4267-85E3-A7810643F126}"/>
              </a:ext>
            </a:extLst>
          </p:cNvPr>
          <p:cNvSpPr/>
          <p:nvPr/>
        </p:nvSpPr>
        <p:spPr>
          <a:xfrm>
            <a:off x="4268413" y="5573038"/>
            <a:ext cx="457200" cy="41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 21">
            <a:extLst>
              <a:ext uri="{FF2B5EF4-FFF2-40B4-BE49-F238E27FC236}">
                <a16:creationId xmlns:a16="http://schemas.microsoft.com/office/drawing/2014/main" id="{B69D7D9B-E3BB-40FB-B4DF-CB7F2BA8DC88}"/>
              </a:ext>
            </a:extLst>
          </p:cNvPr>
          <p:cNvSpPr/>
          <p:nvPr/>
        </p:nvSpPr>
        <p:spPr>
          <a:xfrm>
            <a:off x="1092109" y="335715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  <a:endParaRPr lang="en-US" i="1" dirty="0"/>
          </a:p>
        </p:txBody>
      </p:sp>
      <p:sp>
        <p:nvSpPr>
          <p:cNvPr id="56" name="Rectángulo 22">
            <a:extLst>
              <a:ext uri="{FF2B5EF4-FFF2-40B4-BE49-F238E27FC236}">
                <a16:creationId xmlns:a16="http://schemas.microsoft.com/office/drawing/2014/main" id="{501A5709-F8DE-4CBB-B4EB-0A78F7565823}"/>
              </a:ext>
            </a:extLst>
          </p:cNvPr>
          <p:cNvSpPr/>
          <p:nvPr/>
        </p:nvSpPr>
        <p:spPr>
          <a:xfrm>
            <a:off x="3900664" y="3357158"/>
            <a:ext cx="128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Warehouses</a:t>
            </a:r>
            <a:endParaRPr lang="en-US" i="1" dirty="0"/>
          </a:p>
        </p:txBody>
      </p:sp>
      <p:sp>
        <p:nvSpPr>
          <p:cNvPr id="57" name="Rectángulo 23">
            <a:extLst>
              <a:ext uri="{FF2B5EF4-FFF2-40B4-BE49-F238E27FC236}">
                <a16:creationId xmlns:a16="http://schemas.microsoft.com/office/drawing/2014/main" id="{1656D643-E53B-493C-BB6C-751D249EA275}"/>
              </a:ext>
            </a:extLst>
          </p:cNvPr>
          <p:cNvSpPr/>
          <p:nvPr/>
        </p:nvSpPr>
        <p:spPr>
          <a:xfrm>
            <a:off x="6933651" y="335715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US" i="1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111D6C6C-803D-4B71-8C6C-A6267703F312}"/>
              </a:ext>
            </a:extLst>
          </p:cNvPr>
          <p:cNvSpPr/>
          <p:nvPr/>
        </p:nvSpPr>
        <p:spPr>
          <a:xfrm>
            <a:off x="2389915" y="4887238"/>
            <a:ext cx="1358349" cy="37056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DDFBE6C9-5E99-4898-8387-E1A01297A0E3}"/>
              </a:ext>
            </a:extLst>
          </p:cNvPr>
          <p:cNvSpPr/>
          <p:nvPr/>
        </p:nvSpPr>
        <p:spPr>
          <a:xfrm>
            <a:off x="5272264" y="4879965"/>
            <a:ext cx="1358349" cy="37056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86DAC-69C0-4323-A51A-12C693E6C065}"/>
              </a:ext>
            </a:extLst>
          </p:cNvPr>
          <p:cNvSpPr/>
          <p:nvPr/>
        </p:nvSpPr>
        <p:spPr>
          <a:xfrm>
            <a:off x="609600" y="3200400"/>
            <a:ext cx="4662664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027E43-1DE0-4F3B-A08E-DFB0545435C6}"/>
              </a:ext>
            </a:extLst>
          </p:cNvPr>
          <p:cNvSpPr txBox="1"/>
          <p:nvPr/>
        </p:nvSpPr>
        <p:spPr bwMode="auto">
          <a:xfrm>
            <a:off x="1452828" y="2817332"/>
            <a:ext cx="2979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Inbound logistic – First mile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545893-A272-496D-81D5-9F5FA284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349" y="1787790"/>
            <a:ext cx="1733550" cy="5905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0C65B80-6D6E-4C21-BAFA-8AE24DFFA32D}"/>
              </a:ext>
            </a:extLst>
          </p:cNvPr>
          <p:cNvSpPr txBox="1"/>
          <p:nvPr/>
        </p:nvSpPr>
        <p:spPr bwMode="auto">
          <a:xfrm>
            <a:off x="457199" y="1849943"/>
            <a:ext cx="70060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Colombian company that is present in multiple countries as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85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2"/>
    </mc:Choice>
    <mc:Fallback xmlns="">
      <p:transition spd="slow" advTm="1901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E-commerce platforms as bridges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F8186D-D20C-4E6B-957F-7EE1170AB78A}"/>
              </a:ext>
            </a:extLst>
          </p:cNvPr>
          <p:cNvSpPr/>
          <p:nvPr/>
        </p:nvSpPr>
        <p:spPr>
          <a:xfrm>
            <a:off x="76200" y="6629400"/>
            <a:ext cx="2286000" cy="19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">
            <a:extLst>
              <a:ext uri="{FF2B5EF4-FFF2-40B4-BE49-F238E27FC236}">
                <a16:creationId xmlns:a16="http://schemas.microsoft.com/office/drawing/2014/main" id="{43884F54-255A-4D94-96C7-BCCF584F0958}"/>
              </a:ext>
            </a:extLst>
          </p:cNvPr>
          <p:cNvSpPr/>
          <p:nvPr/>
        </p:nvSpPr>
        <p:spPr>
          <a:xfrm>
            <a:off x="1066800" y="4028160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5">
            <a:extLst>
              <a:ext uri="{FF2B5EF4-FFF2-40B4-BE49-F238E27FC236}">
                <a16:creationId xmlns:a16="http://schemas.microsoft.com/office/drawing/2014/main" id="{F2A5C9F1-0CD0-472F-B797-C67678123E29}"/>
              </a:ext>
            </a:extLst>
          </p:cNvPr>
          <p:cNvSpPr/>
          <p:nvPr/>
        </p:nvSpPr>
        <p:spPr>
          <a:xfrm>
            <a:off x="1676400" y="4487450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6">
            <a:extLst>
              <a:ext uri="{FF2B5EF4-FFF2-40B4-BE49-F238E27FC236}">
                <a16:creationId xmlns:a16="http://schemas.microsoft.com/office/drawing/2014/main" id="{0CDBC26D-2734-4109-8ED3-2B8D4E26D307}"/>
              </a:ext>
            </a:extLst>
          </p:cNvPr>
          <p:cNvSpPr/>
          <p:nvPr/>
        </p:nvSpPr>
        <p:spPr>
          <a:xfrm>
            <a:off x="1088199" y="5115838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7">
            <a:extLst>
              <a:ext uri="{FF2B5EF4-FFF2-40B4-BE49-F238E27FC236}">
                <a16:creationId xmlns:a16="http://schemas.microsoft.com/office/drawing/2014/main" id="{A5C0C1B8-B035-451B-A020-4AC9E0BE3808}"/>
              </a:ext>
            </a:extLst>
          </p:cNvPr>
          <p:cNvSpPr/>
          <p:nvPr/>
        </p:nvSpPr>
        <p:spPr>
          <a:xfrm>
            <a:off x="1545399" y="5640888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8">
            <a:extLst>
              <a:ext uri="{FF2B5EF4-FFF2-40B4-BE49-F238E27FC236}">
                <a16:creationId xmlns:a16="http://schemas.microsoft.com/office/drawing/2014/main" id="{26C759F4-88AE-48DA-95AA-E22423C5BF9A}"/>
              </a:ext>
            </a:extLst>
          </p:cNvPr>
          <p:cNvSpPr/>
          <p:nvPr/>
        </p:nvSpPr>
        <p:spPr>
          <a:xfrm>
            <a:off x="7961185" y="4496844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9">
            <a:extLst>
              <a:ext uri="{FF2B5EF4-FFF2-40B4-BE49-F238E27FC236}">
                <a16:creationId xmlns:a16="http://schemas.microsoft.com/office/drawing/2014/main" id="{F8046265-F1B0-43C1-AD46-D35C1C9ADB18}"/>
              </a:ext>
            </a:extLst>
          </p:cNvPr>
          <p:cNvSpPr/>
          <p:nvPr/>
        </p:nvSpPr>
        <p:spPr>
          <a:xfrm>
            <a:off x="7679349" y="4049038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10">
            <a:extLst>
              <a:ext uri="{FF2B5EF4-FFF2-40B4-BE49-F238E27FC236}">
                <a16:creationId xmlns:a16="http://schemas.microsoft.com/office/drawing/2014/main" id="{DB7FBDDB-E3CC-421E-8880-372A1E697BD6}"/>
              </a:ext>
            </a:extLst>
          </p:cNvPr>
          <p:cNvSpPr/>
          <p:nvPr/>
        </p:nvSpPr>
        <p:spPr>
          <a:xfrm>
            <a:off x="7629245" y="4944650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11">
            <a:extLst>
              <a:ext uri="{FF2B5EF4-FFF2-40B4-BE49-F238E27FC236}">
                <a16:creationId xmlns:a16="http://schemas.microsoft.com/office/drawing/2014/main" id="{FD601CEA-CC99-40BD-A866-5EE44E521C0D}"/>
              </a:ext>
            </a:extLst>
          </p:cNvPr>
          <p:cNvSpPr/>
          <p:nvPr/>
        </p:nvSpPr>
        <p:spPr>
          <a:xfrm>
            <a:off x="7463275" y="4496844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12">
            <a:extLst>
              <a:ext uri="{FF2B5EF4-FFF2-40B4-BE49-F238E27FC236}">
                <a16:creationId xmlns:a16="http://schemas.microsoft.com/office/drawing/2014/main" id="{6FBC7509-E906-4889-BF68-495099AAFF7A}"/>
              </a:ext>
            </a:extLst>
          </p:cNvPr>
          <p:cNvSpPr/>
          <p:nvPr/>
        </p:nvSpPr>
        <p:spPr>
          <a:xfrm>
            <a:off x="7217974" y="5324606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13">
            <a:extLst>
              <a:ext uri="{FF2B5EF4-FFF2-40B4-BE49-F238E27FC236}">
                <a16:creationId xmlns:a16="http://schemas.microsoft.com/office/drawing/2014/main" id="{B4E7D29D-56CC-4928-B2F3-7E11AEA2FF0B}"/>
              </a:ext>
            </a:extLst>
          </p:cNvPr>
          <p:cNvSpPr/>
          <p:nvPr/>
        </p:nvSpPr>
        <p:spPr>
          <a:xfrm>
            <a:off x="6936138" y="4876800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14">
            <a:extLst>
              <a:ext uri="{FF2B5EF4-FFF2-40B4-BE49-F238E27FC236}">
                <a16:creationId xmlns:a16="http://schemas.microsoft.com/office/drawing/2014/main" id="{66592E94-F5D6-4D77-9B06-A7AAF1A03EF1}"/>
              </a:ext>
            </a:extLst>
          </p:cNvPr>
          <p:cNvSpPr/>
          <p:nvPr/>
        </p:nvSpPr>
        <p:spPr>
          <a:xfrm>
            <a:off x="6886034" y="5772412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ipse 15">
            <a:extLst>
              <a:ext uri="{FF2B5EF4-FFF2-40B4-BE49-F238E27FC236}">
                <a16:creationId xmlns:a16="http://schemas.microsoft.com/office/drawing/2014/main" id="{E5FF68CC-AB3C-4FB4-A80B-75A6BB5537C5}"/>
              </a:ext>
            </a:extLst>
          </p:cNvPr>
          <p:cNvSpPr/>
          <p:nvPr/>
        </p:nvSpPr>
        <p:spPr>
          <a:xfrm>
            <a:off x="6720064" y="5324606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ángulo 18">
            <a:extLst>
              <a:ext uri="{FF2B5EF4-FFF2-40B4-BE49-F238E27FC236}">
                <a16:creationId xmlns:a16="http://schemas.microsoft.com/office/drawing/2014/main" id="{D6D3DB54-6A0D-4C8C-88EA-1685C287D990}"/>
              </a:ext>
            </a:extLst>
          </p:cNvPr>
          <p:cNvSpPr/>
          <p:nvPr/>
        </p:nvSpPr>
        <p:spPr>
          <a:xfrm>
            <a:off x="4268413" y="4494753"/>
            <a:ext cx="457200" cy="41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 19">
            <a:extLst>
              <a:ext uri="{FF2B5EF4-FFF2-40B4-BE49-F238E27FC236}">
                <a16:creationId xmlns:a16="http://schemas.microsoft.com/office/drawing/2014/main" id="{67DAFCDE-3DA0-4267-85E3-A7810643F126}"/>
              </a:ext>
            </a:extLst>
          </p:cNvPr>
          <p:cNvSpPr/>
          <p:nvPr/>
        </p:nvSpPr>
        <p:spPr>
          <a:xfrm>
            <a:off x="4268413" y="5573038"/>
            <a:ext cx="457200" cy="41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 21">
            <a:extLst>
              <a:ext uri="{FF2B5EF4-FFF2-40B4-BE49-F238E27FC236}">
                <a16:creationId xmlns:a16="http://schemas.microsoft.com/office/drawing/2014/main" id="{B69D7D9B-E3BB-40FB-B4DF-CB7F2BA8DC88}"/>
              </a:ext>
            </a:extLst>
          </p:cNvPr>
          <p:cNvSpPr/>
          <p:nvPr/>
        </p:nvSpPr>
        <p:spPr>
          <a:xfrm>
            <a:off x="1092109" y="335715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  <a:endParaRPr lang="en-US" i="1" dirty="0"/>
          </a:p>
        </p:txBody>
      </p:sp>
      <p:sp>
        <p:nvSpPr>
          <p:cNvPr id="56" name="Rectángulo 22">
            <a:extLst>
              <a:ext uri="{FF2B5EF4-FFF2-40B4-BE49-F238E27FC236}">
                <a16:creationId xmlns:a16="http://schemas.microsoft.com/office/drawing/2014/main" id="{501A5709-F8DE-4CBB-B4EB-0A78F7565823}"/>
              </a:ext>
            </a:extLst>
          </p:cNvPr>
          <p:cNvSpPr/>
          <p:nvPr/>
        </p:nvSpPr>
        <p:spPr>
          <a:xfrm>
            <a:off x="3900664" y="3357158"/>
            <a:ext cx="128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Warehouses</a:t>
            </a:r>
            <a:endParaRPr lang="en-US" i="1" dirty="0"/>
          </a:p>
        </p:txBody>
      </p:sp>
      <p:sp>
        <p:nvSpPr>
          <p:cNvPr id="57" name="Rectángulo 23">
            <a:extLst>
              <a:ext uri="{FF2B5EF4-FFF2-40B4-BE49-F238E27FC236}">
                <a16:creationId xmlns:a16="http://schemas.microsoft.com/office/drawing/2014/main" id="{1656D643-E53B-493C-BB6C-751D249EA275}"/>
              </a:ext>
            </a:extLst>
          </p:cNvPr>
          <p:cNvSpPr/>
          <p:nvPr/>
        </p:nvSpPr>
        <p:spPr>
          <a:xfrm>
            <a:off x="6933651" y="335715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US" i="1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111D6C6C-803D-4B71-8C6C-A6267703F312}"/>
              </a:ext>
            </a:extLst>
          </p:cNvPr>
          <p:cNvSpPr/>
          <p:nvPr/>
        </p:nvSpPr>
        <p:spPr>
          <a:xfrm>
            <a:off x="2389915" y="4887238"/>
            <a:ext cx="1358349" cy="37056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DDFBE6C9-5E99-4898-8387-E1A01297A0E3}"/>
              </a:ext>
            </a:extLst>
          </p:cNvPr>
          <p:cNvSpPr/>
          <p:nvPr/>
        </p:nvSpPr>
        <p:spPr>
          <a:xfrm>
            <a:off x="5272264" y="4879965"/>
            <a:ext cx="1358349" cy="37056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86DAC-69C0-4323-A51A-12C693E6C065}"/>
              </a:ext>
            </a:extLst>
          </p:cNvPr>
          <p:cNvSpPr/>
          <p:nvPr/>
        </p:nvSpPr>
        <p:spPr>
          <a:xfrm>
            <a:off x="609600" y="3200400"/>
            <a:ext cx="4662664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027E43-1DE0-4F3B-A08E-DFB0545435C6}"/>
              </a:ext>
            </a:extLst>
          </p:cNvPr>
          <p:cNvSpPr txBox="1"/>
          <p:nvPr/>
        </p:nvSpPr>
        <p:spPr bwMode="auto">
          <a:xfrm>
            <a:off x="1452828" y="2817332"/>
            <a:ext cx="2979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Inbound logistic – First mile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466BEC-AA84-4179-BF81-E543995B3088}"/>
              </a:ext>
            </a:extLst>
          </p:cNvPr>
          <p:cNvSpPr/>
          <p:nvPr/>
        </p:nvSpPr>
        <p:spPr>
          <a:xfrm>
            <a:off x="3774624" y="3200400"/>
            <a:ext cx="4662664" cy="3200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82846-A591-46F9-8799-5AF916DC8266}"/>
              </a:ext>
            </a:extLst>
          </p:cNvPr>
          <p:cNvSpPr txBox="1"/>
          <p:nvPr/>
        </p:nvSpPr>
        <p:spPr bwMode="auto">
          <a:xfrm>
            <a:off x="4490517" y="2827345"/>
            <a:ext cx="3230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Outbound logistic – Last mile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088C5C-9FB6-4FB6-BFCA-665A297ADAF2}"/>
              </a:ext>
            </a:extLst>
          </p:cNvPr>
          <p:cNvSpPr/>
          <p:nvPr/>
        </p:nvSpPr>
        <p:spPr>
          <a:xfrm>
            <a:off x="3774622" y="3200400"/>
            <a:ext cx="1497641" cy="32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7AC6C8C-4AEF-45BA-B94D-4650159A5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349" y="1787790"/>
            <a:ext cx="1733550" cy="5905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5983A6D-4648-4FF4-BDBD-76B6D36A57AD}"/>
              </a:ext>
            </a:extLst>
          </p:cNvPr>
          <p:cNvSpPr txBox="1"/>
          <p:nvPr/>
        </p:nvSpPr>
        <p:spPr bwMode="auto">
          <a:xfrm>
            <a:off x="457199" y="1849943"/>
            <a:ext cx="70060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Colombian company that is present in multiple countries as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2"/>
    </mc:Choice>
    <mc:Fallback xmlns="">
      <p:transition spd="slow" advTm="1901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4D1-2F94-439C-836B-3BA49339D203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/>
              <a:t>E-commerce platforms as bridges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F8186D-D20C-4E6B-957F-7EE1170AB78A}"/>
              </a:ext>
            </a:extLst>
          </p:cNvPr>
          <p:cNvSpPr/>
          <p:nvPr/>
        </p:nvSpPr>
        <p:spPr>
          <a:xfrm>
            <a:off x="76200" y="6629400"/>
            <a:ext cx="2286000" cy="19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">
            <a:extLst>
              <a:ext uri="{FF2B5EF4-FFF2-40B4-BE49-F238E27FC236}">
                <a16:creationId xmlns:a16="http://schemas.microsoft.com/office/drawing/2014/main" id="{43884F54-255A-4D94-96C7-BCCF584F0958}"/>
              </a:ext>
            </a:extLst>
          </p:cNvPr>
          <p:cNvSpPr/>
          <p:nvPr/>
        </p:nvSpPr>
        <p:spPr>
          <a:xfrm>
            <a:off x="1066800" y="4028160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5">
            <a:extLst>
              <a:ext uri="{FF2B5EF4-FFF2-40B4-BE49-F238E27FC236}">
                <a16:creationId xmlns:a16="http://schemas.microsoft.com/office/drawing/2014/main" id="{F2A5C9F1-0CD0-472F-B797-C67678123E29}"/>
              </a:ext>
            </a:extLst>
          </p:cNvPr>
          <p:cNvSpPr/>
          <p:nvPr/>
        </p:nvSpPr>
        <p:spPr>
          <a:xfrm>
            <a:off x="1676400" y="4487450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6">
            <a:extLst>
              <a:ext uri="{FF2B5EF4-FFF2-40B4-BE49-F238E27FC236}">
                <a16:creationId xmlns:a16="http://schemas.microsoft.com/office/drawing/2014/main" id="{0CDBC26D-2734-4109-8ED3-2B8D4E26D307}"/>
              </a:ext>
            </a:extLst>
          </p:cNvPr>
          <p:cNvSpPr/>
          <p:nvPr/>
        </p:nvSpPr>
        <p:spPr>
          <a:xfrm>
            <a:off x="1088199" y="5115838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7">
            <a:extLst>
              <a:ext uri="{FF2B5EF4-FFF2-40B4-BE49-F238E27FC236}">
                <a16:creationId xmlns:a16="http://schemas.microsoft.com/office/drawing/2014/main" id="{A5C0C1B8-B035-451B-A020-4AC9E0BE3808}"/>
              </a:ext>
            </a:extLst>
          </p:cNvPr>
          <p:cNvSpPr/>
          <p:nvPr/>
        </p:nvSpPr>
        <p:spPr>
          <a:xfrm>
            <a:off x="1545399" y="5640888"/>
            <a:ext cx="331940" cy="3131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8">
            <a:extLst>
              <a:ext uri="{FF2B5EF4-FFF2-40B4-BE49-F238E27FC236}">
                <a16:creationId xmlns:a16="http://schemas.microsoft.com/office/drawing/2014/main" id="{26C759F4-88AE-48DA-95AA-E22423C5BF9A}"/>
              </a:ext>
            </a:extLst>
          </p:cNvPr>
          <p:cNvSpPr/>
          <p:nvPr/>
        </p:nvSpPr>
        <p:spPr>
          <a:xfrm>
            <a:off x="7961185" y="4496844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9">
            <a:extLst>
              <a:ext uri="{FF2B5EF4-FFF2-40B4-BE49-F238E27FC236}">
                <a16:creationId xmlns:a16="http://schemas.microsoft.com/office/drawing/2014/main" id="{F8046265-F1B0-43C1-AD46-D35C1C9ADB18}"/>
              </a:ext>
            </a:extLst>
          </p:cNvPr>
          <p:cNvSpPr/>
          <p:nvPr/>
        </p:nvSpPr>
        <p:spPr>
          <a:xfrm>
            <a:off x="7679349" y="4049038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10">
            <a:extLst>
              <a:ext uri="{FF2B5EF4-FFF2-40B4-BE49-F238E27FC236}">
                <a16:creationId xmlns:a16="http://schemas.microsoft.com/office/drawing/2014/main" id="{DB7FBDDB-E3CC-421E-8880-372A1E697BD6}"/>
              </a:ext>
            </a:extLst>
          </p:cNvPr>
          <p:cNvSpPr/>
          <p:nvPr/>
        </p:nvSpPr>
        <p:spPr>
          <a:xfrm>
            <a:off x="7629245" y="4944650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11">
            <a:extLst>
              <a:ext uri="{FF2B5EF4-FFF2-40B4-BE49-F238E27FC236}">
                <a16:creationId xmlns:a16="http://schemas.microsoft.com/office/drawing/2014/main" id="{FD601CEA-CC99-40BD-A866-5EE44E521C0D}"/>
              </a:ext>
            </a:extLst>
          </p:cNvPr>
          <p:cNvSpPr/>
          <p:nvPr/>
        </p:nvSpPr>
        <p:spPr>
          <a:xfrm>
            <a:off x="7463275" y="4496844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12">
            <a:extLst>
              <a:ext uri="{FF2B5EF4-FFF2-40B4-BE49-F238E27FC236}">
                <a16:creationId xmlns:a16="http://schemas.microsoft.com/office/drawing/2014/main" id="{6FBC7509-E906-4889-BF68-495099AAFF7A}"/>
              </a:ext>
            </a:extLst>
          </p:cNvPr>
          <p:cNvSpPr/>
          <p:nvPr/>
        </p:nvSpPr>
        <p:spPr>
          <a:xfrm>
            <a:off x="7217974" y="5324606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13">
            <a:extLst>
              <a:ext uri="{FF2B5EF4-FFF2-40B4-BE49-F238E27FC236}">
                <a16:creationId xmlns:a16="http://schemas.microsoft.com/office/drawing/2014/main" id="{B4E7D29D-56CC-4928-B2F3-7E11AEA2FF0B}"/>
              </a:ext>
            </a:extLst>
          </p:cNvPr>
          <p:cNvSpPr/>
          <p:nvPr/>
        </p:nvSpPr>
        <p:spPr>
          <a:xfrm>
            <a:off x="6936138" y="4876800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14">
            <a:extLst>
              <a:ext uri="{FF2B5EF4-FFF2-40B4-BE49-F238E27FC236}">
                <a16:creationId xmlns:a16="http://schemas.microsoft.com/office/drawing/2014/main" id="{66592E94-F5D6-4D77-9B06-A7AAF1A03EF1}"/>
              </a:ext>
            </a:extLst>
          </p:cNvPr>
          <p:cNvSpPr/>
          <p:nvPr/>
        </p:nvSpPr>
        <p:spPr>
          <a:xfrm>
            <a:off x="6886034" y="5772412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ipse 15">
            <a:extLst>
              <a:ext uri="{FF2B5EF4-FFF2-40B4-BE49-F238E27FC236}">
                <a16:creationId xmlns:a16="http://schemas.microsoft.com/office/drawing/2014/main" id="{E5FF68CC-AB3C-4FB4-A80B-75A6BB5537C5}"/>
              </a:ext>
            </a:extLst>
          </p:cNvPr>
          <p:cNvSpPr/>
          <p:nvPr/>
        </p:nvSpPr>
        <p:spPr>
          <a:xfrm>
            <a:off x="6720064" y="5324606"/>
            <a:ext cx="331940" cy="313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ángulo 18">
            <a:extLst>
              <a:ext uri="{FF2B5EF4-FFF2-40B4-BE49-F238E27FC236}">
                <a16:creationId xmlns:a16="http://schemas.microsoft.com/office/drawing/2014/main" id="{D6D3DB54-6A0D-4C8C-88EA-1685C287D990}"/>
              </a:ext>
            </a:extLst>
          </p:cNvPr>
          <p:cNvSpPr/>
          <p:nvPr/>
        </p:nvSpPr>
        <p:spPr>
          <a:xfrm>
            <a:off x="4268413" y="4494753"/>
            <a:ext cx="457200" cy="41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 19">
            <a:extLst>
              <a:ext uri="{FF2B5EF4-FFF2-40B4-BE49-F238E27FC236}">
                <a16:creationId xmlns:a16="http://schemas.microsoft.com/office/drawing/2014/main" id="{67DAFCDE-3DA0-4267-85E3-A7810643F126}"/>
              </a:ext>
            </a:extLst>
          </p:cNvPr>
          <p:cNvSpPr/>
          <p:nvPr/>
        </p:nvSpPr>
        <p:spPr>
          <a:xfrm>
            <a:off x="4268413" y="5573038"/>
            <a:ext cx="457200" cy="41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 21">
            <a:extLst>
              <a:ext uri="{FF2B5EF4-FFF2-40B4-BE49-F238E27FC236}">
                <a16:creationId xmlns:a16="http://schemas.microsoft.com/office/drawing/2014/main" id="{B69D7D9B-E3BB-40FB-B4DF-CB7F2BA8DC88}"/>
              </a:ext>
            </a:extLst>
          </p:cNvPr>
          <p:cNvSpPr/>
          <p:nvPr/>
        </p:nvSpPr>
        <p:spPr>
          <a:xfrm>
            <a:off x="1092109" y="335715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  <a:endParaRPr lang="en-US" i="1" dirty="0"/>
          </a:p>
        </p:txBody>
      </p:sp>
      <p:sp>
        <p:nvSpPr>
          <p:cNvPr id="56" name="Rectángulo 22">
            <a:extLst>
              <a:ext uri="{FF2B5EF4-FFF2-40B4-BE49-F238E27FC236}">
                <a16:creationId xmlns:a16="http://schemas.microsoft.com/office/drawing/2014/main" id="{501A5709-F8DE-4CBB-B4EB-0A78F7565823}"/>
              </a:ext>
            </a:extLst>
          </p:cNvPr>
          <p:cNvSpPr/>
          <p:nvPr/>
        </p:nvSpPr>
        <p:spPr>
          <a:xfrm>
            <a:off x="3900664" y="3357158"/>
            <a:ext cx="128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Warehouses</a:t>
            </a:r>
            <a:endParaRPr lang="en-US" i="1" dirty="0"/>
          </a:p>
        </p:txBody>
      </p:sp>
      <p:sp>
        <p:nvSpPr>
          <p:cNvPr id="57" name="Rectángulo 23">
            <a:extLst>
              <a:ext uri="{FF2B5EF4-FFF2-40B4-BE49-F238E27FC236}">
                <a16:creationId xmlns:a16="http://schemas.microsoft.com/office/drawing/2014/main" id="{1656D643-E53B-493C-BB6C-751D249EA275}"/>
              </a:ext>
            </a:extLst>
          </p:cNvPr>
          <p:cNvSpPr/>
          <p:nvPr/>
        </p:nvSpPr>
        <p:spPr>
          <a:xfrm>
            <a:off x="6933651" y="335715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US" i="1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111D6C6C-803D-4B71-8C6C-A6267703F312}"/>
              </a:ext>
            </a:extLst>
          </p:cNvPr>
          <p:cNvSpPr/>
          <p:nvPr/>
        </p:nvSpPr>
        <p:spPr>
          <a:xfrm>
            <a:off x="2389915" y="4887238"/>
            <a:ext cx="1358349" cy="37056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DDFBE6C9-5E99-4898-8387-E1A01297A0E3}"/>
              </a:ext>
            </a:extLst>
          </p:cNvPr>
          <p:cNvSpPr/>
          <p:nvPr/>
        </p:nvSpPr>
        <p:spPr>
          <a:xfrm>
            <a:off x="5272264" y="4879965"/>
            <a:ext cx="1358349" cy="37056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86DAC-69C0-4323-A51A-12C693E6C065}"/>
              </a:ext>
            </a:extLst>
          </p:cNvPr>
          <p:cNvSpPr/>
          <p:nvPr/>
        </p:nvSpPr>
        <p:spPr>
          <a:xfrm>
            <a:off x="609600" y="3200400"/>
            <a:ext cx="4662664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027E43-1DE0-4F3B-A08E-DFB0545435C6}"/>
              </a:ext>
            </a:extLst>
          </p:cNvPr>
          <p:cNvSpPr txBox="1"/>
          <p:nvPr/>
        </p:nvSpPr>
        <p:spPr bwMode="auto">
          <a:xfrm>
            <a:off x="1452828" y="2817332"/>
            <a:ext cx="2979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Inbound logistic – First mile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088C5C-9FB6-4FB6-BFCA-665A297ADAF2}"/>
              </a:ext>
            </a:extLst>
          </p:cNvPr>
          <p:cNvSpPr/>
          <p:nvPr/>
        </p:nvSpPr>
        <p:spPr>
          <a:xfrm>
            <a:off x="3774622" y="3200400"/>
            <a:ext cx="1497641" cy="32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693BAE3-5920-4E62-B27F-28153AB06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349" y="1787790"/>
            <a:ext cx="1733550" cy="5905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0CB292A-9414-4774-81CD-C0FD3475E387}"/>
              </a:ext>
            </a:extLst>
          </p:cNvPr>
          <p:cNvSpPr txBox="1"/>
          <p:nvPr/>
        </p:nvSpPr>
        <p:spPr bwMode="auto">
          <a:xfrm>
            <a:off x="457199" y="1849943"/>
            <a:ext cx="70060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Colombian company that is present in multiple countries as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547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2"/>
    </mc:Choice>
    <mc:Fallback xmlns="">
      <p:transition spd="slow" advTm="1901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53F7-B6B4-45AE-B81A-B7B916A8C8D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57200" y="954920"/>
            <a:ext cx="83820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O" sz="2800" dirty="0" err="1">
                <a:solidFill>
                  <a:prstClr val="black"/>
                </a:solidFill>
              </a:rPr>
              <a:t>Problem</a:t>
            </a:r>
            <a:r>
              <a:rPr lang="es-CO" sz="2800" dirty="0">
                <a:solidFill>
                  <a:prstClr val="black"/>
                </a:solidFill>
              </a:rPr>
              <a:t> </a:t>
            </a:r>
            <a:r>
              <a:rPr lang="es-CO" sz="2800" dirty="0" err="1">
                <a:solidFill>
                  <a:prstClr val="black"/>
                </a:solidFill>
              </a:rPr>
              <a:t>description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Rectángulo 23">
            <a:extLst>
              <a:ext uri="{FF2B5EF4-FFF2-40B4-BE49-F238E27FC236}">
                <a16:creationId xmlns:a16="http://schemas.microsoft.com/office/drawing/2014/main" id="{97CD03C9-6D5F-4489-ACBE-B971DAB79F79}"/>
              </a:ext>
            </a:extLst>
          </p:cNvPr>
          <p:cNvSpPr/>
          <p:nvPr/>
        </p:nvSpPr>
        <p:spPr>
          <a:xfrm>
            <a:off x="6847376" y="1764268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endParaRPr lang="en-US" i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73261B-C928-4248-8FD4-61AE0E2E3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25152"/>
              </p:ext>
            </p:extLst>
          </p:nvPr>
        </p:nvGraphicFramePr>
        <p:xfrm>
          <a:off x="5257800" y="2215595"/>
          <a:ext cx="3657600" cy="17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993">
                  <a:extLst>
                    <a:ext uri="{9D8B030D-6E8A-4147-A177-3AD203B41FA5}">
                      <a16:colId xmlns:a16="http://schemas.microsoft.com/office/drawing/2014/main" val="2027106137"/>
                    </a:ext>
                  </a:extLst>
                </a:gridCol>
                <a:gridCol w="517207">
                  <a:extLst>
                    <a:ext uri="{9D8B030D-6E8A-4147-A177-3AD203B41FA5}">
                      <a16:colId xmlns:a16="http://schemas.microsoft.com/office/drawing/2014/main" val="60648015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581884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6815859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58150152"/>
                    </a:ext>
                  </a:extLst>
                </a:gridCol>
                <a:gridCol w="491173">
                  <a:extLst>
                    <a:ext uri="{9D8B030D-6E8A-4147-A177-3AD203B41FA5}">
                      <a16:colId xmlns:a16="http://schemas.microsoft.com/office/drawing/2014/main" val="84649965"/>
                    </a:ext>
                  </a:extLst>
                </a:gridCol>
                <a:gridCol w="270827">
                  <a:extLst>
                    <a:ext uri="{9D8B030D-6E8A-4147-A177-3AD203B41FA5}">
                      <a16:colId xmlns:a16="http://schemas.microsoft.com/office/drawing/2014/main" val="3146988867"/>
                    </a:ext>
                  </a:extLst>
                </a:gridCol>
              </a:tblGrid>
              <a:tr h="38844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Products\Days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Forecasted product demand (units)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11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s-CO" sz="11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368545"/>
                  </a:ext>
                </a:extLst>
              </a:tr>
              <a:tr h="121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CO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83037"/>
                  </a:ext>
                </a:extLst>
              </a:tr>
              <a:tr h="3263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s-CO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07408"/>
                  </a:ext>
                </a:extLst>
              </a:tr>
              <a:tr h="3263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841746"/>
                  </a:ext>
                </a:extLst>
              </a:tr>
              <a:tr h="3263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s-CO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  <a:endParaRPr lang="es-CO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522544"/>
                  </a:ext>
                </a:extLst>
              </a:tr>
            </a:tbl>
          </a:graphicData>
        </a:graphic>
      </p:graphicFrame>
      <p:pic>
        <p:nvPicPr>
          <p:cNvPr id="8" name="Gráfico 4" descr="Uva contorno">
            <a:extLst>
              <a:ext uri="{FF2B5EF4-FFF2-40B4-BE49-F238E27FC236}">
                <a16:creationId xmlns:a16="http://schemas.microsoft.com/office/drawing/2014/main" id="{6F414AE1-DF11-40D3-8F98-A6427D421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3001448"/>
            <a:ext cx="281094" cy="281094"/>
          </a:xfrm>
          <a:prstGeom prst="rect">
            <a:avLst/>
          </a:prstGeom>
        </p:spPr>
      </p:pic>
      <p:pic>
        <p:nvPicPr>
          <p:cNvPr id="9" name="Graphic 8" descr="Eggplant outline">
            <a:extLst>
              <a:ext uri="{FF2B5EF4-FFF2-40B4-BE49-F238E27FC236}">
                <a16:creationId xmlns:a16="http://schemas.microsoft.com/office/drawing/2014/main" id="{C93C9FE0-08E3-4052-8E7A-E9E2988733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341671"/>
            <a:ext cx="280800" cy="280800"/>
          </a:xfrm>
          <a:prstGeom prst="rect">
            <a:avLst/>
          </a:prstGeom>
        </p:spPr>
      </p:pic>
      <p:pic>
        <p:nvPicPr>
          <p:cNvPr id="10" name="Graphic 9" descr="Onion outline">
            <a:extLst>
              <a:ext uri="{FF2B5EF4-FFF2-40B4-BE49-F238E27FC236}">
                <a16:creationId xmlns:a16="http://schemas.microsoft.com/office/drawing/2014/main" id="{1C5C4A10-ACE8-42BB-8090-F544536148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3653209"/>
            <a:ext cx="280800" cy="280800"/>
          </a:xfrm>
          <a:prstGeom prst="rect">
            <a:avLst/>
          </a:prstGeom>
        </p:spPr>
      </p:pic>
      <p:sp>
        <p:nvSpPr>
          <p:cNvPr id="11" name="Rectángulo 21">
            <a:extLst>
              <a:ext uri="{FF2B5EF4-FFF2-40B4-BE49-F238E27FC236}">
                <a16:creationId xmlns:a16="http://schemas.microsoft.com/office/drawing/2014/main" id="{6AEAEDB9-4FEE-477E-9F02-6719ADC6D8C5}"/>
              </a:ext>
            </a:extLst>
          </p:cNvPr>
          <p:cNvSpPr/>
          <p:nvPr/>
        </p:nvSpPr>
        <p:spPr>
          <a:xfrm>
            <a:off x="695900" y="176426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  <a:endParaRPr lang="en-US" i="1" dirty="0"/>
          </a:p>
        </p:txBody>
      </p:sp>
      <p:sp>
        <p:nvSpPr>
          <p:cNvPr id="12" name="Rectángulo 22">
            <a:extLst>
              <a:ext uri="{FF2B5EF4-FFF2-40B4-BE49-F238E27FC236}">
                <a16:creationId xmlns:a16="http://schemas.microsoft.com/office/drawing/2014/main" id="{59971527-0E64-40AD-A681-AD1F1B9BF630}"/>
              </a:ext>
            </a:extLst>
          </p:cNvPr>
          <p:cNvSpPr/>
          <p:nvPr/>
        </p:nvSpPr>
        <p:spPr>
          <a:xfrm>
            <a:off x="3835540" y="1764268"/>
            <a:ext cx="1193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endParaRPr lang="en-US" i="1" dirty="0"/>
          </a:p>
        </p:txBody>
      </p:sp>
      <p:sp>
        <p:nvSpPr>
          <p:cNvPr id="13" name="Rectángulo 18">
            <a:extLst>
              <a:ext uri="{FF2B5EF4-FFF2-40B4-BE49-F238E27FC236}">
                <a16:creationId xmlns:a16="http://schemas.microsoft.com/office/drawing/2014/main" id="{0F9EED90-0EDD-4682-960D-27A6691E2494}"/>
              </a:ext>
            </a:extLst>
          </p:cNvPr>
          <p:cNvSpPr/>
          <p:nvPr/>
        </p:nvSpPr>
        <p:spPr>
          <a:xfrm>
            <a:off x="4251441" y="3733307"/>
            <a:ext cx="360000" cy="360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Elipse 4">
            <a:extLst>
              <a:ext uri="{FF2B5EF4-FFF2-40B4-BE49-F238E27FC236}">
                <a16:creationId xmlns:a16="http://schemas.microsoft.com/office/drawing/2014/main" id="{3952C3DB-8369-4D22-A4FC-D60F91B6D9C4}"/>
              </a:ext>
            </a:extLst>
          </p:cNvPr>
          <p:cNvSpPr/>
          <p:nvPr/>
        </p:nvSpPr>
        <p:spPr>
          <a:xfrm>
            <a:off x="1459238" y="5363991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3" name="Elipse 5">
            <a:extLst>
              <a:ext uri="{FF2B5EF4-FFF2-40B4-BE49-F238E27FC236}">
                <a16:creationId xmlns:a16="http://schemas.microsoft.com/office/drawing/2014/main" id="{E0E8B7B1-B690-4F13-994E-C4FE802FB6D0}"/>
              </a:ext>
            </a:extLst>
          </p:cNvPr>
          <p:cNvSpPr/>
          <p:nvPr/>
        </p:nvSpPr>
        <p:spPr>
          <a:xfrm>
            <a:off x="2953476" y="5486400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34" name="Graphic 33" descr="Eggplant outline">
            <a:extLst>
              <a:ext uri="{FF2B5EF4-FFF2-40B4-BE49-F238E27FC236}">
                <a16:creationId xmlns:a16="http://schemas.microsoft.com/office/drawing/2014/main" id="{CCED9529-AC6A-4DE4-B24A-721E69D245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6600" y="3380569"/>
            <a:ext cx="180000" cy="180000"/>
          </a:xfrm>
          <a:prstGeom prst="rect">
            <a:avLst/>
          </a:prstGeom>
        </p:spPr>
      </p:pic>
      <p:pic>
        <p:nvPicPr>
          <p:cNvPr id="35" name="Graphic 34" descr="Onion outline">
            <a:extLst>
              <a:ext uri="{FF2B5EF4-FFF2-40B4-BE49-F238E27FC236}">
                <a16:creationId xmlns:a16="http://schemas.microsoft.com/office/drawing/2014/main" id="{FBCD499E-B3F9-4A34-BD53-8EB7E86E0A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9000" y="5854431"/>
            <a:ext cx="180000" cy="180000"/>
          </a:xfrm>
          <a:prstGeom prst="rect">
            <a:avLst/>
          </a:prstGeom>
        </p:spPr>
      </p:pic>
      <p:sp>
        <p:nvSpPr>
          <p:cNvPr id="36" name="Elipse 4">
            <a:extLst>
              <a:ext uri="{FF2B5EF4-FFF2-40B4-BE49-F238E27FC236}">
                <a16:creationId xmlns:a16="http://schemas.microsoft.com/office/drawing/2014/main" id="{C38EF0E3-3498-469E-A67F-34FB548AC39E}"/>
              </a:ext>
            </a:extLst>
          </p:cNvPr>
          <p:cNvSpPr/>
          <p:nvPr/>
        </p:nvSpPr>
        <p:spPr>
          <a:xfrm>
            <a:off x="615875" y="4212000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Elipse 4">
            <a:extLst>
              <a:ext uri="{FF2B5EF4-FFF2-40B4-BE49-F238E27FC236}">
                <a16:creationId xmlns:a16="http://schemas.microsoft.com/office/drawing/2014/main" id="{52238048-BED4-4E07-BD8F-082AE1D58F4D}"/>
              </a:ext>
            </a:extLst>
          </p:cNvPr>
          <p:cNvSpPr/>
          <p:nvPr/>
        </p:nvSpPr>
        <p:spPr>
          <a:xfrm>
            <a:off x="2094159" y="2535600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38" name="Gráfico 4" descr="Uva contorno">
            <a:extLst>
              <a:ext uri="{FF2B5EF4-FFF2-40B4-BE49-F238E27FC236}">
                <a16:creationId xmlns:a16="http://schemas.microsoft.com/office/drawing/2014/main" id="{16732EA0-6813-4783-A223-BABDDA1D0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2393973"/>
            <a:ext cx="180000" cy="180000"/>
          </a:xfrm>
          <a:prstGeom prst="rect">
            <a:avLst/>
          </a:prstGeom>
        </p:spPr>
      </p:pic>
      <p:pic>
        <p:nvPicPr>
          <p:cNvPr id="39" name="Graphic 38" descr="Eggplant outline">
            <a:extLst>
              <a:ext uri="{FF2B5EF4-FFF2-40B4-BE49-F238E27FC236}">
                <a16:creationId xmlns:a16="http://schemas.microsoft.com/office/drawing/2014/main" id="{3F0FDEB7-9165-41EE-86C1-425FEA8D31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6768" y="2388454"/>
            <a:ext cx="180000" cy="180000"/>
          </a:xfrm>
          <a:prstGeom prst="rect">
            <a:avLst/>
          </a:prstGeom>
        </p:spPr>
      </p:pic>
      <p:pic>
        <p:nvPicPr>
          <p:cNvPr id="40" name="Gráfico 4" descr="Uva contorno">
            <a:extLst>
              <a:ext uri="{FF2B5EF4-FFF2-40B4-BE49-F238E27FC236}">
                <a16:creationId xmlns:a16="http://schemas.microsoft.com/office/drawing/2014/main" id="{8777B533-7970-41DB-8C9D-7CE10580C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3268" y="5763600"/>
            <a:ext cx="180000" cy="180000"/>
          </a:xfrm>
          <a:prstGeom prst="rect">
            <a:avLst/>
          </a:prstGeom>
        </p:spPr>
      </p:pic>
      <p:pic>
        <p:nvPicPr>
          <p:cNvPr id="41" name="Graphic 40" descr="Eggplant outline">
            <a:extLst>
              <a:ext uri="{FF2B5EF4-FFF2-40B4-BE49-F238E27FC236}">
                <a16:creationId xmlns:a16="http://schemas.microsoft.com/office/drawing/2014/main" id="{27390487-A478-4FB3-8A2F-27E0EDAFD2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6563" y="5763600"/>
            <a:ext cx="180000" cy="180000"/>
          </a:xfrm>
          <a:prstGeom prst="rect">
            <a:avLst/>
          </a:prstGeom>
        </p:spPr>
      </p:pic>
      <p:pic>
        <p:nvPicPr>
          <p:cNvPr id="42" name="Graphic 41" descr="Onion outline">
            <a:extLst>
              <a:ext uri="{FF2B5EF4-FFF2-40B4-BE49-F238E27FC236}">
                <a16:creationId xmlns:a16="http://schemas.microsoft.com/office/drawing/2014/main" id="{7B6D354A-029F-4601-A754-8AA6931E85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01200" y="5763600"/>
            <a:ext cx="180000" cy="180000"/>
          </a:xfrm>
          <a:prstGeom prst="rect">
            <a:avLst/>
          </a:prstGeom>
        </p:spPr>
      </p:pic>
      <p:pic>
        <p:nvPicPr>
          <p:cNvPr id="43" name="Gráfico 4" descr="Uva contorno">
            <a:extLst>
              <a:ext uri="{FF2B5EF4-FFF2-40B4-BE49-F238E27FC236}">
                <a16:creationId xmlns:a16="http://schemas.microsoft.com/office/drawing/2014/main" id="{6F84ADBF-6C2C-499C-AD04-C6317CC0C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4003307"/>
            <a:ext cx="180000" cy="180000"/>
          </a:xfrm>
          <a:prstGeom prst="rect">
            <a:avLst/>
          </a:prstGeom>
        </p:spPr>
      </p:pic>
      <p:pic>
        <p:nvPicPr>
          <p:cNvPr id="44" name="Graphic 43" descr="Eggplant outline">
            <a:extLst>
              <a:ext uri="{FF2B5EF4-FFF2-40B4-BE49-F238E27FC236}">
                <a16:creationId xmlns:a16="http://schemas.microsoft.com/office/drawing/2014/main" id="{85CD8535-A01A-4702-858E-BA04DD8136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195" y="4003307"/>
            <a:ext cx="180000" cy="180000"/>
          </a:xfrm>
          <a:prstGeom prst="rect">
            <a:avLst/>
          </a:prstGeom>
        </p:spPr>
      </p:pic>
      <p:pic>
        <p:nvPicPr>
          <p:cNvPr id="45" name="Graphic 44" descr="Onion outline">
            <a:extLst>
              <a:ext uri="{FF2B5EF4-FFF2-40B4-BE49-F238E27FC236}">
                <a16:creationId xmlns:a16="http://schemas.microsoft.com/office/drawing/2014/main" id="{91B4496C-3AD4-4C58-ADF0-A6707FC0D5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5132" y="4003307"/>
            <a:ext cx="180000" cy="180000"/>
          </a:xfrm>
          <a:prstGeom prst="rect">
            <a:avLst/>
          </a:prstGeom>
        </p:spPr>
      </p:pic>
      <p:sp>
        <p:nvSpPr>
          <p:cNvPr id="46" name="Elipse 5">
            <a:extLst>
              <a:ext uri="{FF2B5EF4-FFF2-40B4-BE49-F238E27FC236}">
                <a16:creationId xmlns:a16="http://schemas.microsoft.com/office/drawing/2014/main" id="{67B883E0-0636-4BA6-8FBB-DAA9A459DE54}"/>
              </a:ext>
            </a:extLst>
          </p:cNvPr>
          <p:cNvSpPr/>
          <p:nvPr/>
        </p:nvSpPr>
        <p:spPr>
          <a:xfrm>
            <a:off x="1371860" y="3373800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47" name="Graphic 46" descr="Onion outline">
            <a:extLst>
              <a:ext uri="{FF2B5EF4-FFF2-40B4-BE49-F238E27FC236}">
                <a16:creationId xmlns:a16="http://schemas.microsoft.com/office/drawing/2014/main" id="{D1225D34-B77A-49EB-A8F1-6BD534ED7B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5400" y="3198070"/>
            <a:ext cx="180000" cy="18000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78ED90-0A65-484E-9EE3-C1834215AD58}"/>
              </a:ext>
            </a:extLst>
          </p:cNvPr>
          <p:cNvGrpSpPr/>
          <p:nvPr/>
        </p:nvGrpSpPr>
        <p:grpSpPr>
          <a:xfrm>
            <a:off x="3900056" y="4356800"/>
            <a:ext cx="1129144" cy="1126093"/>
            <a:chOff x="4225050" y="5400801"/>
            <a:chExt cx="1363918" cy="156762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EF147D0-0165-4A2E-82F6-1DE5292FDBDB}"/>
                </a:ext>
              </a:extLst>
            </p:cNvPr>
            <p:cNvGrpSpPr/>
            <p:nvPr/>
          </p:nvGrpSpPr>
          <p:grpSpPr>
            <a:xfrm>
              <a:off x="4503530" y="5400801"/>
              <a:ext cx="782219" cy="839257"/>
              <a:chOff x="4503530" y="5400801"/>
              <a:chExt cx="782219" cy="83925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F6030E-ACC5-47E4-A0FC-E7E18FC51FFB}"/>
                  </a:ext>
                </a:extLst>
              </p:cNvPr>
              <p:cNvSpPr/>
              <p:nvPr/>
            </p:nvSpPr>
            <p:spPr>
              <a:xfrm>
                <a:off x="4503530" y="5756926"/>
                <a:ext cx="111636" cy="4831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E19911D-AEBA-453A-9F52-436CAF2B7ED2}"/>
                  </a:ext>
                </a:extLst>
              </p:cNvPr>
              <p:cNvSpPr/>
              <p:nvPr/>
            </p:nvSpPr>
            <p:spPr>
              <a:xfrm>
                <a:off x="4674438" y="5400801"/>
                <a:ext cx="111636" cy="839257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8CC14-4BF2-4A34-8294-55DC325679A0}"/>
                  </a:ext>
                </a:extLst>
              </p:cNvPr>
              <p:cNvSpPr/>
              <p:nvPr/>
            </p:nvSpPr>
            <p:spPr>
              <a:xfrm>
                <a:off x="4851192" y="5568363"/>
                <a:ext cx="111635" cy="67169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84F5DC4-AE2B-43AE-BE3F-0D3B9C7C8B37}"/>
                  </a:ext>
                </a:extLst>
              </p:cNvPr>
              <p:cNvSpPr/>
              <p:nvPr/>
            </p:nvSpPr>
            <p:spPr>
              <a:xfrm>
                <a:off x="5012653" y="5884946"/>
                <a:ext cx="111635" cy="35511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6871274-0777-4E00-9338-ABDA9C0F1459}"/>
                  </a:ext>
                </a:extLst>
              </p:cNvPr>
              <p:cNvSpPr/>
              <p:nvPr/>
            </p:nvSpPr>
            <p:spPr>
              <a:xfrm>
                <a:off x="5174114" y="5674420"/>
                <a:ext cx="111635" cy="56563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E98321E-403B-40BC-A2C4-F730F3653B94}"/>
                </a:ext>
              </a:extLst>
            </p:cNvPr>
            <p:cNvSpPr txBox="1"/>
            <p:nvPr/>
          </p:nvSpPr>
          <p:spPr>
            <a:xfrm>
              <a:off x="4225050" y="6240058"/>
              <a:ext cx="1363918" cy="728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Inventory management</a:t>
              </a:r>
              <a:endParaRPr lang="en-US" sz="1400" dirty="0"/>
            </a:p>
          </p:txBody>
        </p:sp>
      </p:grpSp>
      <p:sp>
        <p:nvSpPr>
          <p:cNvPr id="31" name="Elipse 5">
            <a:extLst>
              <a:ext uri="{FF2B5EF4-FFF2-40B4-BE49-F238E27FC236}">
                <a16:creationId xmlns:a16="http://schemas.microsoft.com/office/drawing/2014/main" id="{CAB1E2D0-67CB-4BA8-B161-26360EA82BDC}"/>
              </a:ext>
            </a:extLst>
          </p:cNvPr>
          <p:cNvSpPr/>
          <p:nvPr/>
        </p:nvSpPr>
        <p:spPr>
          <a:xfrm>
            <a:off x="2932976" y="3526200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72" name="Graphic 71" descr="Truck with solid fill">
            <a:extLst>
              <a:ext uri="{FF2B5EF4-FFF2-40B4-BE49-F238E27FC236}">
                <a16:creationId xmlns:a16="http://schemas.microsoft.com/office/drawing/2014/main" id="{F0E9F23B-FD1B-470B-A633-56EA5D2720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4170335" y="3048000"/>
            <a:ext cx="515874" cy="3600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FD2723B-54B0-4B8E-9A4A-F79768FE1622}"/>
              </a:ext>
            </a:extLst>
          </p:cNvPr>
          <p:cNvSpPr txBox="1"/>
          <p:nvPr/>
        </p:nvSpPr>
        <p:spPr bwMode="auto">
          <a:xfrm>
            <a:off x="5277415" y="4104975"/>
            <a:ext cx="3657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sz="1800" dirty="0">
              <a:latin typeface="+mj-lt"/>
            </a:endParaRPr>
          </a:p>
          <a:p>
            <a:pPr algn="just"/>
            <a:r>
              <a:rPr lang="en-US" sz="1800" dirty="0">
                <a:latin typeface="+mj-lt"/>
              </a:rPr>
              <a:t>The decisions to make at each period are: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Selection of suppliers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Quantity to be purchased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Quantity to </a:t>
            </a:r>
            <a:r>
              <a:rPr lang="en-US" dirty="0">
                <a:latin typeface="+mj-lt"/>
              </a:rPr>
              <a:t>hold</a:t>
            </a:r>
            <a:r>
              <a:rPr lang="en-US" sz="1800" dirty="0">
                <a:latin typeface="+mj-lt"/>
              </a:rPr>
              <a:t> in inventory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Order in which each vehicle visits suppliers (i.e., the routes).</a:t>
            </a:r>
            <a:endParaRPr lang="en-US" sz="1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2909E0-C683-4D7B-9C6B-5C78011153C1}"/>
              </a:ext>
            </a:extLst>
          </p:cNvPr>
          <p:cNvSpPr txBox="1"/>
          <p:nvPr/>
        </p:nvSpPr>
        <p:spPr bwMode="auto">
          <a:xfrm>
            <a:off x="5181600" y="4020008"/>
            <a:ext cx="3733800" cy="21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P: </a:t>
            </a:r>
            <a:r>
              <a:rPr lang="en-US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number of periods that a product can remain in storage</a:t>
            </a:r>
            <a:endParaRPr lang="es-CO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"/>
    </mc:Choice>
    <mc:Fallback xmlns="">
      <p:transition spd="slow" advTm="1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2" grpId="0" animBg="1"/>
      <p:bldP spid="33" grpId="0" animBg="1"/>
      <p:bldP spid="36" grpId="0" animBg="1"/>
      <p:bldP spid="37" grpId="0" animBg="1"/>
      <p:bldP spid="46" grpId="0" animBg="1"/>
      <p:bldP spid="31" grpId="0" animBg="1"/>
      <p:bldP spid="74" grpId="0"/>
      <p:bldP spid="7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IEL@LTHDONNRVVWZY556" val="46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6|0.5|0.9|0.6|0.5|0.6|0.6|0.5|0.4|0.5|0.6|0.4|0.4|0.3|0.3|0.3|0.3|0.3|0.3|0.3|0.3|0.3|0.3|0.3|0.5|0.4|0.4|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6|0.5|0.9|0.6|0.5|0.6|0.6|0.5|0.4|0.5|0.6|0.4|0.4|0.3|0.3|0.3|0.3|0.3|0.3|0.3|0.3|0.3|0.3|0.3|0.5|0.4|0.4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6|0.5|0.9|0.6|0.5|0.6|0.6|0.5|0.4|0.5|0.6|0.4|0.4|0.3|0.3|0.3|0.3|0.3|0.3|0.3|0.3|0.3|0.3|0.3|0.5|0.4|0.4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6|0.5|0.9|0.6|0.5|0.6|0.6|0.5|0.4|0.5|0.6|0.4|0.4|0.3|0.3|0.3|0.3|0.3|0.3|0.3|0.3|0.3|0.3|0.3|0.5|0.4|0.4|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6|0.5|0.9|0.6|0.5|0.6|0.6|0.5|0.4|0.5|0.6|0.4|0.4|0.3|0.3|0.3|0.3|0.3|0.3|0.3|0.3|0.3|0.3|0.3|0.5|0.4|0.4|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6|0.5|0.9|0.6|0.5|0.6|0.6|0.5|0.4|0.5|0.6|0.4|0.4|0.3|0.3|0.3|0.3|0.3|0.3|0.3|0.3|0.3|0.3|0.3|0.5|0.4|0.4|0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6|0.5|0.9|0.6|0.5|0.6|0.6|0.5|0.4|0.5|0.6|0.4|0.4|0.3|0.3|0.3|0.3|0.3|0.3|0.3|0.3|0.3|0.3|0.3|0.5|0.4|0.4|0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6|0.5|0.9|0.6|0.5|0.6|0.6|0.5|0.4|0.5|0.6|0.4|0.4|0.3|0.3|0.3|0.3|0.3|0.3|0.3|0.3|0.3|0.3|0.3|0.5|0.4|0.4|0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6|0.5|0.9|0.6|0.5|0.6|0.6|0.5|0.4|0.5|0.6|0.4|0.4|0.3|0.3|0.3|0.3|0.3|0.3|0.3|0.3|0.3|0.3|0.3|0.5|0.4|0.4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6|0.5|0.9|0.6|0.5|0.6|0.6|0.5|0.4|0.5|0.6|0.4|0.4|0.3|0.3|0.3|0.3|0.3|0.3|0.3|0.3|0.3|0.3|0.3|0.5|0.4|0.4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6|0.5|0.9|0.6|0.5|0.6|0.6|0.5|0.4|0.5|0.6|0.4|0.4|0.3|0.3|0.3|0.3|0.3|0.3|0.3|0.3|0.3|0.3|0.3|0.5|0.4|0.4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6|0.5|0.9|0.6|0.5|0.6|0.6|0.5|0.4|0.5|0.6|0.4|0.4|0.3|0.3|0.3|0.3|0.3|0.3|0.3|0.3|0.3|0.3|0.3|0.5|0.4|0.4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"/>
</p:tagLst>
</file>

<file path=ppt/theme/theme1.xml><?xml version="1.0" encoding="utf-8"?>
<a:theme xmlns:a="http://schemas.openxmlformats.org/drawingml/2006/main" name="portadacop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>
          <a:defRPr dirty="0">
            <a:noFill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portadacop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>
          <a:defRPr dirty="0">
            <a:noFill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portadacopa</Template>
  <TotalTime>81789</TotalTime>
  <Words>2111</Words>
  <Application>Microsoft Macintosh PowerPoint</Application>
  <PresentationFormat>On-screen Show (4:3)</PresentationFormat>
  <Paragraphs>541</Paragraphs>
  <Slides>49</Slides>
  <Notes>20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Bahnschrift Light Condensed</vt:lpstr>
      <vt:lpstr>Calibri</vt:lpstr>
      <vt:lpstr>Cambria Math</vt:lpstr>
      <vt:lpstr>Courier New</vt:lpstr>
      <vt:lpstr>Times New Roman</vt:lpstr>
      <vt:lpstr>portadacopa</vt:lpstr>
      <vt:lpstr>1_Tema de Office</vt:lpstr>
      <vt:lpstr>1_portadacopa</vt:lpstr>
      <vt:lpstr>2_Tema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Orienteering problem</dc:title>
  <dc:creator>Daniel</dc:creator>
  <cp:lastModifiedBy>Juan Manuel Betancourt Osorio</cp:lastModifiedBy>
  <cp:revision>1621</cp:revision>
  <cp:lastPrinted>2013-09-11T14:55:12Z</cp:lastPrinted>
  <dcterms:created xsi:type="dcterms:W3CDTF">2012-09-04T13:56:30Z</dcterms:created>
  <dcterms:modified xsi:type="dcterms:W3CDTF">2022-09-03T19:09:46Z</dcterms:modified>
</cp:coreProperties>
</file>