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00" r:id="rId2"/>
    <p:sldId id="298" r:id="rId3"/>
    <p:sldId id="302" r:id="rId4"/>
    <p:sldId id="301" r:id="rId5"/>
    <p:sldId id="314" r:id="rId6"/>
    <p:sldId id="299" r:id="rId7"/>
    <p:sldId id="316" r:id="rId8"/>
    <p:sldId id="304" r:id="rId9"/>
    <p:sldId id="309" r:id="rId10"/>
    <p:sldId id="310" r:id="rId11"/>
    <p:sldId id="313" r:id="rId12"/>
    <p:sldId id="317" r:id="rId13"/>
    <p:sldId id="318" r:id="rId14"/>
    <p:sldId id="311" r:id="rId15"/>
    <p:sldId id="319" r:id="rId16"/>
    <p:sldId id="312" r:id="rId17"/>
    <p:sldId id="305" r:id="rId18"/>
    <p:sldId id="295" r:id="rId19"/>
    <p:sldId id="308" r:id="rId20"/>
    <p:sldId id="306" r:id="rId21"/>
    <p:sldId id="307" r:id="rId22"/>
    <p:sldId id="30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31" autoAdjust="0"/>
  </p:normalViewPr>
  <p:slideViewPr>
    <p:cSldViewPr snapToGrid="0">
      <p:cViewPr varScale="1">
        <p:scale>
          <a:sx n="87" d="100"/>
          <a:sy n="87" d="100"/>
        </p:scale>
        <p:origin x="298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88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APSTONE_NEW\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APSTONE_NEW\Book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Sheet2!$B$2:$B$26</c:f>
              <c:strCache>
                <c:ptCount val="25"/>
                <c:pt idx="0">
                  <c:v>custom servic repres</c:v>
                </c:pt>
                <c:pt idx="1">
                  <c:v>physic therapist</c:v>
                </c:pt>
                <c:pt idx="2">
                  <c:v>account manag</c:v>
                </c:pt>
                <c:pt idx="3">
                  <c:v>administr assist</c:v>
                </c:pt>
                <c:pt idx="4">
                  <c:v>case manag</c:v>
                </c:pt>
                <c:pt idx="5">
                  <c:v>project manag</c:v>
                </c:pt>
                <c:pt idx="6">
                  <c:v>mainten technician</c:v>
                </c:pt>
                <c:pt idx="7">
                  <c:v>account associ</c:v>
                </c:pt>
                <c:pt idx="8">
                  <c:v>help want</c:v>
                </c:pt>
                <c:pt idx="9">
                  <c:v>cook</c:v>
                </c:pt>
                <c:pt idx="10">
                  <c:v>occup therapist</c:v>
                </c:pt>
                <c:pt idx="11">
                  <c:v>offic repres</c:v>
                </c:pt>
                <c:pt idx="12">
                  <c:v>general manag</c:v>
                </c:pt>
                <c:pt idx="13">
                  <c:v>assist manag</c:v>
                </c:pt>
                <c:pt idx="14">
                  <c:v>certifi nurs assist cna</c:v>
                </c:pt>
                <c:pt idx="15">
                  <c:v>account repres</c:v>
                </c:pt>
                <c:pt idx="16">
                  <c:v>hair stylist licens</c:v>
                </c:pt>
                <c:pt idx="17">
                  <c:v>human resourc manag</c:v>
                </c:pt>
                <c:pt idx="18">
                  <c:v>sale associ</c:v>
                </c:pt>
                <c:pt idx="19">
                  <c:v>secur offic</c:v>
                </c:pt>
                <c:pt idx="20">
                  <c:v>certifi nurs assist</c:v>
                </c:pt>
                <c:pt idx="21">
                  <c:v>insur financi servic posit</c:v>
                </c:pt>
                <c:pt idx="22">
                  <c:v>insur account repres</c:v>
                </c:pt>
                <c:pt idx="23">
                  <c:v>speech languag pathologist</c:v>
                </c:pt>
                <c:pt idx="24">
                  <c:v>pharmaci technician</c:v>
                </c:pt>
              </c:strCache>
            </c:strRef>
          </c:cat>
          <c:val>
            <c:numRef>
              <c:f>Sheet2!$C$2:$C$26</c:f>
              <c:numCache>
                <c:formatCode>General</c:formatCode>
                <c:ptCount val="25"/>
                <c:pt idx="0">
                  <c:v>442</c:v>
                </c:pt>
                <c:pt idx="1">
                  <c:v>331</c:v>
                </c:pt>
                <c:pt idx="2">
                  <c:v>293</c:v>
                </c:pt>
                <c:pt idx="3">
                  <c:v>261</c:v>
                </c:pt>
                <c:pt idx="4">
                  <c:v>245</c:v>
                </c:pt>
                <c:pt idx="5">
                  <c:v>232</c:v>
                </c:pt>
                <c:pt idx="6">
                  <c:v>210</c:v>
                </c:pt>
                <c:pt idx="7">
                  <c:v>190</c:v>
                </c:pt>
                <c:pt idx="8">
                  <c:v>186</c:v>
                </c:pt>
                <c:pt idx="9">
                  <c:v>181</c:v>
                </c:pt>
                <c:pt idx="10">
                  <c:v>181</c:v>
                </c:pt>
                <c:pt idx="11">
                  <c:v>178</c:v>
                </c:pt>
                <c:pt idx="12">
                  <c:v>165</c:v>
                </c:pt>
                <c:pt idx="13">
                  <c:v>163</c:v>
                </c:pt>
                <c:pt idx="14">
                  <c:v>162</c:v>
                </c:pt>
                <c:pt idx="15">
                  <c:v>160</c:v>
                </c:pt>
                <c:pt idx="16">
                  <c:v>160</c:v>
                </c:pt>
                <c:pt idx="17">
                  <c:v>155</c:v>
                </c:pt>
                <c:pt idx="18">
                  <c:v>147</c:v>
                </c:pt>
                <c:pt idx="19">
                  <c:v>140</c:v>
                </c:pt>
                <c:pt idx="20">
                  <c:v>137</c:v>
                </c:pt>
                <c:pt idx="21">
                  <c:v>134</c:v>
                </c:pt>
                <c:pt idx="22">
                  <c:v>134</c:v>
                </c:pt>
                <c:pt idx="23">
                  <c:v>133</c:v>
                </c:pt>
                <c:pt idx="24">
                  <c:v>132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80-45AB-9E0E-2609A75DB5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13008632"/>
        <c:axId val="413010600"/>
      </c:barChart>
      <c:catAx>
        <c:axId val="413008632"/>
        <c:scaling>
          <c:orientation val="maxMin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b="1"/>
                  <a:t>Job Title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3010600"/>
        <c:crosses val="autoZero"/>
        <c:auto val="1"/>
        <c:lblAlgn val="ctr"/>
        <c:lblOffset val="100"/>
        <c:noMultiLvlLbl val="0"/>
      </c:catAx>
      <c:valAx>
        <c:axId val="4130106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b="1"/>
                  <a:t>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3008632"/>
        <c:crosses val="max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Sheet1!$N$2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Sheet1!$M$3:$M$26</c:f>
              <c:strCache>
                <c:ptCount val="24"/>
                <c:pt idx="0">
                  <c:v>Physical Therapist</c:v>
                </c:pt>
                <c:pt idx="1">
                  <c:v>Customer Service Representative</c:v>
                </c:pt>
                <c:pt idx="2">
                  <c:v>Administrative Assistant</c:v>
                </c:pt>
                <c:pt idx="3">
                  <c:v>Case Manager</c:v>
                </c:pt>
                <c:pt idx="4">
                  <c:v>Project Manager</c:v>
                </c:pt>
                <c:pt idx="5">
                  <c:v>Maintenance Technician</c:v>
                </c:pt>
                <c:pt idx="6">
                  <c:v>Help Wanted</c:v>
                </c:pt>
                <c:pt idx="7">
                  <c:v>Customer Service Representative - State Farm A...</c:v>
                </c:pt>
                <c:pt idx="8">
                  <c:v>Account Associate - State Farm Agent Team Member</c:v>
                </c:pt>
                <c:pt idx="9">
                  <c:v>Occupational Therapist</c:v>
                </c:pt>
                <c:pt idx="10">
                  <c:v>Office Representative - State Farm Agent Team ...</c:v>
                </c:pt>
                <c:pt idx="11">
                  <c:v>Hair Stylist - Licensed</c:v>
                </c:pt>
                <c:pt idx="12">
                  <c:v>General Manager</c:v>
                </c:pt>
                <c:pt idx="13">
                  <c:v>Cook</c:v>
                </c:pt>
                <c:pt idx="14">
                  <c:v>Assistant Manager</c:v>
                </c:pt>
                <c:pt idx="15">
                  <c:v>Account Representative - State Farm Agent Team...</c:v>
                </c:pt>
                <c:pt idx="16">
                  <c:v>Account Manager - State Farm Agent Team Member</c:v>
                </c:pt>
                <c:pt idx="17">
                  <c:v>Insurance Account Representative - State Farm ...</c:v>
                </c:pt>
                <c:pt idx="18">
                  <c:v>Insurance and Financial Services Position - St...</c:v>
                </c:pt>
                <c:pt idx="19">
                  <c:v>Sales Associate</c:v>
                </c:pt>
                <c:pt idx="20">
                  <c:v>Certified Nursing Assistant</c:v>
                </c:pt>
                <c:pt idx="21">
                  <c:v>Human Resources Manager</c:v>
                </c:pt>
                <c:pt idx="22">
                  <c:v>Security Officer</c:v>
                </c:pt>
                <c:pt idx="23">
                  <c:v>Certified Nursing Assistant (CNA)</c:v>
                </c:pt>
              </c:strCache>
            </c:strRef>
          </c:cat>
          <c:val>
            <c:numRef>
              <c:f>Sheet1!$N$3:$N$26</c:f>
              <c:numCache>
                <c:formatCode>General</c:formatCode>
                <c:ptCount val="24"/>
                <c:pt idx="0">
                  <c:v>317</c:v>
                </c:pt>
                <c:pt idx="1">
                  <c:v>247</c:v>
                </c:pt>
                <c:pt idx="2">
                  <c:v>229</c:v>
                </c:pt>
                <c:pt idx="3">
                  <c:v>224</c:v>
                </c:pt>
                <c:pt idx="4">
                  <c:v>217</c:v>
                </c:pt>
                <c:pt idx="5">
                  <c:v>196</c:v>
                </c:pt>
                <c:pt idx="6">
                  <c:v>185</c:v>
                </c:pt>
                <c:pt idx="7">
                  <c:v>178</c:v>
                </c:pt>
                <c:pt idx="8">
                  <c:v>175</c:v>
                </c:pt>
                <c:pt idx="9">
                  <c:v>171</c:v>
                </c:pt>
                <c:pt idx="10">
                  <c:v>170</c:v>
                </c:pt>
                <c:pt idx="11">
                  <c:v>160</c:v>
                </c:pt>
                <c:pt idx="12">
                  <c:v>160</c:v>
                </c:pt>
                <c:pt idx="13">
                  <c:v>160</c:v>
                </c:pt>
                <c:pt idx="14">
                  <c:v>156</c:v>
                </c:pt>
                <c:pt idx="15">
                  <c:v>146</c:v>
                </c:pt>
                <c:pt idx="16">
                  <c:v>142</c:v>
                </c:pt>
                <c:pt idx="17">
                  <c:v>134</c:v>
                </c:pt>
                <c:pt idx="18">
                  <c:v>134</c:v>
                </c:pt>
                <c:pt idx="19">
                  <c:v>130</c:v>
                </c:pt>
                <c:pt idx="20">
                  <c:v>128</c:v>
                </c:pt>
                <c:pt idx="21">
                  <c:v>126</c:v>
                </c:pt>
                <c:pt idx="22">
                  <c:v>125</c:v>
                </c:pt>
                <c:pt idx="23">
                  <c:v>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DB-4FFF-BEAC-1BE5CF4C03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13008632"/>
        <c:axId val="413010600"/>
      </c:barChart>
      <c:catAx>
        <c:axId val="413008632"/>
        <c:scaling>
          <c:orientation val="maxMin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b="1"/>
                  <a:t>Job Title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3010600"/>
        <c:crosses val="autoZero"/>
        <c:auto val="1"/>
        <c:lblAlgn val="ctr"/>
        <c:lblOffset val="100"/>
        <c:noMultiLvlLbl val="0"/>
      </c:catAx>
      <c:valAx>
        <c:axId val="4130106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b="1"/>
                  <a:t>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3008632"/>
        <c:crosses val="max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8873B5-0A23-4B7F-AD20-589AF1D0E1D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DD5B98-CF2E-4100-880E-6123CAFA8220}">
      <dgm:prSet phldrT="[Text]"/>
      <dgm:spPr/>
      <dgm:t>
        <a:bodyPr/>
        <a:lstStyle/>
        <a:p>
          <a:r>
            <a:rPr lang="en-US"/>
            <a:t>3. Text Mining</a:t>
          </a:r>
        </a:p>
      </dgm:t>
    </dgm:pt>
    <dgm:pt modelId="{86EF77BC-6B24-488F-9415-D6CBFCF29BE9}" type="parTrans" cxnId="{0E1A332F-81A8-4D00-8B8F-91905892C302}">
      <dgm:prSet/>
      <dgm:spPr/>
      <dgm:t>
        <a:bodyPr/>
        <a:lstStyle/>
        <a:p>
          <a:endParaRPr lang="en-US"/>
        </a:p>
      </dgm:t>
    </dgm:pt>
    <dgm:pt modelId="{F86432C1-550A-4D90-AB1E-48F467DF4FC2}" type="sibTrans" cxnId="{0E1A332F-81A8-4D00-8B8F-91905892C302}">
      <dgm:prSet/>
      <dgm:spPr/>
      <dgm:t>
        <a:bodyPr/>
        <a:lstStyle/>
        <a:p>
          <a:endParaRPr lang="en-US"/>
        </a:p>
      </dgm:t>
    </dgm:pt>
    <dgm:pt modelId="{E909710A-7E79-4607-A504-270FF0602216}">
      <dgm:prSet phldrT="[Text]"/>
      <dgm:spPr/>
      <dgm:t>
        <a:bodyPr/>
        <a:lstStyle/>
        <a:p>
          <a:r>
            <a:rPr lang="en-US" dirty="0"/>
            <a:t>4. Text Classification</a:t>
          </a:r>
        </a:p>
      </dgm:t>
    </dgm:pt>
    <dgm:pt modelId="{2F1B259E-F231-460C-9B4B-33D5B80ED712}" type="parTrans" cxnId="{01086AFB-2431-4DB9-A36B-1DEF96EEAC03}">
      <dgm:prSet/>
      <dgm:spPr/>
      <dgm:t>
        <a:bodyPr/>
        <a:lstStyle/>
        <a:p>
          <a:endParaRPr lang="en-US"/>
        </a:p>
      </dgm:t>
    </dgm:pt>
    <dgm:pt modelId="{92D5A648-23B8-43BE-93DA-9500AFD06D2D}" type="sibTrans" cxnId="{01086AFB-2431-4DB9-A36B-1DEF96EEAC03}">
      <dgm:prSet/>
      <dgm:spPr/>
      <dgm:t>
        <a:bodyPr/>
        <a:lstStyle/>
        <a:p>
          <a:endParaRPr lang="en-US"/>
        </a:p>
      </dgm:t>
    </dgm:pt>
    <dgm:pt modelId="{1E00390D-36E5-4ED9-A5DC-AA23D6D70E6C}">
      <dgm:prSet/>
      <dgm:spPr/>
      <dgm:t>
        <a:bodyPr/>
        <a:lstStyle/>
        <a:p>
          <a:r>
            <a:rPr lang="en-US"/>
            <a:t>1. Parse and Load</a:t>
          </a:r>
          <a:endParaRPr lang="en-CA"/>
        </a:p>
      </dgm:t>
    </dgm:pt>
    <dgm:pt modelId="{7D8FA97C-435B-4411-B7EB-0D549F0030DE}" type="parTrans" cxnId="{38339386-4BF2-4DF0-8FA6-EEBAF95E0708}">
      <dgm:prSet/>
      <dgm:spPr/>
      <dgm:t>
        <a:bodyPr/>
        <a:lstStyle/>
        <a:p>
          <a:endParaRPr lang="en-CA"/>
        </a:p>
      </dgm:t>
    </dgm:pt>
    <dgm:pt modelId="{CEE771A1-45DA-4EC0-B7BD-79E5B62A3CB9}" type="sibTrans" cxnId="{38339386-4BF2-4DF0-8FA6-EEBAF95E0708}">
      <dgm:prSet/>
      <dgm:spPr/>
      <dgm:t>
        <a:bodyPr/>
        <a:lstStyle/>
        <a:p>
          <a:endParaRPr lang="en-CA"/>
        </a:p>
      </dgm:t>
    </dgm:pt>
    <dgm:pt modelId="{9008328F-D8C2-452C-8711-872005858704}">
      <dgm:prSet/>
      <dgm:spPr/>
      <dgm:t>
        <a:bodyPr/>
        <a:lstStyle/>
        <a:p>
          <a:r>
            <a:rPr lang="en-CA"/>
            <a:t>2. Text Pre-processing</a:t>
          </a:r>
        </a:p>
      </dgm:t>
    </dgm:pt>
    <dgm:pt modelId="{32AA064D-B246-4079-98E0-63A9E38A452E}" type="parTrans" cxnId="{AE9912C1-969D-40F1-B222-18E2E6E35A04}">
      <dgm:prSet/>
      <dgm:spPr/>
      <dgm:t>
        <a:bodyPr/>
        <a:lstStyle/>
        <a:p>
          <a:endParaRPr lang="en-CA"/>
        </a:p>
      </dgm:t>
    </dgm:pt>
    <dgm:pt modelId="{B7FE21FD-F413-4DE0-9C0A-7B19D839740C}" type="sibTrans" cxnId="{AE9912C1-969D-40F1-B222-18E2E6E35A04}">
      <dgm:prSet/>
      <dgm:spPr/>
      <dgm:t>
        <a:bodyPr/>
        <a:lstStyle/>
        <a:p>
          <a:endParaRPr lang="en-CA"/>
        </a:p>
      </dgm:t>
    </dgm:pt>
    <dgm:pt modelId="{45AA084E-FE74-4936-928B-45E1C9CB4343}" type="pres">
      <dgm:prSet presAssocID="{9F8873B5-0A23-4B7F-AD20-589AF1D0E1D0}" presName="Name0" presStyleCnt="0">
        <dgm:presLayoutVars>
          <dgm:dir/>
          <dgm:resizeHandles val="exact"/>
        </dgm:presLayoutVars>
      </dgm:prSet>
      <dgm:spPr/>
    </dgm:pt>
    <dgm:pt modelId="{18D834A6-7967-43E6-B98B-FD29772AF20B}" type="pres">
      <dgm:prSet presAssocID="{1E00390D-36E5-4ED9-A5DC-AA23D6D70E6C}" presName="node" presStyleLbl="node1" presStyleIdx="0" presStyleCnt="4" custScaleY="194640">
        <dgm:presLayoutVars>
          <dgm:bulletEnabled val="1"/>
        </dgm:presLayoutVars>
      </dgm:prSet>
      <dgm:spPr/>
    </dgm:pt>
    <dgm:pt modelId="{CADF9BE3-C393-40B3-A10A-433DE954239F}" type="pres">
      <dgm:prSet presAssocID="{CEE771A1-45DA-4EC0-B7BD-79E5B62A3CB9}" presName="sibTrans" presStyleLbl="sibTrans2D1" presStyleIdx="0" presStyleCnt="3"/>
      <dgm:spPr/>
    </dgm:pt>
    <dgm:pt modelId="{9F33BAA8-F6BF-4CE0-8AB1-C94C2AA0A8BC}" type="pres">
      <dgm:prSet presAssocID="{CEE771A1-45DA-4EC0-B7BD-79E5B62A3CB9}" presName="connectorText" presStyleLbl="sibTrans2D1" presStyleIdx="0" presStyleCnt="3"/>
      <dgm:spPr/>
    </dgm:pt>
    <dgm:pt modelId="{AB5B4B70-2231-433B-A325-4CC811694130}" type="pres">
      <dgm:prSet presAssocID="{9008328F-D8C2-452C-8711-872005858704}" presName="node" presStyleLbl="node1" presStyleIdx="1" presStyleCnt="4" custScaleY="194640">
        <dgm:presLayoutVars>
          <dgm:bulletEnabled val="1"/>
        </dgm:presLayoutVars>
      </dgm:prSet>
      <dgm:spPr/>
    </dgm:pt>
    <dgm:pt modelId="{330681AA-3F8D-48D8-8DD1-19114D0EB81C}" type="pres">
      <dgm:prSet presAssocID="{B7FE21FD-F413-4DE0-9C0A-7B19D839740C}" presName="sibTrans" presStyleLbl="sibTrans2D1" presStyleIdx="1" presStyleCnt="3"/>
      <dgm:spPr/>
    </dgm:pt>
    <dgm:pt modelId="{9380BF65-42FD-49D1-99E2-F1F247734074}" type="pres">
      <dgm:prSet presAssocID="{B7FE21FD-F413-4DE0-9C0A-7B19D839740C}" presName="connectorText" presStyleLbl="sibTrans2D1" presStyleIdx="1" presStyleCnt="3"/>
      <dgm:spPr/>
    </dgm:pt>
    <dgm:pt modelId="{0DA91F3A-B8A0-41B4-9C2D-834B7D54570B}" type="pres">
      <dgm:prSet presAssocID="{55DD5B98-CF2E-4100-880E-6123CAFA8220}" presName="node" presStyleLbl="node1" presStyleIdx="2" presStyleCnt="4" custScaleY="194640">
        <dgm:presLayoutVars>
          <dgm:bulletEnabled val="1"/>
        </dgm:presLayoutVars>
      </dgm:prSet>
      <dgm:spPr/>
    </dgm:pt>
    <dgm:pt modelId="{FEE7B39C-721B-4F9D-BF76-A0BE7C507DE7}" type="pres">
      <dgm:prSet presAssocID="{F86432C1-550A-4D90-AB1E-48F467DF4FC2}" presName="sibTrans" presStyleLbl="sibTrans2D1" presStyleIdx="2" presStyleCnt="3"/>
      <dgm:spPr/>
    </dgm:pt>
    <dgm:pt modelId="{D60E5C54-7349-48A0-903C-0926DA74E370}" type="pres">
      <dgm:prSet presAssocID="{F86432C1-550A-4D90-AB1E-48F467DF4FC2}" presName="connectorText" presStyleLbl="sibTrans2D1" presStyleIdx="2" presStyleCnt="3"/>
      <dgm:spPr/>
    </dgm:pt>
    <dgm:pt modelId="{32C4F9DD-3404-4156-BE04-DDE13275FF8E}" type="pres">
      <dgm:prSet presAssocID="{E909710A-7E79-4607-A504-270FF0602216}" presName="node" presStyleLbl="node1" presStyleIdx="3" presStyleCnt="4" custScaleX="115962" custScaleY="194640">
        <dgm:presLayoutVars>
          <dgm:bulletEnabled val="1"/>
        </dgm:presLayoutVars>
      </dgm:prSet>
      <dgm:spPr/>
    </dgm:pt>
  </dgm:ptLst>
  <dgm:cxnLst>
    <dgm:cxn modelId="{635D6312-FC01-47DC-B24B-176A6149E5DF}" type="presOf" srcId="{9F8873B5-0A23-4B7F-AD20-589AF1D0E1D0}" destId="{45AA084E-FE74-4936-928B-45E1C9CB4343}" srcOrd="0" destOrd="0" presId="urn:microsoft.com/office/officeart/2005/8/layout/process1"/>
    <dgm:cxn modelId="{977F7A1B-2F2C-406F-8B50-60D54D4F9ABC}" type="presOf" srcId="{CEE771A1-45DA-4EC0-B7BD-79E5B62A3CB9}" destId="{CADF9BE3-C393-40B3-A10A-433DE954239F}" srcOrd="0" destOrd="0" presId="urn:microsoft.com/office/officeart/2005/8/layout/process1"/>
    <dgm:cxn modelId="{C3230E24-F157-478C-A710-A792BDAB7585}" type="presOf" srcId="{B7FE21FD-F413-4DE0-9C0A-7B19D839740C}" destId="{330681AA-3F8D-48D8-8DD1-19114D0EB81C}" srcOrd="0" destOrd="0" presId="urn:microsoft.com/office/officeart/2005/8/layout/process1"/>
    <dgm:cxn modelId="{3AA23524-8AED-4E4C-8297-EE322222415A}" type="presOf" srcId="{E909710A-7E79-4607-A504-270FF0602216}" destId="{32C4F9DD-3404-4156-BE04-DDE13275FF8E}" srcOrd="0" destOrd="0" presId="urn:microsoft.com/office/officeart/2005/8/layout/process1"/>
    <dgm:cxn modelId="{0E1A332F-81A8-4D00-8B8F-91905892C302}" srcId="{9F8873B5-0A23-4B7F-AD20-589AF1D0E1D0}" destId="{55DD5B98-CF2E-4100-880E-6123CAFA8220}" srcOrd="2" destOrd="0" parTransId="{86EF77BC-6B24-488F-9415-D6CBFCF29BE9}" sibTransId="{F86432C1-550A-4D90-AB1E-48F467DF4FC2}"/>
    <dgm:cxn modelId="{D6992C76-0A6A-4F94-89D0-B12B2C33F6EC}" type="presOf" srcId="{9008328F-D8C2-452C-8711-872005858704}" destId="{AB5B4B70-2231-433B-A325-4CC811694130}" srcOrd="0" destOrd="0" presId="urn:microsoft.com/office/officeart/2005/8/layout/process1"/>
    <dgm:cxn modelId="{4F2E997A-349F-43FB-990B-8FAD861BEA5F}" type="presOf" srcId="{55DD5B98-CF2E-4100-880E-6123CAFA8220}" destId="{0DA91F3A-B8A0-41B4-9C2D-834B7D54570B}" srcOrd="0" destOrd="0" presId="urn:microsoft.com/office/officeart/2005/8/layout/process1"/>
    <dgm:cxn modelId="{5BF26D81-EB4A-4869-887B-14B706CCD049}" type="presOf" srcId="{CEE771A1-45DA-4EC0-B7BD-79E5B62A3CB9}" destId="{9F33BAA8-F6BF-4CE0-8AB1-C94C2AA0A8BC}" srcOrd="1" destOrd="0" presId="urn:microsoft.com/office/officeart/2005/8/layout/process1"/>
    <dgm:cxn modelId="{E9DAFB85-2C14-4B58-ACBA-A94C509A8713}" type="presOf" srcId="{B7FE21FD-F413-4DE0-9C0A-7B19D839740C}" destId="{9380BF65-42FD-49D1-99E2-F1F247734074}" srcOrd="1" destOrd="0" presId="urn:microsoft.com/office/officeart/2005/8/layout/process1"/>
    <dgm:cxn modelId="{38339386-4BF2-4DF0-8FA6-EEBAF95E0708}" srcId="{9F8873B5-0A23-4B7F-AD20-589AF1D0E1D0}" destId="{1E00390D-36E5-4ED9-A5DC-AA23D6D70E6C}" srcOrd="0" destOrd="0" parTransId="{7D8FA97C-435B-4411-B7EB-0D549F0030DE}" sibTransId="{CEE771A1-45DA-4EC0-B7BD-79E5B62A3CB9}"/>
    <dgm:cxn modelId="{B495EF93-691F-44EC-9ACA-934B0B50FC02}" type="presOf" srcId="{F86432C1-550A-4D90-AB1E-48F467DF4FC2}" destId="{D60E5C54-7349-48A0-903C-0926DA74E370}" srcOrd="1" destOrd="0" presId="urn:microsoft.com/office/officeart/2005/8/layout/process1"/>
    <dgm:cxn modelId="{95A065B2-BD53-46E1-BDD4-CEF0EB773636}" type="presOf" srcId="{F86432C1-550A-4D90-AB1E-48F467DF4FC2}" destId="{FEE7B39C-721B-4F9D-BF76-A0BE7C507DE7}" srcOrd="0" destOrd="0" presId="urn:microsoft.com/office/officeart/2005/8/layout/process1"/>
    <dgm:cxn modelId="{AE9912C1-969D-40F1-B222-18E2E6E35A04}" srcId="{9F8873B5-0A23-4B7F-AD20-589AF1D0E1D0}" destId="{9008328F-D8C2-452C-8711-872005858704}" srcOrd="1" destOrd="0" parTransId="{32AA064D-B246-4079-98E0-63A9E38A452E}" sibTransId="{B7FE21FD-F413-4DE0-9C0A-7B19D839740C}"/>
    <dgm:cxn modelId="{4E1BFCF4-3CF5-495E-AA5F-52AF0080C24D}" type="presOf" srcId="{1E00390D-36E5-4ED9-A5DC-AA23D6D70E6C}" destId="{18D834A6-7967-43E6-B98B-FD29772AF20B}" srcOrd="0" destOrd="0" presId="urn:microsoft.com/office/officeart/2005/8/layout/process1"/>
    <dgm:cxn modelId="{01086AFB-2431-4DB9-A36B-1DEF96EEAC03}" srcId="{9F8873B5-0A23-4B7F-AD20-589AF1D0E1D0}" destId="{E909710A-7E79-4607-A504-270FF0602216}" srcOrd="3" destOrd="0" parTransId="{2F1B259E-F231-460C-9B4B-33D5B80ED712}" sibTransId="{92D5A648-23B8-43BE-93DA-9500AFD06D2D}"/>
    <dgm:cxn modelId="{771BA222-5159-4A5F-9F70-9CD29C944D58}" type="presParOf" srcId="{45AA084E-FE74-4936-928B-45E1C9CB4343}" destId="{18D834A6-7967-43E6-B98B-FD29772AF20B}" srcOrd="0" destOrd="0" presId="urn:microsoft.com/office/officeart/2005/8/layout/process1"/>
    <dgm:cxn modelId="{5117E29B-FD06-4232-A19D-6C7AA4771857}" type="presParOf" srcId="{45AA084E-FE74-4936-928B-45E1C9CB4343}" destId="{CADF9BE3-C393-40B3-A10A-433DE954239F}" srcOrd="1" destOrd="0" presId="urn:microsoft.com/office/officeart/2005/8/layout/process1"/>
    <dgm:cxn modelId="{7703174C-E634-4607-A418-ACA554168815}" type="presParOf" srcId="{CADF9BE3-C393-40B3-A10A-433DE954239F}" destId="{9F33BAA8-F6BF-4CE0-8AB1-C94C2AA0A8BC}" srcOrd="0" destOrd="0" presId="urn:microsoft.com/office/officeart/2005/8/layout/process1"/>
    <dgm:cxn modelId="{DF7E4E9E-B2D6-4713-8A51-B02A2CC0598F}" type="presParOf" srcId="{45AA084E-FE74-4936-928B-45E1C9CB4343}" destId="{AB5B4B70-2231-433B-A325-4CC811694130}" srcOrd="2" destOrd="0" presId="urn:microsoft.com/office/officeart/2005/8/layout/process1"/>
    <dgm:cxn modelId="{CFADDC1D-5757-4A5B-A4EC-50BE0D94D78D}" type="presParOf" srcId="{45AA084E-FE74-4936-928B-45E1C9CB4343}" destId="{330681AA-3F8D-48D8-8DD1-19114D0EB81C}" srcOrd="3" destOrd="0" presId="urn:microsoft.com/office/officeart/2005/8/layout/process1"/>
    <dgm:cxn modelId="{4436532D-CEED-421C-B188-CE7F6290CF2C}" type="presParOf" srcId="{330681AA-3F8D-48D8-8DD1-19114D0EB81C}" destId="{9380BF65-42FD-49D1-99E2-F1F247734074}" srcOrd="0" destOrd="0" presId="urn:microsoft.com/office/officeart/2005/8/layout/process1"/>
    <dgm:cxn modelId="{11A998B5-D6A4-4D00-AF07-BAB4F1A71B59}" type="presParOf" srcId="{45AA084E-FE74-4936-928B-45E1C9CB4343}" destId="{0DA91F3A-B8A0-41B4-9C2D-834B7D54570B}" srcOrd="4" destOrd="0" presId="urn:microsoft.com/office/officeart/2005/8/layout/process1"/>
    <dgm:cxn modelId="{45987BC3-8C1E-4DCA-A76B-AF7267A42F38}" type="presParOf" srcId="{45AA084E-FE74-4936-928B-45E1C9CB4343}" destId="{FEE7B39C-721B-4F9D-BF76-A0BE7C507DE7}" srcOrd="5" destOrd="0" presId="urn:microsoft.com/office/officeart/2005/8/layout/process1"/>
    <dgm:cxn modelId="{81C27C63-2FBC-46EA-8667-5E1866D8F745}" type="presParOf" srcId="{FEE7B39C-721B-4F9D-BF76-A0BE7C507DE7}" destId="{D60E5C54-7349-48A0-903C-0926DA74E370}" srcOrd="0" destOrd="0" presId="urn:microsoft.com/office/officeart/2005/8/layout/process1"/>
    <dgm:cxn modelId="{E361907F-57A4-4765-9D2A-035CC40EF12E}" type="presParOf" srcId="{45AA084E-FE74-4936-928B-45E1C9CB4343}" destId="{32C4F9DD-3404-4156-BE04-DDE13275FF8E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D834A6-7967-43E6-B98B-FD29772AF20B}">
      <dsp:nvSpPr>
        <dsp:cNvPr id="0" name=""/>
        <dsp:cNvSpPr/>
      </dsp:nvSpPr>
      <dsp:spPr>
        <a:xfrm>
          <a:off x="1665" y="531729"/>
          <a:ext cx="2035522" cy="2377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1. Parse and Load</a:t>
          </a:r>
          <a:endParaRPr lang="en-CA" sz="2900" kern="1200"/>
        </a:p>
      </dsp:txBody>
      <dsp:txXfrm>
        <a:off x="61283" y="591347"/>
        <a:ext cx="1916286" cy="2257928"/>
      </dsp:txXfrm>
    </dsp:sp>
    <dsp:sp modelId="{CADF9BE3-C393-40B3-A10A-433DE954239F}">
      <dsp:nvSpPr>
        <dsp:cNvPr id="0" name=""/>
        <dsp:cNvSpPr/>
      </dsp:nvSpPr>
      <dsp:spPr>
        <a:xfrm>
          <a:off x="2240740" y="1467906"/>
          <a:ext cx="431530" cy="5048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100" kern="1200"/>
        </a:p>
      </dsp:txBody>
      <dsp:txXfrm>
        <a:off x="2240740" y="1568868"/>
        <a:ext cx="302071" cy="302885"/>
      </dsp:txXfrm>
    </dsp:sp>
    <dsp:sp modelId="{AB5B4B70-2231-433B-A325-4CC811694130}">
      <dsp:nvSpPr>
        <dsp:cNvPr id="0" name=""/>
        <dsp:cNvSpPr/>
      </dsp:nvSpPr>
      <dsp:spPr>
        <a:xfrm>
          <a:off x="2851397" y="531729"/>
          <a:ext cx="2035522" cy="2377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900" kern="1200"/>
            <a:t>2. Text Pre-processing</a:t>
          </a:r>
        </a:p>
      </dsp:txBody>
      <dsp:txXfrm>
        <a:off x="2911015" y="591347"/>
        <a:ext cx="1916286" cy="2257928"/>
      </dsp:txXfrm>
    </dsp:sp>
    <dsp:sp modelId="{330681AA-3F8D-48D8-8DD1-19114D0EB81C}">
      <dsp:nvSpPr>
        <dsp:cNvPr id="0" name=""/>
        <dsp:cNvSpPr/>
      </dsp:nvSpPr>
      <dsp:spPr>
        <a:xfrm>
          <a:off x="5090472" y="1467906"/>
          <a:ext cx="431530" cy="5048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100" kern="1200"/>
        </a:p>
      </dsp:txBody>
      <dsp:txXfrm>
        <a:off x="5090472" y="1568868"/>
        <a:ext cx="302071" cy="302885"/>
      </dsp:txXfrm>
    </dsp:sp>
    <dsp:sp modelId="{0DA91F3A-B8A0-41B4-9C2D-834B7D54570B}">
      <dsp:nvSpPr>
        <dsp:cNvPr id="0" name=""/>
        <dsp:cNvSpPr/>
      </dsp:nvSpPr>
      <dsp:spPr>
        <a:xfrm>
          <a:off x="5701128" y="531729"/>
          <a:ext cx="2035522" cy="2377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3. Text Mining</a:t>
          </a:r>
        </a:p>
      </dsp:txBody>
      <dsp:txXfrm>
        <a:off x="5760746" y="591347"/>
        <a:ext cx="1916286" cy="2257928"/>
      </dsp:txXfrm>
    </dsp:sp>
    <dsp:sp modelId="{FEE7B39C-721B-4F9D-BF76-A0BE7C507DE7}">
      <dsp:nvSpPr>
        <dsp:cNvPr id="0" name=""/>
        <dsp:cNvSpPr/>
      </dsp:nvSpPr>
      <dsp:spPr>
        <a:xfrm>
          <a:off x="7940203" y="1467906"/>
          <a:ext cx="431530" cy="5048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7940203" y="1568868"/>
        <a:ext cx="302071" cy="302885"/>
      </dsp:txXfrm>
    </dsp:sp>
    <dsp:sp modelId="{32C4F9DD-3404-4156-BE04-DDE13275FF8E}">
      <dsp:nvSpPr>
        <dsp:cNvPr id="0" name=""/>
        <dsp:cNvSpPr/>
      </dsp:nvSpPr>
      <dsp:spPr>
        <a:xfrm>
          <a:off x="8550860" y="531729"/>
          <a:ext cx="2360432" cy="2377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4. Text Classification</a:t>
          </a:r>
        </a:p>
      </dsp:txBody>
      <dsp:txXfrm>
        <a:off x="8619995" y="600864"/>
        <a:ext cx="2222162" cy="22388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ZA" smtClean="0"/>
              <a:t>2018/08/08</a:t>
            </a:fld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ZA" smtClean="0"/>
              <a:t>2018/08/08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7F3D0-41FC-4430-9F9E-1F78A18D65F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ED798F6-1F12-46CE-9AFD-CC66555A191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D31C544-1372-4B34-8149-B6058B8CC577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2598CA-3443-4098-80E7-1F16DC9A13CC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E421EAA-68E8-4AED-BA2F-01A6AC66859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Insert or Drag &amp; Drop Photo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834640"/>
            <a:ext cx="4459766" cy="2720356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Thank You</a:t>
            </a:r>
            <a:endParaRPr lang="en-ZA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907C852-B0E0-4C2E-88CE-B543605961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4849" y="3859066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4C0BEF-F601-4B10-8AEE-4859FE996B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4849" y="4220189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Phone Number</a:t>
            </a:r>
            <a:endParaRPr lang="en-ZA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83A6EF9B-EF2F-4949-9CC4-C16BF8DC85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34849" y="4581312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Email or Social Media Handle</a:t>
            </a:r>
            <a:endParaRPr lang="en-ZA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BE8CA170-9CA9-448E-B07A-E01AB84F7F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34849" y="4942435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Company Website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3289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FA90A43-BEC4-4B20-96E2-797B03FB82F2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30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A2C2023-6C37-4611-ACAF-5F2060202836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817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206C51E8-C5C0-4672-B456-F44C69B074D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9DE9AE8C-7574-4D45-B521-6B18054DA7C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EF240172-5930-4717-A0CD-A151075277D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7B4A83CE-8643-4697-94A9-C9F587F46E2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0A765A5-BBCE-405E-A4B3-80A660118E84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presentation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83656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12B8F0DB-CC25-4CE9-A68E-CAA2FD986AF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8A058973-2DC9-4087-9D57-F1D779F56CC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641062D-3CD4-49D1-A621-331E2933340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F2C1E7C-A088-4772-84B3-15309BEADF7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CA52278A-6924-4F97-A196-AE30D3DACB7A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divider slide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03129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8663BD7B-5136-47ED-BE0A-C6C2F5622BD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6ABA22C7-C35B-4EC0-B7CE-54F9EEFCB71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6DAE4BC9-9CFF-4522-8216-651498F7A16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8E822AA0-FB3E-4051-AA1F-F51204BA02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5288A-D169-4374-BCFD-917DD04B2B1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2CD5709C-84DE-45F3-AE9B-8B6FD7134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886" y="1511250"/>
            <a:ext cx="5460114" cy="46657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6BB18B1-3B7F-4B18-A1C5-BB7DA443C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6816" y="1511250"/>
            <a:ext cx="5460114" cy="46657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419BDFB-8FC0-4B89-A29A-8EAC95E9A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511250"/>
            <a:ext cx="548493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E6C2CC0-9AB0-46E9-977A-EF923DCE7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9334" y="1518287"/>
            <a:ext cx="54206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28DF954C-A51E-4242-B83E-A826008F5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9334" y="2486989"/>
            <a:ext cx="5432666" cy="37026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600E416E-6162-484A-BA4D-640FA8307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2486989"/>
            <a:ext cx="5491215" cy="37026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6020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ZA" dirty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8B59DDF-F2BC-491E-92E0-9D2C1398E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31999"/>
            <a:ext cx="6544468" cy="55138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2294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ZA" dirty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0110E46C-B434-49FA-AA0E-D64E5786D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31999"/>
            <a:ext cx="6544468" cy="5513889"/>
          </a:xfrm>
          <a:prstGeom prst="roundRect">
            <a:avLst>
              <a:gd name="adj" fmla="val 5554"/>
            </a:avLst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8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A70B137-2503-4803-9F56-620A586FA4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blipFill>
            <a:blip r:embed="rId2"/>
            <a:stretch>
              <a:fillRect l="-25679" t="-12467" r="-25679" b="-24016"/>
            </a:stretch>
          </a:blip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Insert or Drag &amp; Drop Photo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presentation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91342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CE129D0-CB7B-444C-AF89-B1CB663E3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18374"/>
            <a:ext cx="8687356" cy="6439627"/>
          </a:xfrm>
          <a:custGeom>
            <a:avLst/>
            <a:gdLst>
              <a:gd name="connsiteX0" fmla="*/ 0 w 8687356"/>
              <a:gd name="connsiteY0" fmla="*/ 5592682 h 6439627"/>
              <a:gd name="connsiteX1" fmla="*/ 186296 w 8687356"/>
              <a:gd name="connsiteY1" fmla="*/ 5593149 h 6439627"/>
              <a:gd name="connsiteX2" fmla="*/ 1348900 w 8687356"/>
              <a:gd name="connsiteY2" fmla="*/ 5596063 h 6439627"/>
              <a:gd name="connsiteX3" fmla="*/ 1800991 w 8687356"/>
              <a:gd name="connsiteY3" fmla="*/ 5851702 h 6439627"/>
              <a:gd name="connsiteX4" fmla="*/ 2106366 w 8687356"/>
              <a:gd name="connsiteY4" fmla="*/ 6380627 h 6439627"/>
              <a:gd name="connsiteX5" fmla="*/ 2140430 w 8687356"/>
              <a:gd name="connsiteY5" fmla="*/ 6439627 h 6439627"/>
              <a:gd name="connsiteX6" fmla="*/ 0 w 8687356"/>
              <a:gd name="connsiteY6" fmla="*/ 6439627 h 6439627"/>
              <a:gd name="connsiteX7" fmla="*/ 693821 w 8687356"/>
              <a:gd name="connsiteY7" fmla="*/ 3646328 h 6439627"/>
              <a:gd name="connsiteX8" fmla="*/ 1586357 w 8687356"/>
              <a:gd name="connsiteY8" fmla="*/ 3648566 h 6439627"/>
              <a:gd name="connsiteX9" fmla="*/ 1724950 w 8687356"/>
              <a:gd name="connsiteY9" fmla="*/ 3726935 h 6439627"/>
              <a:gd name="connsiteX10" fmla="*/ 2172189 w 8687356"/>
              <a:gd name="connsiteY10" fmla="*/ 4501577 h 6439627"/>
              <a:gd name="connsiteX11" fmla="*/ 2171729 w 8687356"/>
              <a:gd name="connsiteY11" fmla="*/ 4662459 h 6439627"/>
              <a:gd name="connsiteX12" fmla="*/ 1726432 w 8687356"/>
              <a:gd name="connsiteY12" fmla="*/ 5434863 h 6439627"/>
              <a:gd name="connsiteX13" fmla="*/ 1589746 w 8687356"/>
              <a:gd name="connsiteY13" fmla="*/ 5513779 h 6439627"/>
              <a:gd name="connsiteX14" fmla="*/ 698177 w 8687356"/>
              <a:gd name="connsiteY14" fmla="*/ 5513215 h 6439627"/>
              <a:gd name="connsiteX15" fmla="*/ 558617 w 8687356"/>
              <a:gd name="connsiteY15" fmla="*/ 5433172 h 6439627"/>
              <a:gd name="connsiteX16" fmla="*/ 111378 w 8687356"/>
              <a:gd name="connsiteY16" fmla="*/ 4658531 h 6439627"/>
              <a:gd name="connsiteX17" fmla="*/ 112805 w 8687356"/>
              <a:gd name="connsiteY17" fmla="*/ 4499321 h 6439627"/>
              <a:gd name="connsiteX18" fmla="*/ 557135 w 8687356"/>
              <a:gd name="connsiteY18" fmla="*/ 3725244 h 6439627"/>
              <a:gd name="connsiteX19" fmla="*/ 693821 w 8687356"/>
              <a:gd name="connsiteY19" fmla="*/ 3646328 h 6439627"/>
              <a:gd name="connsiteX20" fmla="*/ 1975378 w 8687356"/>
              <a:gd name="connsiteY20" fmla="*/ 3263784 h 6439627"/>
              <a:gd name="connsiteX21" fmla="*/ 2292917 w 8687356"/>
              <a:gd name="connsiteY21" fmla="*/ 3264581 h 6439627"/>
              <a:gd name="connsiteX22" fmla="*/ 2342225 w 8687356"/>
              <a:gd name="connsiteY22" fmla="*/ 3292462 h 6439627"/>
              <a:gd name="connsiteX23" fmla="*/ 2501341 w 8687356"/>
              <a:gd name="connsiteY23" fmla="*/ 3568059 h 6439627"/>
              <a:gd name="connsiteX24" fmla="*/ 2501177 w 8687356"/>
              <a:gd name="connsiteY24" fmla="*/ 3625297 h 6439627"/>
              <a:gd name="connsiteX25" fmla="*/ 2342753 w 8687356"/>
              <a:gd name="connsiteY25" fmla="*/ 3900096 h 6439627"/>
              <a:gd name="connsiteX26" fmla="*/ 2294123 w 8687356"/>
              <a:gd name="connsiteY26" fmla="*/ 3928173 h 6439627"/>
              <a:gd name="connsiteX27" fmla="*/ 1976927 w 8687356"/>
              <a:gd name="connsiteY27" fmla="*/ 3927972 h 6439627"/>
              <a:gd name="connsiteX28" fmla="*/ 1927275 w 8687356"/>
              <a:gd name="connsiteY28" fmla="*/ 3899495 h 6439627"/>
              <a:gd name="connsiteX29" fmla="*/ 1768160 w 8687356"/>
              <a:gd name="connsiteY29" fmla="*/ 3623899 h 6439627"/>
              <a:gd name="connsiteX30" fmla="*/ 1768668 w 8687356"/>
              <a:gd name="connsiteY30" fmla="*/ 3567256 h 6439627"/>
              <a:gd name="connsiteX31" fmla="*/ 1926748 w 8687356"/>
              <a:gd name="connsiteY31" fmla="*/ 3291861 h 6439627"/>
              <a:gd name="connsiteX32" fmla="*/ 1975378 w 8687356"/>
              <a:gd name="connsiteY32" fmla="*/ 3263784 h 6439627"/>
              <a:gd name="connsiteX33" fmla="*/ 2130702 w 8687356"/>
              <a:gd name="connsiteY33" fmla="*/ 2828022 h 6439627"/>
              <a:gd name="connsiteX34" fmla="*/ 2298374 w 8687356"/>
              <a:gd name="connsiteY34" fmla="*/ 2828442 h 6439627"/>
              <a:gd name="connsiteX35" fmla="*/ 2324410 w 8687356"/>
              <a:gd name="connsiteY35" fmla="*/ 2843165 h 6439627"/>
              <a:gd name="connsiteX36" fmla="*/ 2408429 w 8687356"/>
              <a:gd name="connsiteY36" fmla="*/ 2988689 h 6439627"/>
              <a:gd name="connsiteX37" fmla="*/ 2408342 w 8687356"/>
              <a:gd name="connsiteY37" fmla="*/ 3018913 h 6439627"/>
              <a:gd name="connsiteX38" fmla="*/ 2324689 w 8687356"/>
              <a:gd name="connsiteY38" fmla="*/ 3164017 h 6439627"/>
              <a:gd name="connsiteX39" fmla="*/ 2299011 w 8687356"/>
              <a:gd name="connsiteY39" fmla="*/ 3178842 h 6439627"/>
              <a:gd name="connsiteX40" fmla="*/ 2131520 w 8687356"/>
              <a:gd name="connsiteY40" fmla="*/ 3178736 h 6439627"/>
              <a:gd name="connsiteX41" fmla="*/ 2105302 w 8687356"/>
              <a:gd name="connsiteY41" fmla="*/ 3163699 h 6439627"/>
              <a:gd name="connsiteX42" fmla="*/ 2021284 w 8687356"/>
              <a:gd name="connsiteY42" fmla="*/ 3018175 h 6439627"/>
              <a:gd name="connsiteX43" fmla="*/ 2021552 w 8687356"/>
              <a:gd name="connsiteY43" fmla="*/ 2988265 h 6439627"/>
              <a:gd name="connsiteX44" fmla="*/ 2105024 w 8687356"/>
              <a:gd name="connsiteY44" fmla="*/ 2842847 h 6439627"/>
              <a:gd name="connsiteX45" fmla="*/ 2130702 w 8687356"/>
              <a:gd name="connsiteY45" fmla="*/ 2828022 h 6439627"/>
              <a:gd name="connsiteX46" fmla="*/ 3794942 w 8687356"/>
              <a:gd name="connsiteY46" fmla="*/ 2543905 h 6439627"/>
              <a:gd name="connsiteX47" fmla="*/ 6706383 w 8687356"/>
              <a:gd name="connsiteY47" fmla="*/ 2551204 h 6439627"/>
              <a:gd name="connsiteX48" fmla="*/ 7158474 w 8687356"/>
              <a:gd name="connsiteY48" fmla="*/ 2806842 h 6439627"/>
              <a:gd name="connsiteX49" fmla="*/ 8617364 w 8687356"/>
              <a:gd name="connsiteY49" fmla="*/ 5333715 h 6439627"/>
              <a:gd name="connsiteX50" fmla="*/ 8615859 w 8687356"/>
              <a:gd name="connsiteY50" fmla="*/ 5858514 h 6439627"/>
              <a:gd name="connsiteX51" fmla="*/ 8311811 w 8687356"/>
              <a:gd name="connsiteY51" fmla="*/ 6385912 h 6439627"/>
              <a:gd name="connsiteX52" fmla="*/ 8280844 w 8687356"/>
              <a:gd name="connsiteY52" fmla="*/ 6439627 h 6439627"/>
              <a:gd name="connsiteX53" fmla="*/ 2237916 w 8687356"/>
              <a:gd name="connsiteY53" fmla="*/ 6439627 h 6439627"/>
              <a:gd name="connsiteX54" fmla="*/ 2151815 w 8687356"/>
              <a:gd name="connsiteY54" fmla="*/ 6290497 h 6439627"/>
              <a:gd name="connsiteX55" fmla="*/ 1895013 w 8687356"/>
              <a:gd name="connsiteY55" fmla="*/ 5845703 h 6439627"/>
              <a:gd name="connsiteX56" fmla="*/ 1899669 w 8687356"/>
              <a:gd name="connsiteY56" fmla="*/ 5326361 h 6439627"/>
              <a:gd name="connsiteX57" fmla="*/ 3349069 w 8687356"/>
              <a:gd name="connsiteY57" fmla="*/ 2801330 h 6439627"/>
              <a:gd name="connsiteX58" fmla="*/ 3794942 w 8687356"/>
              <a:gd name="connsiteY58" fmla="*/ 2543905 h 6439627"/>
              <a:gd name="connsiteX59" fmla="*/ 634940 w 8687356"/>
              <a:gd name="connsiteY59" fmla="*/ 2395105 h 6439627"/>
              <a:gd name="connsiteX60" fmla="*/ 1188015 w 8687356"/>
              <a:gd name="connsiteY60" fmla="*/ 2396492 h 6439627"/>
              <a:gd name="connsiteX61" fmla="*/ 1273897 w 8687356"/>
              <a:gd name="connsiteY61" fmla="*/ 2445054 h 6439627"/>
              <a:gd name="connsiteX62" fmla="*/ 1551037 w 8687356"/>
              <a:gd name="connsiteY62" fmla="*/ 2925075 h 6439627"/>
              <a:gd name="connsiteX63" fmla="*/ 1550752 w 8687356"/>
              <a:gd name="connsiteY63" fmla="*/ 3024769 h 6439627"/>
              <a:gd name="connsiteX64" fmla="*/ 1274816 w 8687356"/>
              <a:gd name="connsiteY64" fmla="*/ 3503403 h 6439627"/>
              <a:gd name="connsiteX65" fmla="*/ 1190116 w 8687356"/>
              <a:gd name="connsiteY65" fmla="*/ 3552304 h 6439627"/>
              <a:gd name="connsiteX66" fmla="*/ 637639 w 8687356"/>
              <a:gd name="connsiteY66" fmla="*/ 3551955 h 6439627"/>
              <a:gd name="connsiteX67" fmla="*/ 551158 w 8687356"/>
              <a:gd name="connsiteY67" fmla="*/ 3502355 h 6439627"/>
              <a:gd name="connsiteX68" fmla="*/ 274018 w 8687356"/>
              <a:gd name="connsiteY68" fmla="*/ 3022335 h 6439627"/>
              <a:gd name="connsiteX69" fmla="*/ 274903 w 8687356"/>
              <a:gd name="connsiteY69" fmla="*/ 2923678 h 6439627"/>
              <a:gd name="connsiteX70" fmla="*/ 550240 w 8687356"/>
              <a:gd name="connsiteY70" fmla="*/ 2444007 h 6439627"/>
              <a:gd name="connsiteX71" fmla="*/ 634940 w 8687356"/>
              <a:gd name="connsiteY71" fmla="*/ 2395105 h 6439627"/>
              <a:gd name="connsiteX72" fmla="*/ 2521339 w 8687356"/>
              <a:gd name="connsiteY72" fmla="*/ 1975621 h 6439627"/>
              <a:gd name="connsiteX73" fmla="*/ 2985874 w 8687356"/>
              <a:gd name="connsiteY73" fmla="*/ 1976785 h 6439627"/>
              <a:gd name="connsiteX74" fmla="*/ 3058007 w 8687356"/>
              <a:gd name="connsiteY74" fmla="*/ 2017574 h 6439627"/>
              <a:gd name="connsiteX75" fmla="*/ 3290779 w 8687356"/>
              <a:gd name="connsiteY75" fmla="*/ 2420748 h 6439627"/>
              <a:gd name="connsiteX76" fmla="*/ 3290540 w 8687356"/>
              <a:gd name="connsiteY76" fmla="*/ 2504482 h 6439627"/>
              <a:gd name="connsiteX77" fmla="*/ 3058778 w 8687356"/>
              <a:gd name="connsiteY77" fmla="*/ 2906492 h 6439627"/>
              <a:gd name="connsiteX78" fmla="*/ 2987637 w 8687356"/>
              <a:gd name="connsiteY78" fmla="*/ 2947565 h 6439627"/>
              <a:gd name="connsiteX79" fmla="*/ 2523606 w 8687356"/>
              <a:gd name="connsiteY79" fmla="*/ 2947271 h 6439627"/>
              <a:gd name="connsiteX80" fmla="*/ 2450970 w 8687356"/>
              <a:gd name="connsiteY80" fmla="*/ 2905612 h 6439627"/>
              <a:gd name="connsiteX81" fmla="*/ 2218197 w 8687356"/>
              <a:gd name="connsiteY81" fmla="*/ 2502438 h 6439627"/>
              <a:gd name="connsiteX82" fmla="*/ 2218941 w 8687356"/>
              <a:gd name="connsiteY82" fmla="*/ 2419574 h 6439627"/>
              <a:gd name="connsiteX83" fmla="*/ 2450199 w 8687356"/>
              <a:gd name="connsiteY83" fmla="*/ 2016694 h 6439627"/>
              <a:gd name="connsiteX84" fmla="*/ 2521339 w 8687356"/>
              <a:gd name="connsiteY84" fmla="*/ 1975621 h 6439627"/>
              <a:gd name="connsiteX85" fmla="*/ 3564142 w 8687356"/>
              <a:gd name="connsiteY85" fmla="*/ 34 h 6439627"/>
              <a:gd name="connsiteX86" fmla="*/ 4738405 w 8687356"/>
              <a:gd name="connsiteY86" fmla="*/ 2977 h 6439627"/>
              <a:gd name="connsiteX87" fmla="*/ 4920745 w 8687356"/>
              <a:gd name="connsiteY87" fmla="*/ 106084 h 6439627"/>
              <a:gd name="connsiteX88" fmla="*/ 5509155 w 8687356"/>
              <a:gd name="connsiteY88" fmla="*/ 1125240 h 6439627"/>
              <a:gd name="connsiteX89" fmla="*/ 5508549 w 8687356"/>
              <a:gd name="connsiteY89" fmla="*/ 1336906 h 6439627"/>
              <a:gd name="connsiteX90" fmla="*/ 4922696 w 8687356"/>
              <a:gd name="connsiteY90" fmla="*/ 2353119 h 6439627"/>
              <a:gd name="connsiteX91" fmla="*/ 4742864 w 8687356"/>
              <a:gd name="connsiteY91" fmla="*/ 2456945 h 6439627"/>
              <a:gd name="connsiteX92" fmla="*/ 3569871 w 8687356"/>
              <a:gd name="connsiteY92" fmla="*/ 2456203 h 6439627"/>
              <a:gd name="connsiteX93" fmla="*/ 3386259 w 8687356"/>
              <a:gd name="connsiteY93" fmla="*/ 2350896 h 6439627"/>
              <a:gd name="connsiteX94" fmla="*/ 2797848 w 8687356"/>
              <a:gd name="connsiteY94" fmla="*/ 1331739 h 6439627"/>
              <a:gd name="connsiteX95" fmla="*/ 2799727 w 8687356"/>
              <a:gd name="connsiteY95" fmla="*/ 1122274 h 6439627"/>
              <a:gd name="connsiteX96" fmla="*/ 3384310 w 8687356"/>
              <a:gd name="connsiteY96" fmla="*/ 103860 h 6439627"/>
              <a:gd name="connsiteX97" fmla="*/ 3564142 w 8687356"/>
              <a:gd name="connsiteY97" fmla="*/ 34 h 643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8687356" h="6439627">
                <a:moveTo>
                  <a:pt x="0" y="5592682"/>
                </a:moveTo>
                <a:lnTo>
                  <a:pt x="186296" y="5593149"/>
                </a:lnTo>
                <a:cubicBezTo>
                  <a:pt x="510155" y="5593961"/>
                  <a:pt x="893987" y="5594923"/>
                  <a:pt x="1348900" y="5596063"/>
                </a:cubicBezTo>
                <a:cubicBezTo>
                  <a:pt x="1534387" y="5590847"/>
                  <a:pt x="1709614" y="5693431"/>
                  <a:pt x="1800991" y="5851702"/>
                </a:cubicBezTo>
                <a:cubicBezTo>
                  <a:pt x="1800991" y="5851702"/>
                  <a:pt x="1800991" y="5851702"/>
                  <a:pt x="2106366" y="6380627"/>
                </a:cubicBezTo>
                <a:lnTo>
                  <a:pt x="2140430" y="6439627"/>
                </a:lnTo>
                <a:lnTo>
                  <a:pt x="0" y="6439627"/>
                </a:lnTo>
                <a:close/>
                <a:moveTo>
                  <a:pt x="693821" y="3646328"/>
                </a:moveTo>
                <a:cubicBezTo>
                  <a:pt x="693821" y="3646328"/>
                  <a:pt x="693821" y="3646328"/>
                  <a:pt x="1586357" y="3648566"/>
                </a:cubicBezTo>
                <a:cubicBezTo>
                  <a:pt x="1643220" y="3646968"/>
                  <a:pt x="1696937" y="3678416"/>
                  <a:pt x="1724950" y="3726935"/>
                </a:cubicBezTo>
                <a:cubicBezTo>
                  <a:pt x="1724950" y="3726935"/>
                  <a:pt x="1724950" y="3726935"/>
                  <a:pt x="2172189" y="4501577"/>
                </a:cubicBezTo>
                <a:cubicBezTo>
                  <a:pt x="2201168" y="4551769"/>
                  <a:pt x="2200578" y="4612341"/>
                  <a:pt x="2171729" y="4662459"/>
                </a:cubicBezTo>
                <a:cubicBezTo>
                  <a:pt x="2171729" y="4662459"/>
                  <a:pt x="2171729" y="4662459"/>
                  <a:pt x="1726432" y="5434863"/>
                </a:cubicBezTo>
                <a:cubicBezTo>
                  <a:pt x="1699249" y="5484020"/>
                  <a:pt x="1645909" y="5514815"/>
                  <a:pt x="1589746" y="5513779"/>
                </a:cubicBezTo>
                <a:cubicBezTo>
                  <a:pt x="1589746" y="5513779"/>
                  <a:pt x="1589746" y="5513779"/>
                  <a:pt x="698177" y="5513215"/>
                </a:cubicBezTo>
                <a:cubicBezTo>
                  <a:pt x="640348" y="5513140"/>
                  <a:pt x="587596" y="5483366"/>
                  <a:pt x="558617" y="5433172"/>
                </a:cubicBezTo>
                <a:cubicBezTo>
                  <a:pt x="558617" y="5433172"/>
                  <a:pt x="558617" y="5433172"/>
                  <a:pt x="111378" y="4658531"/>
                </a:cubicBezTo>
                <a:cubicBezTo>
                  <a:pt x="83365" y="4610012"/>
                  <a:pt x="82990" y="4547767"/>
                  <a:pt x="112805" y="4499321"/>
                </a:cubicBezTo>
                <a:cubicBezTo>
                  <a:pt x="112805" y="4499321"/>
                  <a:pt x="112805" y="4499321"/>
                  <a:pt x="557135" y="3725244"/>
                </a:cubicBezTo>
                <a:cubicBezTo>
                  <a:pt x="584319" y="3676088"/>
                  <a:pt x="637659" y="3645292"/>
                  <a:pt x="693821" y="3646328"/>
                </a:cubicBezTo>
                <a:close/>
                <a:moveTo>
                  <a:pt x="1975378" y="3263784"/>
                </a:moveTo>
                <a:cubicBezTo>
                  <a:pt x="1975378" y="3263784"/>
                  <a:pt x="1975378" y="3263784"/>
                  <a:pt x="2292917" y="3264581"/>
                </a:cubicBezTo>
                <a:cubicBezTo>
                  <a:pt x="2313148" y="3264012"/>
                  <a:pt x="2332259" y="3275200"/>
                  <a:pt x="2342225" y="3292462"/>
                </a:cubicBezTo>
                <a:cubicBezTo>
                  <a:pt x="2342225" y="3292462"/>
                  <a:pt x="2342225" y="3292462"/>
                  <a:pt x="2501341" y="3568059"/>
                </a:cubicBezTo>
                <a:cubicBezTo>
                  <a:pt x="2511651" y="3585916"/>
                  <a:pt x="2511441" y="3607466"/>
                  <a:pt x="2501177" y="3625297"/>
                </a:cubicBezTo>
                <a:cubicBezTo>
                  <a:pt x="2501177" y="3625297"/>
                  <a:pt x="2501177" y="3625297"/>
                  <a:pt x="2342753" y="3900096"/>
                </a:cubicBezTo>
                <a:cubicBezTo>
                  <a:pt x="2333082" y="3917585"/>
                  <a:pt x="2314104" y="3928542"/>
                  <a:pt x="2294123" y="3928173"/>
                </a:cubicBezTo>
                <a:cubicBezTo>
                  <a:pt x="2294123" y="3928173"/>
                  <a:pt x="2294123" y="3928173"/>
                  <a:pt x="1976927" y="3927972"/>
                </a:cubicBezTo>
                <a:cubicBezTo>
                  <a:pt x="1956353" y="3927946"/>
                  <a:pt x="1937585" y="3917353"/>
                  <a:pt x="1927275" y="3899495"/>
                </a:cubicBezTo>
                <a:cubicBezTo>
                  <a:pt x="1927275" y="3899495"/>
                  <a:pt x="1927275" y="3899495"/>
                  <a:pt x="1768160" y="3623899"/>
                </a:cubicBezTo>
                <a:cubicBezTo>
                  <a:pt x="1758193" y="3606636"/>
                  <a:pt x="1758060" y="3584492"/>
                  <a:pt x="1768668" y="3567256"/>
                </a:cubicBezTo>
                <a:cubicBezTo>
                  <a:pt x="1768668" y="3567256"/>
                  <a:pt x="1768668" y="3567256"/>
                  <a:pt x="1926748" y="3291861"/>
                </a:cubicBezTo>
                <a:cubicBezTo>
                  <a:pt x="1936419" y="3274372"/>
                  <a:pt x="1955397" y="3263416"/>
                  <a:pt x="1975378" y="3263784"/>
                </a:cubicBezTo>
                <a:close/>
                <a:moveTo>
                  <a:pt x="2130702" y="2828022"/>
                </a:moveTo>
                <a:cubicBezTo>
                  <a:pt x="2130702" y="2828022"/>
                  <a:pt x="2130702" y="2828022"/>
                  <a:pt x="2298374" y="2828442"/>
                </a:cubicBezTo>
                <a:cubicBezTo>
                  <a:pt x="2309057" y="2828143"/>
                  <a:pt x="2319148" y="2834050"/>
                  <a:pt x="2324410" y="2843165"/>
                </a:cubicBezTo>
                <a:cubicBezTo>
                  <a:pt x="2324410" y="2843165"/>
                  <a:pt x="2324410" y="2843165"/>
                  <a:pt x="2408429" y="2988689"/>
                </a:cubicBezTo>
                <a:cubicBezTo>
                  <a:pt x="2413873" y="2998119"/>
                  <a:pt x="2413762" y="3009498"/>
                  <a:pt x="2408342" y="3018913"/>
                </a:cubicBezTo>
                <a:cubicBezTo>
                  <a:pt x="2408342" y="3018913"/>
                  <a:pt x="2408342" y="3018913"/>
                  <a:pt x="2324689" y="3164017"/>
                </a:cubicBezTo>
                <a:cubicBezTo>
                  <a:pt x="2319583" y="3173251"/>
                  <a:pt x="2309561" y="3179037"/>
                  <a:pt x="2299011" y="3178842"/>
                </a:cubicBezTo>
                <a:cubicBezTo>
                  <a:pt x="2299011" y="3178842"/>
                  <a:pt x="2299011" y="3178842"/>
                  <a:pt x="2131520" y="3178736"/>
                </a:cubicBezTo>
                <a:cubicBezTo>
                  <a:pt x="2120657" y="3178722"/>
                  <a:pt x="2110746" y="3173129"/>
                  <a:pt x="2105302" y="3163699"/>
                </a:cubicBezTo>
                <a:cubicBezTo>
                  <a:pt x="2105302" y="3163699"/>
                  <a:pt x="2105302" y="3163699"/>
                  <a:pt x="2021284" y="3018175"/>
                </a:cubicBezTo>
                <a:cubicBezTo>
                  <a:pt x="2016021" y="3009060"/>
                  <a:pt x="2015951" y="2997367"/>
                  <a:pt x="2021552" y="2988265"/>
                </a:cubicBezTo>
                <a:cubicBezTo>
                  <a:pt x="2021552" y="2988265"/>
                  <a:pt x="2021552" y="2988265"/>
                  <a:pt x="2105024" y="2842847"/>
                </a:cubicBezTo>
                <a:cubicBezTo>
                  <a:pt x="2110131" y="2833613"/>
                  <a:pt x="2120152" y="2827827"/>
                  <a:pt x="2130702" y="2828022"/>
                </a:cubicBezTo>
                <a:close/>
                <a:moveTo>
                  <a:pt x="3794942" y="2543905"/>
                </a:moveTo>
                <a:cubicBezTo>
                  <a:pt x="3794942" y="2543905"/>
                  <a:pt x="3794942" y="2543905"/>
                  <a:pt x="6706383" y="2551204"/>
                </a:cubicBezTo>
                <a:cubicBezTo>
                  <a:pt x="6891871" y="2545988"/>
                  <a:pt x="7067096" y="2648572"/>
                  <a:pt x="7158474" y="2806842"/>
                </a:cubicBezTo>
                <a:cubicBezTo>
                  <a:pt x="7158474" y="2806842"/>
                  <a:pt x="7158474" y="2806842"/>
                  <a:pt x="8617364" y="5333715"/>
                </a:cubicBezTo>
                <a:cubicBezTo>
                  <a:pt x="8711893" y="5497443"/>
                  <a:pt x="8709969" y="5695027"/>
                  <a:pt x="8615859" y="5858514"/>
                </a:cubicBezTo>
                <a:cubicBezTo>
                  <a:pt x="8615859" y="5858514"/>
                  <a:pt x="8615859" y="5858514"/>
                  <a:pt x="8311811" y="6385912"/>
                </a:cubicBezTo>
                <a:lnTo>
                  <a:pt x="8280844" y="6439627"/>
                </a:lnTo>
                <a:lnTo>
                  <a:pt x="2237916" y="6439627"/>
                </a:lnTo>
                <a:lnTo>
                  <a:pt x="2151815" y="6290497"/>
                </a:lnTo>
                <a:cubicBezTo>
                  <a:pt x="2071676" y="6151692"/>
                  <a:pt x="1986194" y="6003633"/>
                  <a:pt x="1895013" y="5845703"/>
                </a:cubicBezTo>
                <a:cubicBezTo>
                  <a:pt x="1803636" y="5687432"/>
                  <a:pt x="1802408" y="5484390"/>
                  <a:pt x="1899669" y="5326361"/>
                </a:cubicBezTo>
                <a:cubicBezTo>
                  <a:pt x="1899669" y="5326361"/>
                  <a:pt x="1899669" y="5326361"/>
                  <a:pt x="3349069" y="2801330"/>
                </a:cubicBezTo>
                <a:cubicBezTo>
                  <a:pt x="3437742" y="2640982"/>
                  <a:pt x="3611741" y="2540524"/>
                  <a:pt x="3794942" y="2543905"/>
                </a:cubicBezTo>
                <a:close/>
                <a:moveTo>
                  <a:pt x="634940" y="2395105"/>
                </a:moveTo>
                <a:cubicBezTo>
                  <a:pt x="634940" y="2395105"/>
                  <a:pt x="634940" y="2395105"/>
                  <a:pt x="1188015" y="2396492"/>
                </a:cubicBezTo>
                <a:cubicBezTo>
                  <a:pt x="1223252" y="2395501"/>
                  <a:pt x="1256539" y="2414988"/>
                  <a:pt x="1273897" y="2445054"/>
                </a:cubicBezTo>
                <a:cubicBezTo>
                  <a:pt x="1273897" y="2445054"/>
                  <a:pt x="1273897" y="2445054"/>
                  <a:pt x="1551037" y="2925075"/>
                </a:cubicBezTo>
                <a:cubicBezTo>
                  <a:pt x="1568994" y="2956177"/>
                  <a:pt x="1568629" y="2993712"/>
                  <a:pt x="1550752" y="3024769"/>
                </a:cubicBezTo>
                <a:cubicBezTo>
                  <a:pt x="1550752" y="3024769"/>
                  <a:pt x="1550752" y="3024769"/>
                  <a:pt x="1274816" y="3503403"/>
                </a:cubicBezTo>
                <a:cubicBezTo>
                  <a:pt x="1257971" y="3533863"/>
                  <a:pt x="1224917" y="3552947"/>
                  <a:pt x="1190116" y="3552304"/>
                </a:cubicBezTo>
                <a:cubicBezTo>
                  <a:pt x="1190116" y="3552304"/>
                  <a:pt x="1190116" y="3552304"/>
                  <a:pt x="637639" y="3551955"/>
                </a:cubicBezTo>
                <a:cubicBezTo>
                  <a:pt x="601804" y="3551909"/>
                  <a:pt x="569115" y="3533458"/>
                  <a:pt x="551158" y="3502355"/>
                </a:cubicBezTo>
                <a:cubicBezTo>
                  <a:pt x="551158" y="3502355"/>
                  <a:pt x="551158" y="3502355"/>
                  <a:pt x="274018" y="3022335"/>
                </a:cubicBezTo>
                <a:cubicBezTo>
                  <a:pt x="256660" y="2992269"/>
                  <a:pt x="256426" y="2953698"/>
                  <a:pt x="274903" y="2923678"/>
                </a:cubicBezTo>
                <a:cubicBezTo>
                  <a:pt x="274903" y="2923678"/>
                  <a:pt x="274903" y="2923678"/>
                  <a:pt x="550240" y="2444007"/>
                </a:cubicBezTo>
                <a:cubicBezTo>
                  <a:pt x="567085" y="2413547"/>
                  <a:pt x="600139" y="2394463"/>
                  <a:pt x="634940" y="2395105"/>
                </a:cubicBezTo>
                <a:close/>
                <a:moveTo>
                  <a:pt x="2521339" y="1975621"/>
                </a:moveTo>
                <a:cubicBezTo>
                  <a:pt x="2521339" y="1975621"/>
                  <a:pt x="2521339" y="1975621"/>
                  <a:pt x="2985874" y="1976785"/>
                </a:cubicBezTo>
                <a:cubicBezTo>
                  <a:pt x="3015469" y="1975952"/>
                  <a:pt x="3043427" y="1992321"/>
                  <a:pt x="3058007" y="2017574"/>
                </a:cubicBezTo>
                <a:cubicBezTo>
                  <a:pt x="3058007" y="2017574"/>
                  <a:pt x="3058007" y="2017574"/>
                  <a:pt x="3290779" y="2420748"/>
                </a:cubicBezTo>
                <a:cubicBezTo>
                  <a:pt x="3305862" y="2446871"/>
                  <a:pt x="3305555" y="2478396"/>
                  <a:pt x="3290540" y="2504482"/>
                </a:cubicBezTo>
                <a:cubicBezTo>
                  <a:pt x="3290540" y="2504482"/>
                  <a:pt x="3290540" y="2504482"/>
                  <a:pt x="3058778" y="2906492"/>
                </a:cubicBezTo>
                <a:cubicBezTo>
                  <a:pt x="3044630" y="2932076"/>
                  <a:pt x="3016868" y="2948104"/>
                  <a:pt x="2987637" y="2947565"/>
                </a:cubicBezTo>
                <a:cubicBezTo>
                  <a:pt x="2987637" y="2947565"/>
                  <a:pt x="2987637" y="2947565"/>
                  <a:pt x="2523606" y="2947271"/>
                </a:cubicBezTo>
                <a:cubicBezTo>
                  <a:pt x="2493508" y="2947232"/>
                  <a:pt x="2466052" y="2931735"/>
                  <a:pt x="2450970" y="2905612"/>
                </a:cubicBezTo>
                <a:cubicBezTo>
                  <a:pt x="2450970" y="2905612"/>
                  <a:pt x="2450970" y="2905612"/>
                  <a:pt x="2218197" y="2502438"/>
                </a:cubicBezTo>
                <a:cubicBezTo>
                  <a:pt x="2203617" y="2477185"/>
                  <a:pt x="2203422" y="2444788"/>
                  <a:pt x="2218941" y="2419574"/>
                </a:cubicBezTo>
                <a:cubicBezTo>
                  <a:pt x="2218941" y="2419574"/>
                  <a:pt x="2218941" y="2419574"/>
                  <a:pt x="2450199" y="2016694"/>
                </a:cubicBezTo>
                <a:cubicBezTo>
                  <a:pt x="2464347" y="1991110"/>
                  <a:pt x="2492109" y="1975081"/>
                  <a:pt x="2521339" y="1975621"/>
                </a:cubicBezTo>
                <a:close/>
                <a:moveTo>
                  <a:pt x="3564142" y="34"/>
                </a:moveTo>
                <a:cubicBezTo>
                  <a:pt x="3564142" y="34"/>
                  <a:pt x="3564142" y="34"/>
                  <a:pt x="4738405" y="2977"/>
                </a:cubicBezTo>
                <a:cubicBezTo>
                  <a:pt x="4813218" y="874"/>
                  <a:pt x="4883890" y="42249"/>
                  <a:pt x="4920745" y="106084"/>
                </a:cubicBezTo>
                <a:cubicBezTo>
                  <a:pt x="4920745" y="106084"/>
                  <a:pt x="4920745" y="106084"/>
                  <a:pt x="5509155" y="1125240"/>
                </a:cubicBezTo>
                <a:cubicBezTo>
                  <a:pt x="5547281" y="1191277"/>
                  <a:pt x="5546507" y="1270967"/>
                  <a:pt x="5508549" y="1336906"/>
                </a:cubicBezTo>
                <a:cubicBezTo>
                  <a:pt x="5508549" y="1336906"/>
                  <a:pt x="5508549" y="1336906"/>
                  <a:pt x="4922696" y="2353119"/>
                </a:cubicBezTo>
                <a:cubicBezTo>
                  <a:pt x="4886932" y="2417792"/>
                  <a:pt x="4816753" y="2458309"/>
                  <a:pt x="4742864" y="2456945"/>
                </a:cubicBezTo>
                <a:cubicBezTo>
                  <a:pt x="4742864" y="2456945"/>
                  <a:pt x="4742864" y="2456945"/>
                  <a:pt x="3569871" y="2456203"/>
                </a:cubicBezTo>
                <a:cubicBezTo>
                  <a:pt x="3493788" y="2456106"/>
                  <a:pt x="3424385" y="2416932"/>
                  <a:pt x="3386259" y="2350896"/>
                </a:cubicBezTo>
                <a:cubicBezTo>
                  <a:pt x="3386259" y="2350896"/>
                  <a:pt x="3386259" y="2350896"/>
                  <a:pt x="2797848" y="1331739"/>
                </a:cubicBezTo>
                <a:cubicBezTo>
                  <a:pt x="2760993" y="1267904"/>
                  <a:pt x="2760499" y="1186012"/>
                  <a:pt x="2799727" y="1122274"/>
                </a:cubicBezTo>
                <a:cubicBezTo>
                  <a:pt x="2799727" y="1122274"/>
                  <a:pt x="2799727" y="1122274"/>
                  <a:pt x="3384310" y="103860"/>
                </a:cubicBezTo>
                <a:cubicBezTo>
                  <a:pt x="3420073" y="39188"/>
                  <a:pt x="3490251" y="-1330"/>
                  <a:pt x="3564142" y="34"/>
                </a:cubicBezTo>
                <a:close/>
              </a:path>
            </a:pathLst>
          </a:cu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-50000"/>
                      </a14:imgEffect>
                    </a14:imgLayer>
                  </a14:imgProps>
                </a:ext>
              </a:extLst>
            </a:blip>
            <a:stretch>
              <a:fillRect l="-34744" t="-14848" r="-27285" b="-4786"/>
            </a:stretch>
          </a:blipFill>
          <a:ln>
            <a:solidFill>
              <a:schemeClr val="accent1"/>
            </a:solidFill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Insert or Drag &amp; Drop Photo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4081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divider slide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7300" y="43868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4517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B7C90C9-77F3-4C3C-97F8-425EF81FB7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11795125" cy="6858000"/>
          </a:xfrm>
          <a:custGeom>
            <a:avLst/>
            <a:gdLst>
              <a:gd name="connsiteX0" fmla="*/ 4729712 w 11795125"/>
              <a:gd name="connsiteY0" fmla="*/ 4417922 h 6858000"/>
              <a:gd name="connsiteX1" fmla="*/ 7234278 w 11795125"/>
              <a:gd name="connsiteY1" fmla="*/ 4419507 h 6858000"/>
              <a:gd name="connsiteX2" fmla="*/ 7626325 w 11795125"/>
              <a:gd name="connsiteY2" fmla="*/ 4644358 h 6858000"/>
              <a:gd name="connsiteX3" fmla="*/ 8882694 w 11795125"/>
              <a:gd name="connsiteY3" fmla="*/ 6820455 h 6858000"/>
              <a:gd name="connsiteX4" fmla="*/ 8898077 w 11795125"/>
              <a:gd name="connsiteY4" fmla="*/ 6858000 h 6858000"/>
              <a:gd name="connsiteX5" fmla="*/ 3070863 w 11795125"/>
              <a:gd name="connsiteY5" fmla="*/ 6858000 h 6858000"/>
              <a:gd name="connsiteX6" fmla="*/ 3094823 w 11795125"/>
              <a:gd name="connsiteY6" fmla="*/ 6809422 h 6858000"/>
              <a:gd name="connsiteX7" fmla="*/ 4345735 w 11795125"/>
              <a:gd name="connsiteY7" fmla="*/ 4639611 h 6858000"/>
              <a:gd name="connsiteX8" fmla="*/ 4729712 w 11795125"/>
              <a:gd name="connsiteY8" fmla="*/ 4417922 h 6858000"/>
              <a:gd name="connsiteX9" fmla="*/ 2031302 w 11795125"/>
              <a:gd name="connsiteY9" fmla="*/ 2039301 h 6858000"/>
              <a:gd name="connsiteX10" fmla="*/ 2747265 w 11795125"/>
              <a:gd name="connsiteY10" fmla="*/ 2039754 h 6858000"/>
              <a:gd name="connsiteX11" fmla="*/ 2859337 w 11795125"/>
              <a:gd name="connsiteY11" fmla="*/ 2104031 h 6858000"/>
              <a:gd name="connsiteX12" fmla="*/ 3218486 w 11795125"/>
              <a:gd name="connsiteY12" fmla="*/ 2726096 h 6858000"/>
              <a:gd name="connsiteX13" fmla="*/ 3217340 w 11795125"/>
              <a:gd name="connsiteY13" fmla="*/ 2853948 h 6858000"/>
              <a:gd name="connsiteX14" fmla="*/ 2860527 w 11795125"/>
              <a:gd name="connsiteY14" fmla="*/ 3475560 h 6858000"/>
              <a:gd name="connsiteX15" fmla="*/ 2750762 w 11795125"/>
              <a:gd name="connsiteY15" fmla="*/ 3538933 h 6858000"/>
              <a:gd name="connsiteX16" fmla="*/ 2034023 w 11795125"/>
              <a:gd name="connsiteY16" fmla="*/ 3537136 h 6858000"/>
              <a:gd name="connsiteX17" fmla="*/ 1922728 w 11795125"/>
              <a:gd name="connsiteY17" fmla="*/ 3474202 h 6858000"/>
              <a:gd name="connsiteX18" fmla="*/ 1563578 w 11795125"/>
              <a:gd name="connsiteY18" fmla="*/ 2852137 h 6858000"/>
              <a:gd name="connsiteX19" fmla="*/ 1563948 w 11795125"/>
              <a:gd name="connsiteY19" fmla="*/ 2722942 h 6858000"/>
              <a:gd name="connsiteX20" fmla="*/ 1921537 w 11795125"/>
              <a:gd name="connsiteY20" fmla="*/ 2102674 h 6858000"/>
              <a:gd name="connsiteX21" fmla="*/ 2031302 w 11795125"/>
              <a:gd name="connsiteY21" fmla="*/ 2039301 h 6858000"/>
              <a:gd name="connsiteX22" fmla="*/ 9343478 w 11795125"/>
              <a:gd name="connsiteY22" fmla="*/ 1795745 h 6858000"/>
              <a:gd name="connsiteX23" fmla="*/ 11620502 w 11795125"/>
              <a:gd name="connsiteY23" fmla="*/ 1797185 h 6858000"/>
              <a:gd name="connsiteX24" fmla="*/ 11795125 w 11795125"/>
              <a:gd name="connsiteY24" fmla="*/ 1797296 h 6858000"/>
              <a:gd name="connsiteX25" fmla="*/ 11795125 w 11795125"/>
              <a:gd name="connsiteY25" fmla="*/ 6858000 h 6858000"/>
              <a:gd name="connsiteX26" fmla="*/ 8996698 w 11795125"/>
              <a:gd name="connsiteY26" fmla="*/ 6858000 h 6858000"/>
              <a:gd name="connsiteX27" fmla="*/ 8963663 w 11795125"/>
              <a:gd name="connsiteY27" fmla="*/ 6815289 h 6858000"/>
              <a:gd name="connsiteX28" fmla="*/ 7707295 w 11795125"/>
              <a:gd name="connsiteY28" fmla="*/ 4639193 h 6858000"/>
              <a:gd name="connsiteX29" fmla="*/ 7708590 w 11795125"/>
              <a:gd name="connsiteY29" fmla="*/ 4187244 h 6858000"/>
              <a:gd name="connsiteX30" fmla="*/ 8959501 w 11795125"/>
              <a:gd name="connsiteY30" fmla="*/ 2017434 h 6858000"/>
              <a:gd name="connsiteX31" fmla="*/ 9343478 w 11795125"/>
              <a:gd name="connsiteY31" fmla="*/ 1795745 h 6858000"/>
              <a:gd name="connsiteX32" fmla="*/ 3102644 w 11795125"/>
              <a:gd name="connsiteY32" fmla="*/ 1739841 h 6858000"/>
              <a:gd name="connsiteX33" fmla="*/ 3385876 w 11795125"/>
              <a:gd name="connsiteY33" fmla="*/ 1740020 h 6858000"/>
              <a:gd name="connsiteX34" fmla="*/ 3430211 w 11795125"/>
              <a:gd name="connsiteY34" fmla="*/ 1765448 h 6858000"/>
              <a:gd name="connsiteX35" fmla="*/ 3572289 w 11795125"/>
              <a:gd name="connsiteY35" fmla="*/ 2011533 h 6858000"/>
              <a:gd name="connsiteX36" fmla="*/ 3571836 w 11795125"/>
              <a:gd name="connsiteY36" fmla="*/ 2062111 h 6858000"/>
              <a:gd name="connsiteX37" fmla="*/ 3430681 w 11795125"/>
              <a:gd name="connsiteY37" fmla="*/ 2308019 h 6858000"/>
              <a:gd name="connsiteX38" fmla="*/ 3387260 w 11795125"/>
              <a:gd name="connsiteY38" fmla="*/ 2333088 h 6858000"/>
              <a:gd name="connsiteX39" fmla="*/ 3103720 w 11795125"/>
              <a:gd name="connsiteY39" fmla="*/ 2332378 h 6858000"/>
              <a:gd name="connsiteX40" fmla="*/ 3059693 w 11795125"/>
              <a:gd name="connsiteY40" fmla="*/ 2307481 h 6858000"/>
              <a:gd name="connsiteX41" fmla="*/ 2917615 w 11795125"/>
              <a:gd name="connsiteY41" fmla="*/ 2061395 h 6858000"/>
              <a:gd name="connsiteX42" fmla="*/ 2917761 w 11795125"/>
              <a:gd name="connsiteY42" fmla="*/ 2010286 h 6858000"/>
              <a:gd name="connsiteX43" fmla="*/ 3059222 w 11795125"/>
              <a:gd name="connsiteY43" fmla="*/ 1764910 h 6858000"/>
              <a:gd name="connsiteX44" fmla="*/ 3102644 w 11795125"/>
              <a:gd name="connsiteY44" fmla="*/ 1739841 h 6858000"/>
              <a:gd name="connsiteX45" fmla="*/ 3522963 w 11795125"/>
              <a:gd name="connsiteY45" fmla="*/ 1598675 h 6858000"/>
              <a:gd name="connsiteX46" fmla="*/ 3625194 w 11795125"/>
              <a:gd name="connsiteY46" fmla="*/ 1598740 h 6858000"/>
              <a:gd name="connsiteX47" fmla="*/ 3641197 w 11795125"/>
              <a:gd name="connsiteY47" fmla="*/ 1607918 h 6858000"/>
              <a:gd name="connsiteX48" fmla="*/ 3692479 w 11795125"/>
              <a:gd name="connsiteY48" fmla="*/ 1696742 h 6858000"/>
              <a:gd name="connsiteX49" fmla="*/ 3692315 w 11795125"/>
              <a:gd name="connsiteY49" fmla="*/ 1714998 h 6858000"/>
              <a:gd name="connsiteX50" fmla="*/ 3641367 w 11795125"/>
              <a:gd name="connsiteY50" fmla="*/ 1803757 h 6858000"/>
              <a:gd name="connsiteX51" fmla="*/ 3625694 w 11795125"/>
              <a:gd name="connsiteY51" fmla="*/ 1812806 h 6858000"/>
              <a:gd name="connsiteX52" fmla="*/ 3523352 w 11795125"/>
              <a:gd name="connsiteY52" fmla="*/ 1812549 h 6858000"/>
              <a:gd name="connsiteX53" fmla="*/ 3507459 w 11795125"/>
              <a:gd name="connsiteY53" fmla="*/ 1803563 h 6858000"/>
              <a:gd name="connsiteX54" fmla="*/ 3456177 w 11795125"/>
              <a:gd name="connsiteY54" fmla="*/ 1714739 h 6858000"/>
              <a:gd name="connsiteX55" fmla="*/ 3456230 w 11795125"/>
              <a:gd name="connsiteY55" fmla="*/ 1696292 h 6858000"/>
              <a:gd name="connsiteX56" fmla="*/ 3507290 w 11795125"/>
              <a:gd name="connsiteY56" fmla="*/ 1607724 h 6858000"/>
              <a:gd name="connsiteX57" fmla="*/ 3522963 w 11795125"/>
              <a:gd name="connsiteY57" fmla="*/ 1598675 h 6858000"/>
              <a:gd name="connsiteX58" fmla="*/ 4199803 w 11795125"/>
              <a:gd name="connsiteY58" fmla="*/ 1370724 h 6858000"/>
              <a:gd name="connsiteX59" fmla="*/ 4537019 w 11795125"/>
              <a:gd name="connsiteY59" fmla="*/ 1370938 h 6858000"/>
              <a:gd name="connsiteX60" fmla="*/ 4589804 w 11795125"/>
              <a:gd name="connsiteY60" fmla="*/ 1401211 h 6858000"/>
              <a:gd name="connsiteX61" fmla="*/ 4758963 w 11795125"/>
              <a:gd name="connsiteY61" fmla="*/ 1694203 h 6858000"/>
              <a:gd name="connsiteX62" fmla="*/ 4758423 w 11795125"/>
              <a:gd name="connsiteY62" fmla="*/ 1754421 h 6858000"/>
              <a:gd name="connsiteX63" fmla="*/ 4590365 w 11795125"/>
              <a:gd name="connsiteY63" fmla="*/ 2047199 h 6858000"/>
              <a:gd name="connsiteX64" fmla="*/ 4538665 w 11795125"/>
              <a:gd name="connsiteY64" fmla="*/ 2077046 h 6858000"/>
              <a:gd name="connsiteX65" fmla="*/ 4201084 w 11795125"/>
              <a:gd name="connsiteY65" fmla="*/ 2076201 h 6858000"/>
              <a:gd name="connsiteX66" fmla="*/ 4148664 w 11795125"/>
              <a:gd name="connsiteY66" fmla="*/ 2046559 h 6858000"/>
              <a:gd name="connsiteX67" fmla="*/ 3979505 w 11795125"/>
              <a:gd name="connsiteY67" fmla="*/ 1753567 h 6858000"/>
              <a:gd name="connsiteX68" fmla="*/ 3979680 w 11795125"/>
              <a:gd name="connsiteY68" fmla="*/ 1692718 h 6858000"/>
              <a:gd name="connsiteX69" fmla="*/ 4148104 w 11795125"/>
              <a:gd name="connsiteY69" fmla="*/ 1400573 h 6858000"/>
              <a:gd name="connsiteX70" fmla="*/ 4199803 w 11795125"/>
              <a:gd name="connsiteY70" fmla="*/ 1370724 h 6858000"/>
              <a:gd name="connsiteX71" fmla="*/ 3525946 w 11795125"/>
              <a:gd name="connsiteY71" fmla="*/ 1141304 h 6858000"/>
              <a:gd name="connsiteX72" fmla="*/ 3719554 w 11795125"/>
              <a:gd name="connsiteY72" fmla="*/ 1141427 h 6858000"/>
              <a:gd name="connsiteX73" fmla="*/ 3749860 w 11795125"/>
              <a:gd name="connsiteY73" fmla="*/ 1158808 h 6858000"/>
              <a:gd name="connsiteX74" fmla="*/ 3846980 w 11795125"/>
              <a:gd name="connsiteY74" fmla="*/ 1327024 h 6858000"/>
              <a:gd name="connsiteX75" fmla="*/ 3846670 w 11795125"/>
              <a:gd name="connsiteY75" fmla="*/ 1361598 h 6858000"/>
              <a:gd name="connsiteX76" fmla="*/ 3750182 w 11795125"/>
              <a:gd name="connsiteY76" fmla="*/ 1529691 h 6858000"/>
              <a:gd name="connsiteX77" fmla="*/ 3720499 w 11795125"/>
              <a:gd name="connsiteY77" fmla="*/ 1546828 h 6858000"/>
              <a:gd name="connsiteX78" fmla="*/ 3526682 w 11795125"/>
              <a:gd name="connsiteY78" fmla="*/ 1546343 h 6858000"/>
              <a:gd name="connsiteX79" fmla="*/ 3496586 w 11795125"/>
              <a:gd name="connsiteY79" fmla="*/ 1529324 h 6858000"/>
              <a:gd name="connsiteX80" fmla="*/ 3399466 w 11795125"/>
              <a:gd name="connsiteY80" fmla="*/ 1361108 h 6858000"/>
              <a:gd name="connsiteX81" fmla="*/ 3399566 w 11795125"/>
              <a:gd name="connsiteY81" fmla="*/ 1326172 h 6858000"/>
              <a:gd name="connsiteX82" fmla="*/ 3496264 w 11795125"/>
              <a:gd name="connsiteY82" fmla="*/ 1158441 h 6858000"/>
              <a:gd name="connsiteX83" fmla="*/ 3525946 w 11795125"/>
              <a:gd name="connsiteY83" fmla="*/ 1141304 h 6858000"/>
              <a:gd name="connsiteX84" fmla="*/ 3955878 w 11795125"/>
              <a:gd name="connsiteY84" fmla="*/ 173494 h 6858000"/>
              <a:gd name="connsiteX85" fmla="*/ 4500068 w 11795125"/>
              <a:gd name="connsiteY85" fmla="*/ 173838 h 6858000"/>
              <a:gd name="connsiteX86" fmla="*/ 4585252 w 11795125"/>
              <a:gd name="connsiteY86" fmla="*/ 222694 h 6858000"/>
              <a:gd name="connsiteX87" fmla="*/ 4858234 w 11795125"/>
              <a:gd name="connsiteY87" fmla="*/ 695514 h 6858000"/>
              <a:gd name="connsiteX88" fmla="*/ 4857363 w 11795125"/>
              <a:gd name="connsiteY88" fmla="*/ 792690 h 6858000"/>
              <a:gd name="connsiteX89" fmla="*/ 4586156 w 11795125"/>
              <a:gd name="connsiteY89" fmla="*/ 1265167 h 6858000"/>
              <a:gd name="connsiteX90" fmla="*/ 4502727 w 11795125"/>
              <a:gd name="connsiteY90" fmla="*/ 1313334 h 6858000"/>
              <a:gd name="connsiteX91" fmla="*/ 3957947 w 11795125"/>
              <a:gd name="connsiteY91" fmla="*/ 1311968 h 6858000"/>
              <a:gd name="connsiteX92" fmla="*/ 3873354 w 11795125"/>
              <a:gd name="connsiteY92" fmla="*/ 1264134 h 6858000"/>
              <a:gd name="connsiteX93" fmla="*/ 3600372 w 11795125"/>
              <a:gd name="connsiteY93" fmla="*/ 791315 h 6858000"/>
              <a:gd name="connsiteX94" fmla="*/ 3600653 w 11795125"/>
              <a:gd name="connsiteY94" fmla="*/ 693116 h 6858000"/>
              <a:gd name="connsiteX95" fmla="*/ 3872449 w 11795125"/>
              <a:gd name="connsiteY95" fmla="*/ 221662 h 6858000"/>
              <a:gd name="connsiteX96" fmla="*/ 3955878 w 11795125"/>
              <a:gd name="connsiteY96" fmla="*/ 173494 h 6858000"/>
              <a:gd name="connsiteX97" fmla="*/ 3852283 w 11795125"/>
              <a:gd name="connsiteY97" fmla="*/ 0 h 6858000"/>
              <a:gd name="connsiteX98" fmla="*/ 6130031 w 11795125"/>
              <a:gd name="connsiteY98" fmla="*/ 0 h 6858000"/>
              <a:gd name="connsiteX99" fmla="*/ 6102465 w 11795125"/>
              <a:gd name="connsiteY99" fmla="*/ 36730 h 6858000"/>
              <a:gd name="connsiteX100" fmla="*/ 5879948 w 11795125"/>
              <a:gd name="connsiteY100" fmla="*/ 127724 h 6858000"/>
              <a:gd name="connsiteX101" fmla="*/ 4102884 w 11795125"/>
              <a:gd name="connsiteY101" fmla="*/ 123270 h 6858000"/>
              <a:gd name="connsiteX102" fmla="*/ 3877665 w 11795125"/>
              <a:gd name="connsiteY102" fmla="*/ 32818 h 6858000"/>
              <a:gd name="connsiteX103" fmla="*/ 0 w 11795125"/>
              <a:gd name="connsiteY103" fmla="*/ 0 h 6858000"/>
              <a:gd name="connsiteX104" fmla="*/ 3781476 w 11795125"/>
              <a:gd name="connsiteY104" fmla="*/ 0 h 6858000"/>
              <a:gd name="connsiteX105" fmla="*/ 3800985 w 11795125"/>
              <a:gd name="connsiteY105" fmla="*/ 47617 h 6858000"/>
              <a:gd name="connsiteX106" fmla="*/ 3766711 w 11795125"/>
              <a:gd name="connsiteY106" fmla="*/ 287889 h 6858000"/>
              <a:gd name="connsiteX107" fmla="*/ 2882037 w 11795125"/>
              <a:gd name="connsiteY107" fmla="*/ 1829098 h 6858000"/>
              <a:gd name="connsiteX108" fmla="*/ 2609888 w 11795125"/>
              <a:gd name="connsiteY108" fmla="*/ 1986223 h 6858000"/>
              <a:gd name="connsiteX109" fmla="*/ 832823 w 11795125"/>
              <a:gd name="connsiteY109" fmla="*/ 1981768 h 6858000"/>
              <a:gd name="connsiteX110" fmla="*/ 556879 w 11795125"/>
              <a:gd name="connsiteY110" fmla="*/ 1825733 h 6858000"/>
              <a:gd name="connsiteX111" fmla="*/ 79254 w 11795125"/>
              <a:gd name="connsiteY111" fmla="*/ 998462 h 6858000"/>
              <a:gd name="connsiteX112" fmla="*/ 0 w 11795125"/>
              <a:gd name="connsiteY112" fmla="*/ 861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1795125" h="6858000">
                <a:moveTo>
                  <a:pt x="4729712" y="4417922"/>
                </a:moveTo>
                <a:cubicBezTo>
                  <a:pt x="4729712" y="4417922"/>
                  <a:pt x="4729712" y="4417922"/>
                  <a:pt x="7234278" y="4419507"/>
                </a:cubicBezTo>
                <a:cubicBezTo>
                  <a:pt x="7396730" y="4419716"/>
                  <a:pt x="7544918" y="4503359"/>
                  <a:pt x="7626325" y="4644358"/>
                </a:cubicBezTo>
                <a:cubicBezTo>
                  <a:pt x="7626325" y="4644358"/>
                  <a:pt x="7626325" y="4644358"/>
                  <a:pt x="8882694" y="6820455"/>
                </a:cubicBezTo>
                <a:lnTo>
                  <a:pt x="8898077" y="6858000"/>
                </a:lnTo>
                <a:lnTo>
                  <a:pt x="3070863" y="6858000"/>
                </a:lnTo>
                <a:lnTo>
                  <a:pt x="3094823" y="6809422"/>
                </a:lnTo>
                <a:cubicBezTo>
                  <a:pt x="3094823" y="6809422"/>
                  <a:pt x="3094823" y="6809422"/>
                  <a:pt x="4345735" y="4639611"/>
                </a:cubicBezTo>
                <a:cubicBezTo>
                  <a:pt x="4422097" y="4501523"/>
                  <a:pt x="4571941" y="4415010"/>
                  <a:pt x="4729712" y="4417922"/>
                </a:cubicBezTo>
                <a:close/>
                <a:moveTo>
                  <a:pt x="2031302" y="2039301"/>
                </a:moveTo>
                <a:cubicBezTo>
                  <a:pt x="2031302" y="2039301"/>
                  <a:pt x="2031302" y="2039301"/>
                  <a:pt x="2747265" y="2039754"/>
                </a:cubicBezTo>
                <a:cubicBezTo>
                  <a:pt x="2793703" y="2039814"/>
                  <a:pt x="2836066" y="2063724"/>
                  <a:pt x="2859337" y="2104031"/>
                </a:cubicBezTo>
                <a:cubicBezTo>
                  <a:pt x="2859337" y="2104031"/>
                  <a:pt x="2859337" y="2104031"/>
                  <a:pt x="3218486" y="2726096"/>
                </a:cubicBezTo>
                <a:cubicBezTo>
                  <a:pt x="3240981" y="2765058"/>
                  <a:pt x="3241283" y="2815045"/>
                  <a:pt x="3217340" y="2853948"/>
                </a:cubicBezTo>
                <a:cubicBezTo>
                  <a:pt x="3217340" y="2853948"/>
                  <a:pt x="3217340" y="2853948"/>
                  <a:pt x="2860527" y="3475560"/>
                </a:cubicBezTo>
                <a:cubicBezTo>
                  <a:pt x="2838697" y="3515034"/>
                  <a:pt x="2795862" y="3539765"/>
                  <a:pt x="2750762" y="3538933"/>
                </a:cubicBezTo>
                <a:cubicBezTo>
                  <a:pt x="2750762" y="3538933"/>
                  <a:pt x="2750762" y="3538933"/>
                  <a:pt x="2034023" y="3537136"/>
                </a:cubicBezTo>
                <a:cubicBezTo>
                  <a:pt x="1988359" y="3538420"/>
                  <a:pt x="1945223" y="3513165"/>
                  <a:pt x="1922728" y="3474202"/>
                </a:cubicBezTo>
                <a:cubicBezTo>
                  <a:pt x="1922728" y="3474202"/>
                  <a:pt x="1922728" y="3474202"/>
                  <a:pt x="1563578" y="2852137"/>
                </a:cubicBezTo>
                <a:cubicBezTo>
                  <a:pt x="1540307" y="2811831"/>
                  <a:pt x="1540780" y="2763190"/>
                  <a:pt x="1563948" y="2722942"/>
                </a:cubicBezTo>
                <a:cubicBezTo>
                  <a:pt x="1563948" y="2722942"/>
                  <a:pt x="1563948" y="2722942"/>
                  <a:pt x="1921537" y="2102674"/>
                </a:cubicBezTo>
                <a:cubicBezTo>
                  <a:pt x="1943366" y="2063199"/>
                  <a:pt x="1986202" y="2038468"/>
                  <a:pt x="2031302" y="2039301"/>
                </a:cubicBezTo>
                <a:close/>
                <a:moveTo>
                  <a:pt x="9343478" y="1795745"/>
                </a:moveTo>
                <a:cubicBezTo>
                  <a:pt x="9343478" y="1795745"/>
                  <a:pt x="9343478" y="1795745"/>
                  <a:pt x="11620502" y="1797185"/>
                </a:cubicBezTo>
                <a:lnTo>
                  <a:pt x="11795125" y="1797296"/>
                </a:lnTo>
                <a:lnTo>
                  <a:pt x="11795125" y="6858000"/>
                </a:lnTo>
                <a:lnTo>
                  <a:pt x="8996698" y="6858000"/>
                </a:lnTo>
                <a:lnTo>
                  <a:pt x="8963663" y="6815289"/>
                </a:lnTo>
                <a:cubicBezTo>
                  <a:pt x="8963663" y="6815289"/>
                  <a:pt x="8963663" y="6815289"/>
                  <a:pt x="7707295" y="4639193"/>
                </a:cubicBezTo>
                <a:cubicBezTo>
                  <a:pt x="7625888" y="4498193"/>
                  <a:pt x="7627546" y="4328036"/>
                  <a:pt x="7708590" y="4187244"/>
                </a:cubicBezTo>
                <a:cubicBezTo>
                  <a:pt x="7708590" y="4187244"/>
                  <a:pt x="7708590" y="4187244"/>
                  <a:pt x="8959501" y="2017434"/>
                </a:cubicBezTo>
                <a:cubicBezTo>
                  <a:pt x="9035863" y="1879345"/>
                  <a:pt x="9185707" y="1792833"/>
                  <a:pt x="9343478" y="1795745"/>
                </a:cubicBezTo>
                <a:close/>
                <a:moveTo>
                  <a:pt x="3102644" y="1739841"/>
                </a:moveTo>
                <a:cubicBezTo>
                  <a:pt x="3102644" y="1739841"/>
                  <a:pt x="3102644" y="1739841"/>
                  <a:pt x="3385876" y="1740020"/>
                </a:cubicBezTo>
                <a:cubicBezTo>
                  <a:pt x="3404247" y="1740043"/>
                  <a:pt x="3421005" y="1749503"/>
                  <a:pt x="3430211" y="1765448"/>
                </a:cubicBezTo>
                <a:cubicBezTo>
                  <a:pt x="3430211" y="1765448"/>
                  <a:pt x="3430211" y="1765448"/>
                  <a:pt x="3572289" y="2011533"/>
                </a:cubicBezTo>
                <a:cubicBezTo>
                  <a:pt x="3581188" y="2026948"/>
                  <a:pt x="3581308" y="2046721"/>
                  <a:pt x="3571836" y="2062111"/>
                </a:cubicBezTo>
                <a:cubicBezTo>
                  <a:pt x="3571836" y="2062111"/>
                  <a:pt x="3571836" y="2062111"/>
                  <a:pt x="3430681" y="2308019"/>
                </a:cubicBezTo>
                <a:cubicBezTo>
                  <a:pt x="3422046" y="2323634"/>
                  <a:pt x="3405101" y="2333418"/>
                  <a:pt x="3387260" y="2333088"/>
                </a:cubicBezTo>
                <a:cubicBezTo>
                  <a:pt x="3387260" y="2333088"/>
                  <a:pt x="3387260" y="2333088"/>
                  <a:pt x="3103720" y="2332378"/>
                </a:cubicBezTo>
                <a:cubicBezTo>
                  <a:pt x="3085656" y="2332886"/>
                  <a:pt x="3068592" y="2322895"/>
                  <a:pt x="3059693" y="2307481"/>
                </a:cubicBezTo>
                <a:cubicBezTo>
                  <a:pt x="3059693" y="2307481"/>
                  <a:pt x="3059693" y="2307481"/>
                  <a:pt x="2917615" y="2061395"/>
                </a:cubicBezTo>
                <a:cubicBezTo>
                  <a:pt x="2908409" y="2045450"/>
                  <a:pt x="2908596" y="2026208"/>
                  <a:pt x="2917761" y="2010286"/>
                </a:cubicBezTo>
                <a:cubicBezTo>
                  <a:pt x="2917761" y="2010286"/>
                  <a:pt x="2917761" y="2010286"/>
                  <a:pt x="3059222" y="1764910"/>
                </a:cubicBezTo>
                <a:cubicBezTo>
                  <a:pt x="3067857" y="1749295"/>
                  <a:pt x="3084803" y="1739511"/>
                  <a:pt x="3102644" y="1739841"/>
                </a:cubicBezTo>
                <a:close/>
                <a:moveTo>
                  <a:pt x="3522963" y="1598675"/>
                </a:moveTo>
                <a:cubicBezTo>
                  <a:pt x="3522963" y="1598675"/>
                  <a:pt x="3522963" y="1598675"/>
                  <a:pt x="3625194" y="1598740"/>
                </a:cubicBezTo>
                <a:cubicBezTo>
                  <a:pt x="3631826" y="1598748"/>
                  <a:pt x="3637874" y="1602162"/>
                  <a:pt x="3641197" y="1607918"/>
                </a:cubicBezTo>
                <a:cubicBezTo>
                  <a:pt x="3641197" y="1607918"/>
                  <a:pt x="3641197" y="1607918"/>
                  <a:pt x="3692479" y="1696742"/>
                </a:cubicBezTo>
                <a:cubicBezTo>
                  <a:pt x="3695691" y="1702305"/>
                  <a:pt x="3695735" y="1709443"/>
                  <a:pt x="3692315" y="1714998"/>
                </a:cubicBezTo>
                <a:cubicBezTo>
                  <a:pt x="3692315" y="1714998"/>
                  <a:pt x="3692315" y="1714998"/>
                  <a:pt x="3641367" y="1803757"/>
                </a:cubicBezTo>
                <a:cubicBezTo>
                  <a:pt x="3638250" y="1809393"/>
                  <a:pt x="3632134" y="1812924"/>
                  <a:pt x="3625694" y="1812806"/>
                </a:cubicBezTo>
                <a:cubicBezTo>
                  <a:pt x="3625694" y="1812806"/>
                  <a:pt x="3625694" y="1812806"/>
                  <a:pt x="3523352" y="1812549"/>
                </a:cubicBezTo>
                <a:cubicBezTo>
                  <a:pt x="3516832" y="1812733"/>
                  <a:pt x="3510671" y="1809127"/>
                  <a:pt x="3507459" y="1803563"/>
                </a:cubicBezTo>
                <a:cubicBezTo>
                  <a:pt x="3507459" y="1803563"/>
                  <a:pt x="3507459" y="1803563"/>
                  <a:pt x="3456177" y="1714739"/>
                </a:cubicBezTo>
                <a:cubicBezTo>
                  <a:pt x="3452854" y="1708984"/>
                  <a:pt x="3452922" y="1702038"/>
                  <a:pt x="3456230" y="1696292"/>
                </a:cubicBezTo>
                <a:cubicBezTo>
                  <a:pt x="3456230" y="1696292"/>
                  <a:pt x="3456230" y="1696292"/>
                  <a:pt x="3507290" y="1607724"/>
                </a:cubicBezTo>
                <a:cubicBezTo>
                  <a:pt x="3510406" y="1602087"/>
                  <a:pt x="3516523" y="1598556"/>
                  <a:pt x="3522963" y="1598675"/>
                </a:cubicBezTo>
                <a:close/>
                <a:moveTo>
                  <a:pt x="4199803" y="1370724"/>
                </a:moveTo>
                <a:cubicBezTo>
                  <a:pt x="4199803" y="1370724"/>
                  <a:pt x="4199803" y="1370724"/>
                  <a:pt x="4537019" y="1370938"/>
                </a:cubicBezTo>
                <a:cubicBezTo>
                  <a:pt x="4558892" y="1370965"/>
                  <a:pt x="4578843" y="1382227"/>
                  <a:pt x="4589804" y="1401211"/>
                </a:cubicBezTo>
                <a:cubicBezTo>
                  <a:pt x="4589804" y="1401211"/>
                  <a:pt x="4589804" y="1401211"/>
                  <a:pt x="4758963" y="1694203"/>
                </a:cubicBezTo>
                <a:cubicBezTo>
                  <a:pt x="4769558" y="1712554"/>
                  <a:pt x="4769700" y="1736097"/>
                  <a:pt x="4758423" y="1754421"/>
                </a:cubicBezTo>
                <a:cubicBezTo>
                  <a:pt x="4758423" y="1754421"/>
                  <a:pt x="4758423" y="1754421"/>
                  <a:pt x="4590365" y="2047199"/>
                </a:cubicBezTo>
                <a:cubicBezTo>
                  <a:pt x="4580083" y="2065790"/>
                  <a:pt x="4559908" y="2077438"/>
                  <a:pt x="4538665" y="2077046"/>
                </a:cubicBezTo>
                <a:cubicBezTo>
                  <a:pt x="4538665" y="2077046"/>
                  <a:pt x="4538665" y="2077046"/>
                  <a:pt x="4201084" y="2076201"/>
                </a:cubicBezTo>
                <a:cubicBezTo>
                  <a:pt x="4179577" y="2076805"/>
                  <a:pt x="4159259" y="2064910"/>
                  <a:pt x="4148664" y="2046559"/>
                </a:cubicBezTo>
                <a:cubicBezTo>
                  <a:pt x="4148664" y="2046559"/>
                  <a:pt x="4148664" y="2046559"/>
                  <a:pt x="3979505" y="1753567"/>
                </a:cubicBezTo>
                <a:cubicBezTo>
                  <a:pt x="3968545" y="1734583"/>
                  <a:pt x="3968768" y="1711673"/>
                  <a:pt x="3979680" y="1692718"/>
                </a:cubicBezTo>
                <a:cubicBezTo>
                  <a:pt x="3979680" y="1692718"/>
                  <a:pt x="3979680" y="1692718"/>
                  <a:pt x="4148104" y="1400573"/>
                </a:cubicBezTo>
                <a:cubicBezTo>
                  <a:pt x="4158385" y="1381980"/>
                  <a:pt x="4178560" y="1370332"/>
                  <a:pt x="4199803" y="1370724"/>
                </a:cubicBezTo>
                <a:close/>
                <a:moveTo>
                  <a:pt x="3525946" y="1141304"/>
                </a:moveTo>
                <a:cubicBezTo>
                  <a:pt x="3525946" y="1141304"/>
                  <a:pt x="3525946" y="1141304"/>
                  <a:pt x="3719554" y="1141427"/>
                </a:cubicBezTo>
                <a:cubicBezTo>
                  <a:pt x="3732112" y="1141443"/>
                  <a:pt x="3743567" y="1147909"/>
                  <a:pt x="3749860" y="1158808"/>
                </a:cubicBezTo>
                <a:cubicBezTo>
                  <a:pt x="3749860" y="1158808"/>
                  <a:pt x="3749860" y="1158808"/>
                  <a:pt x="3846980" y="1327024"/>
                </a:cubicBezTo>
                <a:cubicBezTo>
                  <a:pt x="3853063" y="1337561"/>
                  <a:pt x="3853144" y="1351077"/>
                  <a:pt x="3846670" y="1361598"/>
                </a:cubicBezTo>
                <a:cubicBezTo>
                  <a:pt x="3846670" y="1361598"/>
                  <a:pt x="3846670" y="1361598"/>
                  <a:pt x="3750182" y="1529691"/>
                </a:cubicBezTo>
                <a:cubicBezTo>
                  <a:pt x="3744279" y="1540366"/>
                  <a:pt x="3732695" y="1547054"/>
                  <a:pt x="3720499" y="1546828"/>
                </a:cubicBezTo>
                <a:cubicBezTo>
                  <a:pt x="3720499" y="1546828"/>
                  <a:pt x="3720499" y="1546828"/>
                  <a:pt x="3526682" y="1546343"/>
                </a:cubicBezTo>
                <a:cubicBezTo>
                  <a:pt x="3514334" y="1546689"/>
                  <a:pt x="3502669" y="1539861"/>
                  <a:pt x="3496586" y="1529324"/>
                </a:cubicBezTo>
                <a:cubicBezTo>
                  <a:pt x="3496586" y="1529324"/>
                  <a:pt x="3496586" y="1529324"/>
                  <a:pt x="3399466" y="1361108"/>
                </a:cubicBezTo>
                <a:cubicBezTo>
                  <a:pt x="3393173" y="1350208"/>
                  <a:pt x="3393302" y="1337055"/>
                  <a:pt x="3399566" y="1326172"/>
                </a:cubicBezTo>
                <a:cubicBezTo>
                  <a:pt x="3399566" y="1326172"/>
                  <a:pt x="3399566" y="1326172"/>
                  <a:pt x="3496264" y="1158441"/>
                </a:cubicBezTo>
                <a:cubicBezTo>
                  <a:pt x="3502167" y="1147767"/>
                  <a:pt x="3513750" y="1141079"/>
                  <a:pt x="3525946" y="1141304"/>
                </a:cubicBezTo>
                <a:close/>
                <a:moveTo>
                  <a:pt x="3955878" y="173494"/>
                </a:moveTo>
                <a:cubicBezTo>
                  <a:pt x="3955878" y="173494"/>
                  <a:pt x="3955878" y="173494"/>
                  <a:pt x="4500068" y="173838"/>
                </a:cubicBezTo>
                <a:cubicBezTo>
                  <a:pt x="4535365" y="173884"/>
                  <a:pt x="4567564" y="192057"/>
                  <a:pt x="4585252" y="222694"/>
                </a:cubicBezTo>
                <a:cubicBezTo>
                  <a:pt x="4585252" y="222694"/>
                  <a:pt x="4585252" y="222694"/>
                  <a:pt x="4858234" y="695514"/>
                </a:cubicBezTo>
                <a:cubicBezTo>
                  <a:pt x="4875332" y="725128"/>
                  <a:pt x="4875562" y="763121"/>
                  <a:pt x="4857363" y="792690"/>
                </a:cubicBezTo>
                <a:cubicBezTo>
                  <a:pt x="4857363" y="792690"/>
                  <a:pt x="4857363" y="792690"/>
                  <a:pt x="4586156" y="1265167"/>
                </a:cubicBezTo>
                <a:cubicBezTo>
                  <a:pt x="4569564" y="1295169"/>
                  <a:pt x="4537006" y="1313967"/>
                  <a:pt x="4502727" y="1313334"/>
                </a:cubicBezTo>
                <a:cubicBezTo>
                  <a:pt x="4502727" y="1313334"/>
                  <a:pt x="4502727" y="1313334"/>
                  <a:pt x="3957947" y="1311968"/>
                </a:cubicBezTo>
                <a:cubicBezTo>
                  <a:pt x="3923239" y="1312944"/>
                  <a:pt x="3890452" y="1293749"/>
                  <a:pt x="3873354" y="1264134"/>
                </a:cubicBezTo>
                <a:cubicBezTo>
                  <a:pt x="3873354" y="1264134"/>
                  <a:pt x="3873354" y="1264134"/>
                  <a:pt x="3600372" y="791315"/>
                </a:cubicBezTo>
                <a:cubicBezTo>
                  <a:pt x="3582684" y="760678"/>
                  <a:pt x="3583043" y="723707"/>
                  <a:pt x="3600653" y="693116"/>
                </a:cubicBezTo>
                <a:cubicBezTo>
                  <a:pt x="3600653" y="693116"/>
                  <a:pt x="3600653" y="693116"/>
                  <a:pt x="3872449" y="221662"/>
                </a:cubicBezTo>
                <a:cubicBezTo>
                  <a:pt x="3889041" y="191658"/>
                  <a:pt x="3921599" y="172861"/>
                  <a:pt x="3955878" y="173494"/>
                </a:cubicBezTo>
                <a:close/>
                <a:moveTo>
                  <a:pt x="3852283" y="0"/>
                </a:moveTo>
                <a:lnTo>
                  <a:pt x="6130031" y="0"/>
                </a:lnTo>
                <a:lnTo>
                  <a:pt x="6102465" y="36730"/>
                </a:lnTo>
                <a:cubicBezTo>
                  <a:pt x="6044520" y="95168"/>
                  <a:pt x="5963814" y="129272"/>
                  <a:pt x="5879948" y="127724"/>
                </a:cubicBezTo>
                <a:cubicBezTo>
                  <a:pt x="5879948" y="127724"/>
                  <a:pt x="5879948" y="127724"/>
                  <a:pt x="4102884" y="123270"/>
                </a:cubicBezTo>
                <a:cubicBezTo>
                  <a:pt x="4017972" y="125657"/>
                  <a:pt x="3936583" y="91034"/>
                  <a:pt x="3877665" y="32818"/>
                </a:cubicBezTo>
                <a:close/>
                <a:moveTo>
                  <a:pt x="0" y="0"/>
                </a:moveTo>
                <a:lnTo>
                  <a:pt x="3781476" y="0"/>
                </a:lnTo>
                <a:lnTo>
                  <a:pt x="3800985" y="47617"/>
                </a:lnTo>
                <a:cubicBezTo>
                  <a:pt x="3821943" y="127749"/>
                  <a:pt x="3811234" y="215546"/>
                  <a:pt x="3766711" y="287889"/>
                </a:cubicBezTo>
                <a:cubicBezTo>
                  <a:pt x="3766711" y="287889"/>
                  <a:pt x="3766711" y="287889"/>
                  <a:pt x="2882037" y="1829098"/>
                </a:cubicBezTo>
                <a:cubicBezTo>
                  <a:pt x="2827913" y="1926970"/>
                  <a:pt x="2721708" y="1988287"/>
                  <a:pt x="2609888" y="1986223"/>
                </a:cubicBezTo>
                <a:cubicBezTo>
                  <a:pt x="2609888" y="1986223"/>
                  <a:pt x="2609888" y="1986223"/>
                  <a:pt x="832823" y="1981768"/>
                </a:cubicBezTo>
                <a:cubicBezTo>
                  <a:pt x="719607" y="1984952"/>
                  <a:pt x="612654" y="1922338"/>
                  <a:pt x="556879" y="1825733"/>
                </a:cubicBezTo>
                <a:cubicBezTo>
                  <a:pt x="556879" y="1825733"/>
                  <a:pt x="556879" y="1825733"/>
                  <a:pt x="79254" y="998462"/>
                </a:cubicBezTo>
                <a:lnTo>
                  <a:pt x="0" y="861190"/>
                </a:lnTo>
                <a:close/>
              </a:path>
            </a:pathLst>
          </a:cu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-50000"/>
                      </a14:imgEffect>
                    </a14:imgLayer>
                  </a14:imgProps>
                </a:ext>
              </a:extLst>
            </a:blip>
            <a:stretch>
              <a:fillRect l="-15925" t="-11678" r="-10431" b="-3282"/>
            </a:stretch>
          </a:blipFill>
          <a:ln>
            <a:solidFill>
              <a:schemeClr val="accent1"/>
            </a:solidFill>
          </a:ln>
        </p:spPr>
        <p:txBody>
          <a:bodyPr wrap="square" tIns="864000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Insert or Drag &amp; Drop Photo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divider slide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227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149" y="1684742"/>
            <a:ext cx="4904790" cy="433376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64B33BB-8F3A-42CE-BBDA-D08AA326673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282692" y="432000"/>
            <a:ext cx="5511800" cy="5760000"/>
          </a:xfrm>
          <a:custGeom>
            <a:avLst/>
            <a:gdLst>
              <a:gd name="connsiteX0" fmla="*/ 193823 w 5511800"/>
              <a:gd name="connsiteY0" fmla="*/ 0 h 5760000"/>
              <a:gd name="connsiteX1" fmla="*/ 5511800 w 5511800"/>
              <a:gd name="connsiteY1" fmla="*/ 0 h 5760000"/>
              <a:gd name="connsiteX2" fmla="*/ 5511800 w 5511800"/>
              <a:gd name="connsiteY2" fmla="*/ 5760000 h 5760000"/>
              <a:gd name="connsiteX3" fmla="*/ 193823 w 5511800"/>
              <a:gd name="connsiteY3" fmla="*/ 5760000 h 5760000"/>
              <a:gd name="connsiteX4" fmla="*/ 3937 w 5511800"/>
              <a:gd name="connsiteY4" fmla="*/ 5605239 h 5760000"/>
              <a:gd name="connsiteX5" fmla="*/ 0 w 5511800"/>
              <a:gd name="connsiteY5" fmla="*/ 5566186 h 5760000"/>
              <a:gd name="connsiteX6" fmla="*/ 0 w 5511800"/>
              <a:gd name="connsiteY6" fmla="*/ 193814 h 5760000"/>
              <a:gd name="connsiteX7" fmla="*/ 3937 w 5511800"/>
              <a:gd name="connsiteY7" fmla="*/ 154762 h 5760000"/>
              <a:gd name="connsiteX8" fmla="*/ 193823 w 5511800"/>
              <a:gd name="connsiteY8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1800" h="5760000">
                <a:moveTo>
                  <a:pt x="193823" y="0"/>
                </a:moveTo>
                <a:lnTo>
                  <a:pt x="5511800" y="0"/>
                </a:lnTo>
                <a:lnTo>
                  <a:pt x="5511800" y="5760000"/>
                </a:lnTo>
                <a:lnTo>
                  <a:pt x="193823" y="5760000"/>
                </a:lnTo>
                <a:cubicBezTo>
                  <a:pt x="100158" y="5760000"/>
                  <a:pt x="22011" y="5693561"/>
                  <a:pt x="3937" y="5605239"/>
                </a:cubicBezTo>
                <a:lnTo>
                  <a:pt x="0" y="5566186"/>
                </a:lnTo>
                <a:lnTo>
                  <a:pt x="0" y="193814"/>
                </a:lnTo>
                <a:lnTo>
                  <a:pt x="3937" y="154762"/>
                </a:lnTo>
                <a:cubicBezTo>
                  <a:pt x="22011" y="66440"/>
                  <a:pt x="100158" y="0"/>
                  <a:pt x="193823" y="0"/>
                </a:cubicBezTo>
                <a:close/>
              </a:path>
            </a:pathLst>
          </a:custGeom>
        </p:spPr>
        <p:txBody>
          <a:bodyPr wrap="square" tIns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1629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12170" y="237629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1317B12-44C8-4227-9EB8-973D2226E63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812420" y="117614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AD2255F-36DA-4BDE-B54D-F94F14B68B6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12419" y="3552739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282955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CD92D281-07CD-478F-9BF5-BA7D43439A3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B2C53265-8805-42B3-82B4-151EFBC4273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D0111EB4-98AF-4EB7-878B-31FD32A9514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33809002-30A9-49C0-BE36-B14DD1E4D87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FFD5C582-B212-4ADA-AB1B-0481AA39C3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1771313" cy="619125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C3BEE7-44AC-45BC-B4E7-93E3454EB8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0687" y="5066452"/>
            <a:ext cx="4459766" cy="539345"/>
          </a:xfrm>
          <a:prstGeom prst="roundRect">
            <a:avLst>
              <a:gd name="adj" fmla="val 10086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108000" rIns="180000" bIns="0" anchor="t"/>
          <a:lstStyle>
            <a:lvl1pPr algn="l">
              <a:lnSpc>
                <a:spcPct val="100000"/>
              </a:lnSpc>
              <a:defRPr sz="1800" b="0" spc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r>
              <a:rPr lang="en-ZA" dirty="0"/>
              <a:t>Enter your caption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0E81F30-8FC8-4841-8404-4DC79218B945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3D29F65-481C-4C80-BB65-121E5AED26B5}"/>
              </a:ext>
            </a:extLst>
          </p:cNvPr>
          <p:cNvSpPr/>
          <p:nvPr userDrawn="1"/>
        </p:nvSpPr>
        <p:spPr>
          <a:xfrm>
            <a:off x="11844618" y="6249961"/>
            <a:ext cx="230420" cy="460402"/>
          </a:xfrm>
          <a:prstGeom prst="roundRect">
            <a:avLst>
              <a:gd name="adj" fmla="val 7366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6C03AE-289A-4BCC-971C-3400028C8764}"/>
              </a:ext>
            </a:extLst>
          </p:cNvPr>
          <p:cNvSpPr/>
          <p:nvPr userDrawn="1"/>
        </p:nvSpPr>
        <p:spPr>
          <a:xfrm rot="5400000">
            <a:off x="8694713" y="3406143"/>
            <a:ext cx="6857999" cy="457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noFill/>
          <a:ln w="6350">
            <a:noFill/>
          </a:ln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62" r:id="rId3"/>
    <p:sldLayoutId id="2147483663" r:id="rId4"/>
    <p:sldLayoutId id="2147483658" r:id="rId5"/>
    <p:sldLayoutId id="2147483665" r:id="rId6"/>
    <p:sldLayoutId id="2147483666" r:id="rId7"/>
    <p:sldLayoutId id="2147483659" r:id="rId8"/>
    <p:sldLayoutId id="2147483660" r:id="rId9"/>
    <p:sldLayoutId id="2147483664" r:id="rId10"/>
    <p:sldLayoutId id="2147483656" r:id="rId11"/>
    <p:sldLayoutId id="2147483657" r:id="rId12"/>
    <p:sldLayoutId id="2147483667" r:id="rId13"/>
    <p:sldLayoutId id="2147483668" r:id="rId14"/>
    <p:sldLayoutId id="2147483650" r:id="rId15"/>
    <p:sldLayoutId id="2147483652" r:id="rId16"/>
    <p:sldLayoutId id="2147483669" r:id="rId17"/>
    <p:sldLayoutId id="2147483671" r:id="rId18"/>
    <p:sldLayoutId id="2147483672" r:id="rId19"/>
    <p:sldLayoutId id="2147483670" r:id="rId20"/>
    <p:sldLayoutId id="2147483655" r:id="rId2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mptcloud.com/" TargetMode="External"/><Relationship Id="rId2" Type="http://schemas.openxmlformats.org/officeDocument/2006/relationships/hyperlink" Target="https://ca.indeed.com/about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github.com/dbaghern07/k-folds/blob/master/Code_Notebooks/Scraping_For_Data.ipynb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s://github.com/copeland1985/Capstone/blob/master/CAPSTONE-FINAL.ipynb" TargetMode="Externa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B13F967-83BF-44C9-8F13-E5BCA7561D8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49468" y="0"/>
            <a:ext cx="10655455" cy="6858000"/>
          </a:xfrm>
          <a:ln>
            <a:solidFill>
              <a:schemeClr val="accent1"/>
            </a:solidFill>
          </a:ln>
        </p:spPr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E4C9FDE-2172-41C2-8C80-C27370C557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293" y="2854713"/>
            <a:ext cx="4000500" cy="3563884"/>
          </a:xfrm>
        </p:spPr>
        <p:txBody>
          <a:bodyPr/>
          <a:lstStyle/>
          <a:p>
            <a:r>
              <a:rPr lang="en-US" sz="4400" dirty="0"/>
              <a:t>Finding Relevant Jobs with Associated Job Skills</a:t>
            </a:r>
            <a:br>
              <a:rPr lang="en-CA" dirty="0"/>
            </a:br>
            <a:endParaRPr lang="en-CA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66171ED-ACD8-4529-AE71-8BA431B02E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366669"/>
            <a:ext cx="3631271" cy="84455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CA" sz="2000" dirty="0"/>
              <a:t>CKME136 Capstone Project</a:t>
            </a:r>
          </a:p>
          <a:p>
            <a:pPr>
              <a:spcBef>
                <a:spcPts val="0"/>
              </a:spcBef>
            </a:pPr>
            <a:r>
              <a:rPr lang="en-CA" sz="2000" dirty="0"/>
              <a:t>Name: Sean Copeland</a:t>
            </a:r>
          </a:p>
          <a:p>
            <a:pPr>
              <a:spcBef>
                <a:spcPts val="0"/>
              </a:spcBef>
            </a:pPr>
            <a:r>
              <a:rPr lang="en-CA" sz="2000" dirty="0"/>
              <a:t>Student ID: 500868506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3AD6E9-0558-4BE2-9838-3373BE069E75}"/>
              </a:ext>
            </a:extLst>
          </p:cNvPr>
          <p:cNvSpPr txBox="1"/>
          <p:nvPr/>
        </p:nvSpPr>
        <p:spPr>
          <a:xfrm>
            <a:off x="10372562" y="123306"/>
            <a:ext cx="1690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August 10, 2018</a:t>
            </a:r>
          </a:p>
        </p:txBody>
      </p:sp>
    </p:spTree>
    <p:extLst>
      <p:ext uri="{BB962C8B-B14F-4D97-AF65-F5344CB8AC3E}">
        <p14:creationId xmlns:p14="http://schemas.microsoft.com/office/powerpoint/2010/main" val="2282896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93FB216-58E1-4C28-BF70-1F9B2429F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Step 1: Parse and Load </a:t>
            </a:r>
            <a:endParaRPr lang="en-CA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43B8749-E028-458A-A037-4E049E6887E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Parsed and loaded JSON files into Pandas data frames and saved merged file to disk</a:t>
            </a:r>
            <a:endParaRPr lang="en-CA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215E4E7-3F51-4B11-977C-DA724BADB0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Process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916806B-DE33-4A2D-9265-205426978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2958499"/>
          </a:xfrm>
        </p:spPr>
        <p:txBody>
          <a:bodyPr/>
          <a:lstStyle/>
          <a:p>
            <a:r>
              <a:rPr lang="en-US" dirty="0"/>
              <a:t>Four JSON files were loaded, normalized and merged into a full Pandas data frame of </a:t>
            </a:r>
            <a:r>
              <a:rPr lang="en-CA" dirty="0"/>
              <a:t>200,444 job postings </a:t>
            </a:r>
          </a:p>
          <a:p>
            <a:r>
              <a:rPr lang="en-CA" dirty="0"/>
              <a:t>Flattened/normalized JSON semi-structured data with attribute-value pairs to structured Pandas </a:t>
            </a:r>
            <a:r>
              <a:rPr lang="en-CA" dirty="0" err="1"/>
              <a:t>dataframes</a:t>
            </a:r>
            <a:r>
              <a:rPr lang="en-CA" dirty="0"/>
              <a:t> with columns and rows</a:t>
            </a:r>
          </a:p>
          <a:p>
            <a:r>
              <a:rPr lang="en-US" dirty="0"/>
              <a:t>Only 4 of the 40 batch files were used to avoid </a:t>
            </a:r>
            <a:r>
              <a:rPr lang="en-US" dirty="0" err="1"/>
              <a:t>MemoryError</a:t>
            </a:r>
            <a:r>
              <a:rPr lang="en-US" dirty="0"/>
              <a:t> in Python and avoid more than 30-minute processing delays</a:t>
            </a:r>
          </a:p>
          <a:p>
            <a:r>
              <a:rPr lang="en-US" dirty="0"/>
              <a:t>Saved to disk as pickle to maintain data integrity and clear objects from memory</a:t>
            </a:r>
            <a:endParaRPr lang="en-CA" dirty="0"/>
          </a:p>
          <a:p>
            <a:endParaRPr lang="en-C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1D32D11-F0DC-4E82-9742-283FD1AE28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Python Packages/Libraries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B22FCF7-4E42-4E3C-88B2-8A0C8F0D4E7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088549" cy="4170891"/>
          </a:xfrm>
        </p:spPr>
        <p:txBody>
          <a:bodyPr/>
          <a:lstStyle/>
          <a:p>
            <a:r>
              <a:rPr lang="en-US" dirty="0"/>
              <a:t>import json as j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# for parsing text in json before loading into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dataframe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CA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/>
              <a:t>import pandas as pd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# for creating and manipulating the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dataframes</a:t>
            </a:r>
            <a:endParaRPr lang="en-CA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/>
              <a:t>from </a:t>
            </a:r>
            <a:r>
              <a:rPr lang="en-US" dirty="0" err="1"/>
              <a:t>pandas.io.json</a:t>
            </a:r>
            <a:r>
              <a:rPr lang="en-US" dirty="0"/>
              <a:t> import </a:t>
            </a:r>
            <a:r>
              <a:rPr lang="en-US" dirty="0" err="1"/>
              <a:t>json_normalize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#package for flattening json in pandas df</a:t>
            </a:r>
            <a:endParaRPr lang="en-CA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99C12-14CE-4898-A511-295ED4140FA3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10</a:t>
            </a:fld>
            <a:endParaRPr lang="en-ZA" dirty="0"/>
          </a:p>
        </p:txBody>
      </p:sp>
      <p:graphicFrame>
        <p:nvGraphicFramePr>
          <p:cNvPr id="13" name="Content Placeholder 8">
            <a:extLst>
              <a:ext uri="{FF2B5EF4-FFF2-40B4-BE49-F238E27FC236}">
                <a16:creationId xmlns:a16="http://schemas.microsoft.com/office/drawing/2014/main" id="{9F20FF81-B028-4DA6-8E2E-A09C5A201C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1348251"/>
              </p:ext>
            </p:extLst>
          </p:nvPr>
        </p:nvGraphicFramePr>
        <p:xfrm>
          <a:off x="431800" y="5065297"/>
          <a:ext cx="10956635" cy="1672374"/>
        </p:xfrm>
        <a:graphic>
          <a:graphicData uri="http://schemas.openxmlformats.org/drawingml/2006/table">
            <a:tbl>
              <a:tblPr firstRow="1" firstCol="1" bandRow="1">
                <a:tableStyleId>{6E25E649-3F16-4E02-A733-19D2CDBF48F0}</a:tableStyleId>
              </a:tblPr>
              <a:tblGrid>
                <a:gridCol w="952495">
                  <a:extLst>
                    <a:ext uri="{9D8B030D-6E8A-4147-A177-3AD203B41FA5}">
                      <a16:colId xmlns:a16="http://schemas.microsoft.com/office/drawing/2014/main" val="1844445651"/>
                    </a:ext>
                  </a:extLst>
                </a:gridCol>
                <a:gridCol w="952495">
                  <a:extLst>
                    <a:ext uri="{9D8B030D-6E8A-4147-A177-3AD203B41FA5}">
                      <a16:colId xmlns:a16="http://schemas.microsoft.com/office/drawing/2014/main" val="304572079"/>
                    </a:ext>
                  </a:extLst>
                </a:gridCol>
                <a:gridCol w="952495">
                  <a:extLst>
                    <a:ext uri="{9D8B030D-6E8A-4147-A177-3AD203B41FA5}">
                      <a16:colId xmlns:a16="http://schemas.microsoft.com/office/drawing/2014/main" val="1042623875"/>
                    </a:ext>
                  </a:extLst>
                </a:gridCol>
                <a:gridCol w="952495">
                  <a:extLst>
                    <a:ext uri="{9D8B030D-6E8A-4147-A177-3AD203B41FA5}">
                      <a16:colId xmlns:a16="http://schemas.microsoft.com/office/drawing/2014/main" val="1207608062"/>
                    </a:ext>
                  </a:extLst>
                </a:gridCol>
                <a:gridCol w="952495">
                  <a:extLst>
                    <a:ext uri="{9D8B030D-6E8A-4147-A177-3AD203B41FA5}">
                      <a16:colId xmlns:a16="http://schemas.microsoft.com/office/drawing/2014/main" val="2233902806"/>
                    </a:ext>
                  </a:extLst>
                </a:gridCol>
                <a:gridCol w="952495">
                  <a:extLst>
                    <a:ext uri="{9D8B030D-6E8A-4147-A177-3AD203B41FA5}">
                      <a16:colId xmlns:a16="http://schemas.microsoft.com/office/drawing/2014/main" val="3386969265"/>
                    </a:ext>
                  </a:extLst>
                </a:gridCol>
                <a:gridCol w="952495">
                  <a:extLst>
                    <a:ext uri="{9D8B030D-6E8A-4147-A177-3AD203B41FA5}">
                      <a16:colId xmlns:a16="http://schemas.microsoft.com/office/drawing/2014/main" val="3318500382"/>
                    </a:ext>
                  </a:extLst>
                </a:gridCol>
                <a:gridCol w="952495">
                  <a:extLst>
                    <a:ext uri="{9D8B030D-6E8A-4147-A177-3AD203B41FA5}">
                      <a16:colId xmlns:a16="http://schemas.microsoft.com/office/drawing/2014/main" val="2762166707"/>
                    </a:ext>
                  </a:extLst>
                </a:gridCol>
                <a:gridCol w="952495">
                  <a:extLst>
                    <a:ext uri="{9D8B030D-6E8A-4147-A177-3AD203B41FA5}">
                      <a16:colId xmlns:a16="http://schemas.microsoft.com/office/drawing/2014/main" val="2873282466"/>
                    </a:ext>
                  </a:extLst>
                </a:gridCol>
                <a:gridCol w="952495">
                  <a:extLst>
                    <a:ext uri="{9D8B030D-6E8A-4147-A177-3AD203B41FA5}">
                      <a16:colId xmlns:a16="http://schemas.microsoft.com/office/drawing/2014/main" val="1331674116"/>
                    </a:ext>
                  </a:extLst>
                </a:gridCol>
                <a:gridCol w="952495">
                  <a:extLst>
                    <a:ext uri="{9D8B030D-6E8A-4147-A177-3AD203B41FA5}">
                      <a16:colId xmlns:a16="http://schemas.microsoft.com/office/drawing/2014/main" val="1668068437"/>
                    </a:ext>
                  </a:extLst>
                </a:gridCol>
                <a:gridCol w="479190">
                  <a:extLst>
                    <a:ext uri="{9D8B030D-6E8A-4147-A177-3AD203B41FA5}">
                      <a16:colId xmlns:a16="http://schemas.microsoft.com/office/drawing/2014/main" val="1789802376"/>
                    </a:ext>
                  </a:extLst>
                </a:gridCol>
              </a:tblGrid>
              <a:tr h="531290">
                <a:tc>
                  <a:txBody>
                    <a:bodyPr/>
                    <a:lstStyle/>
                    <a:p>
                      <a:pPr algn="l" fontAlgn="ctr"/>
                      <a:endParaRPr lang="en-CA" sz="1000" b="1" dirty="0">
                        <a:effectLst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1" dirty="0" err="1">
                          <a:effectLst/>
                        </a:rPr>
                        <a:t>pageurl</a:t>
                      </a:r>
                      <a:endParaRPr lang="en-CA" sz="1100" b="1" dirty="0">
                        <a:effectLst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1">
                          <a:effectLst/>
                        </a:rPr>
                        <a:t>record.company_name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1">
                          <a:effectLst/>
                        </a:rPr>
                        <a:t>record.description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>
                          <a:effectLst/>
                        </a:rPr>
                        <a:t>record.direct_apply_link_on_the_job_page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>
                          <a:effectLst/>
                        </a:rPr>
                        <a:t>record.direct_link_to_the_job_page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1">
                          <a:effectLst/>
                        </a:rPr>
                        <a:t>record.location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1">
                          <a:effectLst/>
                        </a:rPr>
                        <a:t>record.postedAt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1">
                          <a:effectLst/>
                        </a:rPr>
                        <a:t>record.postedAtText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1">
                          <a:effectLst/>
                        </a:rPr>
                        <a:t>record.sub_domain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1">
                          <a:effectLst/>
                        </a:rPr>
                        <a:t>record.title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1" dirty="0" err="1">
                          <a:effectLst/>
                        </a:rPr>
                        <a:t>record.uniq_id</a:t>
                      </a:r>
                      <a:endParaRPr lang="en-CA" sz="1100" b="1" dirty="0">
                        <a:effectLst/>
                      </a:endParaRP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3241431629"/>
                  </a:ext>
                </a:extLst>
              </a:tr>
              <a:tr h="1108494"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1" dirty="0">
                          <a:effectLst/>
                        </a:rPr>
                        <a:t>0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dirty="0">
                          <a:effectLst/>
                        </a:rPr>
                        <a:t>http://www.indeed.com/viewjob?jk=b4c7156c7d1cce8c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>
                          <a:effectLst/>
                        </a:rPr>
                        <a:t>Academy Sports + Outdoors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Team Sports Sales Associate\n\nDescription\n\n...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>
                          <a:effectLst/>
                        </a:rPr>
                        <a:t>http://www.indeed.com/rc/clk?jk=b4c7156c7d1cce...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dirty="0">
                          <a:effectLst/>
                        </a:rPr>
                        <a:t>http://www.indeed.com/</a:t>
                      </a:r>
                      <a:r>
                        <a:rPr lang="en-CA" sz="1100" dirty="0" err="1">
                          <a:effectLst/>
                        </a:rPr>
                        <a:t>rc</a:t>
                      </a:r>
                      <a:r>
                        <a:rPr lang="en-CA" sz="1100" dirty="0">
                          <a:effectLst/>
                        </a:rPr>
                        <a:t>/</a:t>
                      </a:r>
                      <a:r>
                        <a:rPr lang="en-CA" sz="1100" dirty="0" err="1">
                          <a:effectLst/>
                        </a:rPr>
                        <a:t>clk?jk</a:t>
                      </a:r>
                      <a:r>
                        <a:rPr lang="en-CA" sz="1100" dirty="0">
                          <a:effectLst/>
                        </a:rPr>
                        <a:t>=b4c7156c7d1cce...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>
                          <a:effectLst/>
                        </a:rPr>
                        <a:t>Tuscaloosa, AL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>
                          <a:effectLst/>
                        </a:rPr>
                        <a:t>2016-11-08 00:27:12 +0000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>
                          <a:effectLst/>
                        </a:rPr>
                        <a:t>22 hours ago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>
                          <a:effectLst/>
                        </a:rPr>
                        <a:t>indeed.com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dirty="0">
                          <a:effectLst/>
                        </a:rPr>
                        <a:t>Team Sports Sales Associate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dirty="0">
                          <a:effectLst/>
                        </a:rPr>
                        <a:t>33f7c38ef0c59b051085d693b0bcd4f3</a:t>
                      </a: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2849545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6280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32DFB-88DC-4A33-83D2-A27F558E2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Step 2: Text Pre-processing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F6C28-6EAB-4C63-949A-7E864F80A26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Cleaned text in Pandas data frame with the Natural Language Toolkit (NLTK) and REGEX (Regular Expression)</a:t>
            </a:r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4D6D49-C9D5-42A4-AAFC-6B3A279A4B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Process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EEADBB-09F1-4F66-ACB6-B32459FCA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7"/>
            <a:ext cx="5913382" cy="4253575"/>
          </a:xfrm>
        </p:spPr>
        <p:txBody>
          <a:bodyPr/>
          <a:lstStyle/>
          <a:p>
            <a:r>
              <a:rPr lang="en-US" dirty="0"/>
              <a:t>Removed special characters (e.g. ‘$’, ‘%’, ‘@’, etc.), numbers (e.g. ‘1’, ‘2’, ‘3’, etc.) and standalone double characters (e.g. ‘aa’, ‘bb’, ‘cc’, etc.) that would be unhelpful to analysis</a:t>
            </a:r>
          </a:p>
          <a:p>
            <a:r>
              <a:rPr lang="en-US" dirty="0"/>
              <a:t>Removed English stop words (e.g. ‘the’, ‘a’, ‘an’, ‘in’) that would be unhelpful to analysis</a:t>
            </a:r>
          </a:p>
          <a:p>
            <a:r>
              <a:rPr lang="en-US" dirty="0"/>
              <a:t>Ensured each remaining words were lowercase only and separated by whitespace to ensure correct word counts</a:t>
            </a:r>
          </a:p>
          <a:p>
            <a:r>
              <a:rPr lang="en-US" dirty="0"/>
              <a:t>Removed duplicate job postings to prep for accurate TF-IDF (term frequency–inverse document frequency) vectorization</a:t>
            </a:r>
          </a:p>
          <a:p>
            <a:r>
              <a:rPr lang="en-US" dirty="0"/>
              <a:t>Removed “state farm agent team member” from the Job Titles to ensure they would be classified appropriately</a:t>
            </a:r>
          </a:p>
          <a:p>
            <a:r>
              <a:rPr lang="en-US" dirty="0"/>
              <a:t>Applied stemming to </a:t>
            </a:r>
            <a:r>
              <a:rPr lang="en-CA" dirty="0"/>
              <a:t>reduce all words to their most base/root form, to improve TF-IDF vectorization</a:t>
            </a:r>
          </a:p>
          <a:p>
            <a:r>
              <a:rPr lang="en-US" dirty="0"/>
              <a:t>Saved to disk as pickle to maintain data integrity and clear objects from memory</a:t>
            </a:r>
            <a:endParaRPr lang="en-CA" dirty="0"/>
          </a:p>
          <a:p>
            <a:endParaRPr lang="en-C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8BE9EEB-1CBD-4FDD-AD7E-E1CD46CAE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22472" y="1516359"/>
            <a:ext cx="5149528" cy="358775"/>
          </a:xfrm>
        </p:spPr>
        <p:txBody>
          <a:bodyPr/>
          <a:lstStyle/>
          <a:p>
            <a:r>
              <a:rPr lang="en-CA" dirty="0"/>
              <a:t>Python Packages/Libraries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7E234F5-172A-4C74-A4B4-F8075722C0E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22472" y="2020359"/>
            <a:ext cx="4807527" cy="4170891"/>
          </a:xfrm>
        </p:spPr>
        <p:txBody>
          <a:bodyPr/>
          <a:lstStyle/>
          <a:p>
            <a:r>
              <a:rPr lang="en-US" dirty="0"/>
              <a:t>import re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# REGEX for text</a:t>
            </a:r>
            <a:endParaRPr lang="en-CA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/>
              <a:t>from </a:t>
            </a:r>
            <a:r>
              <a:rPr lang="en-US" dirty="0" err="1"/>
              <a:t>nltk.corpus</a:t>
            </a:r>
            <a:r>
              <a:rPr lang="en-US" dirty="0"/>
              <a:t> import </a:t>
            </a:r>
            <a:r>
              <a:rPr lang="en-US" dirty="0" err="1"/>
              <a:t>stopwords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# for removal of stop words</a:t>
            </a:r>
            <a:endParaRPr lang="en-CA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/>
              <a:t>from </a:t>
            </a:r>
            <a:r>
              <a:rPr lang="en-US" dirty="0" err="1"/>
              <a:t>nltk.stem</a:t>
            </a:r>
            <a:r>
              <a:rPr lang="en-US" dirty="0"/>
              <a:t> import </a:t>
            </a:r>
            <a:r>
              <a:rPr lang="en-US" dirty="0" err="1"/>
              <a:t>SnowballStemmer</a:t>
            </a:r>
            <a:r>
              <a:rPr lang="en-US" dirty="0"/>
              <a:t>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# for word stemming, if needed</a:t>
            </a:r>
            <a:endParaRPr lang="en-CA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CA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EF5457E-9D3B-476E-802A-27F89992716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11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72565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A8280-F86D-4020-AA46-F9612199E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using Unique Cases in </a:t>
            </a:r>
            <a:r>
              <a:rPr lang="en-US" dirty="0" err="1"/>
              <a:t>Dataframe</a:t>
            </a:r>
            <a:r>
              <a:rPr lang="en-US" dirty="0"/>
              <a:t> by Attribute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7CB7E-11AF-47E6-A298-94988C41F23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008000"/>
            <a:ext cx="11339513" cy="779236"/>
          </a:xfrm>
        </p:spPr>
        <p:txBody>
          <a:bodyPr/>
          <a:lstStyle/>
          <a:p>
            <a:r>
              <a:rPr lang="en-US" dirty="0"/>
              <a:t>Proportion of unique clean Job Descriptions vs. total Job Postings to determine success of this de-duplication process.</a:t>
            </a:r>
            <a:endParaRPr lang="en-CA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EC3AD051-5984-4DE7-BC45-E0FD0D57B37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17880660"/>
              </p:ext>
            </p:extLst>
          </p:nvPr>
        </p:nvGraphicFramePr>
        <p:xfrm>
          <a:off x="431800" y="1976870"/>
          <a:ext cx="8532092" cy="4690008"/>
        </p:xfrm>
        <a:graphic>
          <a:graphicData uri="http://schemas.openxmlformats.org/drawingml/2006/table">
            <a:tbl>
              <a:tblPr firstRow="1" firstCol="1" bandRow="1">
                <a:tableStyleId>{6E25E649-3F16-4E02-A733-19D2CDBF48F0}</a:tableStyleId>
              </a:tblPr>
              <a:tblGrid>
                <a:gridCol w="4628342">
                  <a:extLst>
                    <a:ext uri="{9D8B030D-6E8A-4147-A177-3AD203B41FA5}">
                      <a16:colId xmlns:a16="http://schemas.microsoft.com/office/drawing/2014/main" val="1844445651"/>
                    </a:ext>
                  </a:extLst>
                </a:gridCol>
                <a:gridCol w="1951875">
                  <a:extLst>
                    <a:ext uri="{9D8B030D-6E8A-4147-A177-3AD203B41FA5}">
                      <a16:colId xmlns:a16="http://schemas.microsoft.com/office/drawing/2014/main" val="1789802376"/>
                    </a:ext>
                  </a:extLst>
                </a:gridCol>
                <a:gridCol w="1951875">
                  <a:extLst>
                    <a:ext uri="{9D8B030D-6E8A-4147-A177-3AD203B41FA5}">
                      <a16:colId xmlns:a16="http://schemas.microsoft.com/office/drawing/2014/main" val="943778650"/>
                    </a:ext>
                  </a:extLst>
                </a:gridCol>
              </a:tblGrid>
              <a:tr h="5757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Attribute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800" dirty="0">
                          <a:effectLst/>
                        </a:rPr>
                        <a:t>Unique Count in Raw </a:t>
                      </a:r>
                      <a:r>
                        <a:rPr lang="en-CA" sz="1800" dirty="0" err="1">
                          <a:effectLst/>
                        </a:rPr>
                        <a:t>Dataframe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800" dirty="0">
                          <a:effectLst/>
                        </a:rPr>
                        <a:t>Unique Count in Clean </a:t>
                      </a:r>
                      <a:r>
                        <a:rPr lang="en-CA" sz="1800" dirty="0" err="1">
                          <a:effectLst/>
                        </a:rPr>
                        <a:t>Dataframe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241431629"/>
                  </a:ext>
                </a:extLst>
              </a:tr>
              <a:tr h="2791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pageurl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800" dirty="0">
                          <a:effectLst/>
                          <a:latin typeface="+mn-lt"/>
                        </a:rPr>
                        <a:t>200444</a:t>
                      </a:r>
                      <a:endParaRPr lang="en-CA" sz="18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135826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49545040"/>
                  </a:ext>
                </a:extLst>
              </a:tr>
              <a:tr h="2791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record.company_name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800" dirty="0">
                          <a:effectLst/>
                          <a:latin typeface="+mn-lt"/>
                        </a:rPr>
                        <a:t>44951</a:t>
                      </a:r>
                      <a:endParaRPr lang="en-CA" sz="18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44279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76308135"/>
                  </a:ext>
                </a:extLst>
              </a:tr>
              <a:tr h="2791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record.description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800" dirty="0">
                          <a:effectLst/>
                          <a:latin typeface="+mn-lt"/>
                        </a:rPr>
                        <a:t>161355</a:t>
                      </a:r>
                      <a:endParaRPr lang="en-CA" sz="18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135825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14613455"/>
                  </a:ext>
                </a:extLst>
              </a:tr>
              <a:tr h="4057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record.direct_apply_link_on_the_job_page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800" dirty="0">
                          <a:effectLst/>
                          <a:latin typeface="+mn-lt"/>
                        </a:rPr>
                        <a:t>158999</a:t>
                      </a:r>
                      <a:endParaRPr lang="en-CA" sz="18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102574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95212195"/>
                  </a:ext>
                </a:extLst>
              </a:tr>
              <a:tr h="4057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800" dirty="0" err="1">
                          <a:effectLst/>
                        </a:rPr>
                        <a:t>record.direct_link_to_the_job_page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800" dirty="0">
                          <a:effectLst/>
                          <a:latin typeface="+mn-lt"/>
                        </a:rPr>
                        <a:t>158999</a:t>
                      </a:r>
                      <a:endParaRPr lang="en-CA" sz="18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102574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20440151"/>
                  </a:ext>
                </a:extLst>
              </a:tr>
              <a:tr h="2791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800" dirty="0" err="1">
                          <a:effectLst/>
                        </a:rPr>
                        <a:t>record.location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800" dirty="0">
                          <a:effectLst/>
                          <a:latin typeface="+mn-lt"/>
                        </a:rPr>
                        <a:t>13371</a:t>
                      </a:r>
                      <a:endParaRPr lang="en-CA" sz="18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10634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18876047"/>
                  </a:ext>
                </a:extLst>
              </a:tr>
              <a:tr h="2791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record.postedAt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800" dirty="0">
                          <a:effectLst/>
                          <a:latin typeface="+mn-lt"/>
                        </a:rPr>
                        <a:t>79704</a:t>
                      </a:r>
                      <a:endParaRPr lang="en-CA" sz="18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63077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93082245"/>
                  </a:ext>
                </a:extLst>
              </a:tr>
              <a:tr h="2791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record.postedAtText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800" dirty="0">
                          <a:effectLst/>
                          <a:latin typeface="+mn-lt"/>
                        </a:rPr>
                        <a:t>81</a:t>
                      </a:r>
                      <a:endParaRPr lang="en-CA" sz="18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94806314"/>
                  </a:ext>
                </a:extLst>
              </a:tr>
              <a:tr h="2791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record.sub_domain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800" dirty="0">
                          <a:effectLst/>
                          <a:latin typeface="+mn-lt"/>
                        </a:rPr>
                        <a:t>1</a:t>
                      </a:r>
                      <a:endParaRPr lang="en-CA" sz="18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33417521"/>
                  </a:ext>
                </a:extLst>
              </a:tr>
              <a:tr h="2791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800" dirty="0" err="1">
                          <a:effectLst/>
                        </a:rPr>
                        <a:t>record.title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800" dirty="0">
                          <a:effectLst/>
                          <a:latin typeface="+mn-lt"/>
                        </a:rPr>
                        <a:t>113237</a:t>
                      </a:r>
                      <a:endParaRPr lang="en-CA" sz="18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103469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29571972"/>
                  </a:ext>
                </a:extLst>
              </a:tr>
              <a:tr h="2791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800" dirty="0" err="1">
                          <a:effectLst/>
                        </a:rPr>
                        <a:t>record.uniq_id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800" dirty="0">
                          <a:effectLst/>
                          <a:latin typeface="+mn-lt"/>
                        </a:rPr>
                        <a:t>200444</a:t>
                      </a:r>
                      <a:endParaRPr lang="en-CA" sz="18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135826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6834787"/>
                  </a:ext>
                </a:extLst>
              </a:tr>
              <a:tr h="2791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clean_description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8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N/A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135825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95989360"/>
                  </a:ext>
                </a:extLst>
              </a:tr>
              <a:tr h="2791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clean_titles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8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N/A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98542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04188339"/>
                  </a:ext>
                </a:extLst>
              </a:tr>
            </a:tbl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79A2FE6-FB32-49A9-B127-B50A35752B9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12</a:t>
            </a:fld>
            <a:endParaRPr lang="en-Z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90DA9A-D1CF-4FCC-A305-DE55464DEF71}"/>
              </a:ext>
            </a:extLst>
          </p:cNvPr>
          <p:cNvSpPr/>
          <p:nvPr/>
        </p:nvSpPr>
        <p:spPr>
          <a:xfrm>
            <a:off x="9248959" y="3108956"/>
            <a:ext cx="2359890" cy="923330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r>
              <a:rPr lang="en-US" b="1" dirty="0"/>
              <a:t>Improved unique Job Description proportion from 77.8% to 100% </a:t>
            </a:r>
            <a:endParaRPr lang="en-CA" b="1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B860497-814A-4658-BB0C-E8CEEB735B55}"/>
              </a:ext>
            </a:extLst>
          </p:cNvPr>
          <p:cNvSpPr/>
          <p:nvPr/>
        </p:nvSpPr>
        <p:spPr>
          <a:xfrm>
            <a:off x="5056904" y="3178081"/>
            <a:ext cx="1959716" cy="292902"/>
          </a:xfrm>
          <a:prstGeom prst="round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B2ECE81-69D4-4EF1-BE40-E8954793A605}"/>
              </a:ext>
            </a:extLst>
          </p:cNvPr>
          <p:cNvSpPr/>
          <p:nvPr/>
        </p:nvSpPr>
        <p:spPr>
          <a:xfrm>
            <a:off x="7016615" y="6064853"/>
            <a:ext cx="1959716" cy="292902"/>
          </a:xfrm>
          <a:prstGeom prst="round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6700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191F1-869E-4917-8A66-D4CD9D185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using Total Number of Job Postings  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46AC8-EF85-43AA-84B9-9F2DA4EFA4A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Maintained a total of 135,825 unique clean Job Postings from 200,444 raw Job Postings (67.8% of raw total)</a:t>
            </a:r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31E0E5-AD09-4A0F-A6DA-246BD1918D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 25 Job Titles in Raw Datafile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DC09FAD-F199-4ADF-B088-CFF854B6E9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Top 25 Stemmed Job Titles in Clean Datafile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BEE7603-C3D5-4E5A-819A-210FD756B6D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13</a:t>
            </a:fld>
            <a:endParaRPr lang="en-ZA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49B6B121-EC9A-4E0F-B234-4EAE168A77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6033109"/>
              </p:ext>
            </p:extLst>
          </p:nvPr>
        </p:nvGraphicFramePr>
        <p:xfrm>
          <a:off x="6299999" y="1871430"/>
          <a:ext cx="5471313" cy="49865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C64E9FB5-9AB4-4318-A047-5FDCAD345AB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02983123"/>
              </p:ext>
            </p:extLst>
          </p:nvPr>
        </p:nvGraphicFramePr>
        <p:xfrm>
          <a:off x="431800" y="1875134"/>
          <a:ext cx="5472113" cy="49828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84467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5E09614-3C55-42BE-BBEE-423347F83426}"/>
              </a:ext>
            </a:extLst>
          </p:cNvPr>
          <p:cNvSpPr txBox="1"/>
          <p:nvPr/>
        </p:nvSpPr>
        <p:spPr>
          <a:xfrm>
            <a:off x="3070" y="5934134"/>
            <a:ext cx="11774150" cy="92333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INTERESTING FACT:</a:t>
            </a:r>
          </a:p>
          <a:p>
            <a:pPr algn="ctr"/>
            <a:r>
              <a:rPr lang="en-CA" dirty="0"/>
              <a:t>Most defining features from Job Descriptions were unrecognizable to average person.</a:t>
            </a:r>
          </a:p>
          <a:p>
            <a:pPr algn="ctr"/>
            <a:r>
              <a:rPr lang="en-CA" dirty="0"/>
              <a:t>(e.g. '</a:t>
            </a:r>
            <a:r>
              <a:rPr lang="en-CA" dirty="0" err="1"/>
              <a:t>zynex</a:t>
            </a:r>
            <a:r>
              <a:rPr lang="en-CA" dirty="0"/>
              <a:t> suit', '</a:t>
            </a:r>
            <a:r>
              <a:rPr lang="en-CA" dirty="0" err="1"/>
              <a:t>hns</a:t>
            </a:r>
            <a:r>
              <a:rPr lang="en-CA" dirty="0"/>
              <a:t> organ', '</a:t>
            </a:r>
            <a:r>
              <a:rPr lang="en-CA" dirty="0" err="1"/>
              <a:t>hns</a:t>
            </a:r>
            <a:r>
              <a:rPr lang="en-CA" dirty="0"/>
              <a:t> mission', '</a:t>
            </a:r>
            <a:r>
              <a:rPr lang="en-CA" dirty="0" err="1"/>
              <a:t>hns</a:t>
            </a:r>
            <a:r>
              <a:rPr lang="en-CA" dirty="0"/>
              <a:t> </a:t>
            </a:r>
            <a:r>
              <a:rPr lang="en-CA" dirty="0" err="1"/>
              <a:t>manag</a:t>
            </a:r>
            <a:r>
              <a:rPr lang="en-CA" dirty="0"/>
              <a:t>', '</a:t>
            </a:r>
            <a:r>
              <a:rPr lang="en-CA" dirty="0" err="1"/>
              <a:t>hns</a:t>
            </a:r>
            <a:r>
              <a:rPr lang="en-CA" dirty="0"/>
              <a:t>', '</a:t>
            </a:r>
            <a:r>
              <a:rPr lang="en-CA" dirty="0" err="1"/>
              <a:t>hne</a:t>
            </a:r>
            <a:r>
              <a:rPr lang="en-CA" dirty="0"/>
              <a:t> bod', '</a:t>
            </a:r>
            <a:r>
              <a:rPr lang="en-CA" dirty="0" err="1"/>
              <a:t>hne</a:t>
            </a:r>
            <a:r>
              <a:rPr lang="en-CA" dirty="0"/>
              <a:t>', '</a:t>
            </a:r>
            <a:r>
              <a:rPr lang="en-CA" dirty="0" err="1"/>
              <a:t>hnbhs</a:t>
            </a:r>
            <a:r>
              <a:rPr lang="en-CA" dirty="0"/>
              <a:t> </a:t>
            </a:r>
            <a:r>
              <a:rPr lang="en-CA" dirty="0" err="1"/>
              <a:t>regulatori</a:t>
            </a:r>
            <a:r>
              <a:rPr lang="en-CA" dirty="0"/>
              <a:t>', '</a:t>
            </a:r>
            <a:r>
              <a:rPr lang="en-CA" dirty="0" err="1"/>
              <a:t>hnbhs</a:t>
            </a:r>
            <a:r>
              <a:rPr lang="en-CA" dirty="0"/>
              <a:t> </a:t>
            </a:r>
            <a:r>
              <a:rPr lang="en-CA" dirty="0" err="1"/>
              <a:t>facilit</a:t>
            </a:r>
            <a:r>
              <a:rPr lang="en-CA" dirty="0"/>
              <a:t>', '</a:t>
            </a:r>
            <a:r>
              <a:rPr lang="en-CA" dirty="0" err="1"/>
              <a:t>hnbhs</a:t>
            </a:r>
            <a:r>
              <a:rPr lang="en-CA" dirty="0"/>
              <a:t>’)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0A3255-42F8-4C02-A0E9-AA73BFFB9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Step 3: Text Mining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28BF1-C14C-44F3-A5B3-747556598C4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Uncovered tokenized job skills (unigrams and bigrams) from Job Descriptions and applied TF-IDF vectorization</a:t>
            </a:r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7394C8-5D2A-44EC-836D-781CFB640C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Process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51AFC52-0BF1-4C86-91F9-24FEE4DD2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999" y="2023668"/>
            <a:ext cx="5867888" cy="3826332"/>
          </a:xfrm>
        </p:spPr>
        <p:txBody>
          <a:bodyPr/>
          <a:lstStyle/>
          <a:p>
            <a:r>
              <a:rPr lang="en-US" dirty="0"/>
              <a:t>Chose to use only the top 200 Job Titles as there were too many unique Job Titles in total (</a:t>
            </a:r>
            <a:r>
              <a:rPr lang="en-CA" dirty="0">
                <a:solidFill>
                  <a:srgbClr val="000000"/>
                </a:solidFill>
              </a:rPr>
              <a:t>98,542) </a:t>
            </a:r>
            <a:r>
              <a:rPr lang="en-US" dirty="0"/>
              <a:t>with too few cases for accurate classification (n&lt;30).</a:t>
            </a:r>
          </a:p>
          <a:p>
            <a:r>
              <a:rPr lang="en-US" dirty="0"/>
              <a:t>Conducted tokenization and TF-IDF vectorization of Job Descriptions to reflect how important each Job Requirement/Skill (word) is to an individual Job Description (document) in relations to all Job Postings (corpus). </a:t>
            </a:r>
          </a:p>
          <a:p>
            <a:r>
              <a:rPr lang="en-US" dirty="0"/>
              <a:t>808,932 features were generated from tokenized words in Job Descriptions</a:t>
            </a:r>
          </a:p>
          <a:p>
            <a:r>
              <a:rPr lang="en-US" dirty="0"/>
              <a:t>Generated numerical categories for unique job titles to reduce human error during classification</a:t>
            </a:r>
          </a:p>
          <a:p>
            <a:r>
              <a:rPr lang="en-US" dirty="0"/>
              <a:t>Saved to disk as pickle to maintain data integrity and clear objects from memory</a:t>
            </a:r>
            <a:endParaRPr lang="en-C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E3406F3-1F07-4217-A588-FAACDE3904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42364" y="1516359"/>
            <a:ext cx="5329636" cy="358775"/>
          </a:xfrm>
        </p:spPr>
        <p:txBody>
          <a:bodyPr/>
          <a:lstStyle/>
          <a:p>
            <a:r>
              <a:rPr lang="en-CA" dirty="0"/>
              <a:t>Python Packages/Libraries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91E2EA0-7888-474B-BC55-870B50DEFA3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42364" y="2020359"/>
            <a:ext cx="5043054" cy="4170891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nltk</a:t>
            </a:r>
            <a:r>
              <a:rPr lang="en-US" dirty="0"/>
              <a:t> import </a:t>
            </a:r>
            <a:r>
              <a:rPr lang="en-US" dirty="0" err="1"/>
              <a:t>word_tokenize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# for tokenization of words</a:t>
            </a:r>
            <a:endParaRPr lang="en-CA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/>
              <a:t>from </a:t>
            </a:r>
            <a:r>
              <a:rPr lang="en-US" dirty="0" err="1"/>
              <a:t>sklearn.feature_extraction.text</a:t>
            </a:r>
            <a:r>
              <a:rPr lang="en-US" dirty="0"/>
              <a:t> import </a:t>
            </a:r>
            <a:r>
              <a:rPr lang="en-US" dirty="0" err="1"/>
              <a:t>TfidfVectorizer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# for TF-IDF vectorization </a:t>
            </a:r>
            <a:endParaRPr lang="en-CA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/>
              <a:t>from </a:t>
            </a:r>
            <a:r>
              <a:rPr lang="en-US" dirty="0" err="1"/>
              <a:t>nltk.util</a:t>
            </a:r>
            <a:r>
              <a:rPr lang="en-US" dirty="0"/>
              <a:t> import </a:t>
            </a:r>
            <a:r>
              <a:rPr lang="en-US" dirty="0" err="1"/>
              <a:t>ngrams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# for generating unigrams, bigrams, trigrams</a:t>
            </a:r>
            <a:endParaRPr lang="en-CA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# for working with matrices </a:t>
            </a:r>
            <a:endParaRPr lang="en-CA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CA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E923348-97DA-41BB-861B-618224DD909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14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791946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A8280-F86D-4020-AA46-F9612199E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using Unique Cases in </a:t>
            </a:r>
            <a:r>
              <a:rPr lang="en-US" dirty="0" err="1"/>
              <a:t>Dataframe</a:t>
            </a:r>
            <a:r>
              <a:rPr lang="en-US" dirty="0"/>
              <a:t> by Attribute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7CB7E-11AF-47E6-A298-94988C41F23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008000"/>
            <a:ext cx="11339513" cy="779236"/>
          </a:xfrm>
        </p:spPr>
        <p:txBody>
          <a:bodyPr/>
          <a:lstStyle/>
          <a:p>
            <a:r>
              <a:rPr lang="en-US" dirty="0"/>
              <a:t>Maintained a total of 14,148 unique clean Job Postings from 135,825 unique clean Job Postings (10.4% of clean total)</a:t>
            </a:r>
            <a:endParaRPr lang="en-CA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EC3AD051-5984-4DE7-BC45-E0FD0D57B37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66280389"/>
              </p:ext>
            </p:extLst>
          </p:nvPr>
        </p:nvGraphicFramePr>
        <p:xfrm>
          <a:off x="431800" y="1976870"/>
          <a:ext cx="8920017" cy="4690008"/>
        </p:xfrm>
        <a:graphic>
          <a:graphicData uri="http://schemas.openxmlformats.org/drawingml/2006/table">
            <a:tbl>
              <a:tblPr firstRow="1" firstCol="1" bandRow="1">
                <a:tableStyleId>{6E25E649-3F16-4E02-A733-19D2CDBF48F0}</a:tableStyleId>
              </a:tblPr>
              <a:tblGrid>
                <a:gridCol w="4838777">
                  <a:extLst>
                    <a:ext uri="{9D8B030D-6E8A-4147-A177-3AD203B41FA5}">
                      <a16:colId xmlns:a16="http://schemas.microsoft.com/office/drawing/2014/main" val="1844445651"/>
                    </a:ext>
                  </a:extLst>
                </a:gridCol>
                <a:gridCol w="2040620">
                  <a:extLst>
                    <a:ext uri="{9D8B030D-6E8A-4147-A177-3AD203B41FA5}">
                      <a16:colId xmlns:a16="http://schemas.microsoft.com/office/drawing/2014/main" val="1789802376"/>
                    </a:ext>
                  </a:extLst>
                </a:gridCol>
                <a:gridCol w="2040620">
                  <a:extLst>
                    <a:ext uri="{9D8B030D-6E8A-4147-A177-3AD203B41FA5}">
                      <a16:colId xmlns:a16="http://schemas.microsoft.com/office/drawing/2014/main" val="943778650"/>
                    </a:ext>
                  </a:extLst>
                </a:gridCol>
              </a:tblGrid>
              <a:tr h="5757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Attribute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800" dirty="0">
                          <a:effectLst/>
                        </a:rPr>
                        <a:t>Unique Count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800" dirty="0">
                          <a:effectLst/>
                        </a:rPr>
                        <a:t>in Clean </a:t>
                      </a:r>
                      <a:r>
                        <a:rPr lang="en-CA" sz="1800" dirty="0" err="1">
                          <a:effectLst/>
                        </a:rPr>
                        <a:t>Dataframe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800" dirty="0">
                          <a:effectLst/>
                        </a:rPr>
                        <a:t>Unique Count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800" dirty="0">
                          <a:effectLst/>
                        </a:rPr>
                        <a:t>in Final </a:t>
                      </a:r>
                      <a:r>
                        <a:rPr lang="en-CA" sz="1800" dirty="0" err="1">
                          <a:effectLst/>
                        </a:rPr>
                        <a:t>Dataframe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241431629"/>
                  </a:ext>
                </a:extLst>
              </a:tr>
              <a:tr h="2791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pageurl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135826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14148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49545040"/>
                  </a:ext>
                </a:extLst>
              </a:tr>
              <a:tr h="2791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record.company_name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44279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10538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76308135"/>
                  </a:ext>
                </a:extLst>
              </a:tr>
              <a:tr h="2791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record.description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135825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14148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14613455"/>
                  </a:ext>
                </a:extLst>
              </a:tr>
              <a:tr h="4057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record.direct_apply_link_on_the_job_page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102574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9357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95212195"/>
                  </a:ext>
                </a:extLst>
              </a:tr>
              <a:tr h="4057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800" dirty="0" err="1">
                          <a:effectLst/>
                        </a:rPr>
                        <a:t>record.direct_link_to_the_job_page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102574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9357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20440151"/>
                  </a:ext>
                </a:extLst>
              </a:tr>
              <a:tr h="2791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800" dirty="0" err="1">
                          <a:effectLst/>
                        </a:rPr>
                        <a:t>record.location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10634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3653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18876047"/>
                  </a:ext>
                </a:extLst>
              </a:tr>
              <a:tr h="2791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record.postedAt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63077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11766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93082245"/>
                  </a:ext>
                </a:extLst>
              </a:tr>
              <a:tr h="2791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record.postedAtText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94806314"/>
                  </a:ext>
                </a:extLst>
              </a:tr>
              <a:tr h="2791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record.sub_domain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33417521"/>
                  </a:ext>
                </a:extLst>
              </a:tr>
              <a:tr h="2791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800" dirty="0" err="1">
                          <a:effectLst/>
                        </a:rPr>
                        <a:t>record.title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103469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796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29571972"/>
                  </a:ext>
                </a:extLst>
              </a:tr>
              <a:tr h="2791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800" dirty="0" err="1">
                          <a:effectLst/>
                        </a:rPr>
                        <a:t>record.uniq_id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135826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14148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6834787"/>
                  </a:ext>
                </a:extLst>
              </a:tr>
              <a:tr h="2791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clean_description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135825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14148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95989360"/>
                  </a:ext>
                </a:extLst>
              </a:tr>
              <a:tr h="2791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clean_titles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98542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04188339"/>
                  </a:ext>
                </a:extLst>
              </a:tr>
            </a:tbl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79A2FE6-FB32-49A9-B127-B50A35752B9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15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76717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48A29-8DBD-466E-BFED-F15DC691E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Step 4: Text Classification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1F786-4E18-4F15-8F71-B2022356341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04090" y="1008000"/>
            <a:ext cx="11339513" cy="360000"/>
          </a:xfrm>
        </p:spPr>
        <p:txBody>
          <a:bodyPr/>
          <a:lstStyle/>
          <a:p>
            <a:r>
              <a:rPr lang="en-US" dirty="0"/>
              <a:t>Trained, tested and evaluated 3 classification models using Support Vector Machine (SVM), </a:t>
            </a:r>
            <a:r>
              <a:rPr lang="en-US" dirty="0" err="1"/>
              <a:t>NaiveBayes</a:t>
            </a:r>
            <a:r>
              <a:rPr lang="en-US" dirty="0"/>
              <a:t> and </a:t>
            </a:r>
            <a:r>
              <a:rPr lang="en-US" dirty="0" err="1"/>
              <a:t>RandomForests</a:t>
            </a:r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08CF1D-C37D-4C7E-809D-1F71BD064A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Process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20E6A5-9804-4C5E-92B3-386E12A1C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912829"/>
            <a:ext cx="5460114" cy="4168332"/>
          </a:xfrm>
        </p:spPr>
        <p:txBody>
          <a:bodyPr/>
          <a:lstStyle/>
          <a:p>
            <a:r>
              <a:rPr lang="en-US" dirty="0"/>
              <a:t>Tokenized Job Requirements/Skills with TF-IDF vector scores from Job Descriptions were the independent variables for classification</a:t>
            </a:r>
          </a:p>
          <a:p>
            <a:r>
              <a:rPr lang="en-US" dirty="0"/>
              <a:t>Top 200 unique Job Titles was the dependent variable for classification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692A44-2233-4E78-A977-524DBFC9CC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Python Packages/Libraries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C37351B-C111-4A89-8878-98EC4FAD55E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282513" cy="4170891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sklearn.pipeline</a:t>
            </a:r>
            <a:r>
              <a:rPr lang="en-US" dirty="0"/>
              <a:t> import Pipeline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# for creating an analysis pipeline</a:t>
            </a:r>
            <a:endParaRPr lang="en-CA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/>
              <a:t>from </a:t>
            </a:r>
            <a:r>
              <a:rPr lang="en-US" dirty="0" err="1"/>
              <a:t>sklearn.model_selection</a:t>
            </a:r>
            <a:r>
              <a:rPr lang="en-US" dirty="0"/>
              <a:t> import </a:t>
            </a:r>
            <a:r>
              <a:rPr lang="en-US" dirty="0" err="1"/>
              <a:t>train_test_split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# for splitting dataset into training and testing</a:t>
            </a:r>
            <a:endParaRPr lang="en-CA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/>
              <a:t>from </a:t>
            </a:r>
            <a:r>
              <a:rPr lang="en-US" dirty="0" err="1"/>
              <a:t>sklearn.metrics</a:t>
            </a:r>
            <a:r>
              <a:rPr lang="en-US" dirty="0"/>
              <a:t> import </a:t>
            </a:r>
            <a:r>
              <a:rPr lang="en-US" dirty="0" err="1"/>
              <a:t>adjusted_rand_score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#for generating random index</a:t>
            </a:r>
            <a:endParaRPr lang="en-CA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/>
              <a:t>from </a:t>
            </a:r>
            <a:r>
              <a:rPr lang="en-US" dirty="0" err="1"/>
              <a:t>sklearn.metrics</a:t>
            </a:r>
            <a:r>
              <a:rPr lang="en-US" dirty="0"/>
              <a:t> import </a:t>
            </a:r>
            <a:r>
              <a:rPr lang="en-US" dirty="0" err="1"/>
              <a:t>precision_recall_fscore_support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#for evaluating model</a:t>
            </a:r>
            <a:endParaRPr lang="en-CA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/>
              <a:t>from </a:t>
            </a:r>
            <a:r>
              <a:rPr lang="en-US" dirty="0" err="1"/>
              <a:t>sklearn.svm</a:t>
            </a:r>
            <a:r>
              <a:rPr lang="en-US" dirty="0"/>
              <a:t> import </a:t>
            </a:r>
            <a:r>
              <a:rPr lang="en-US" dirty="0" err="1"/>
              <a:t>LinearSVC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# for generating model</a:t>
            </a:r>
            <a:endParaRPr lang="en-CA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/>
              <a:t>from </a:t>
            </a:r>
            <a:r>
              <a:rPr lang="en-US" dirty="0" err="1"/>
              <a:t>sklearn.naive_bayes</a:t>
            </a:r>
            <a:r>
              <a:rPr lang="en-US" dirty="0"/>
              <a:t> import </a:t>
            </a:r>
            <a:r>
              <a:rPr lang="en-US" dirty="0" err="1"/>
              <a:t>MultinomialNB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# for generating model</a:t>
            </a:r>
            <a:endParaRPr lang="en-CA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/>
              <a:t>from </a:t>
            </a:r>
            <a:r>
              <a:rPr lang="en-US" dirty="0" err="1"/>
              <a:t>sklearn.ensemble</a:t>
            </a:r>
            <a:r>
              <a:rPr lang="en-US" dirty="0"/>
              <a:t> import </a:t>
            </a:r>
            <a:r>
              <a:rPr lang="en-US" dirty="0" err="1"/>
              <a:t>RandomForestClassifier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# for generating model</a:t>
            </a:r>
            <a:endParaRPr lang="en-CA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CA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0EB7F14-4924-4DAB-A25B-D3A4F262FB49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16</a:t>
            </a:fld>
            <a:endParaRPr lang="en-ZA" dirty="0"/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81BC1A0E-91AE-4874-BCA6-9D7F608612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3"/>
          <a:stretch/>
        </p:blipFill>
        <p:spPr bwMode="auto">
          <a:xfrm>
            <a:off x="3200400" y="3199881"/>
            <a:ext cx="2574436" cy="2839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11AB8424-5605-49ED-9FA7-A86747510F64}"/>
              </a:ext>
            </a:extLst>
          </p:cNvPr>
          <p:cNvSpPr txBox="1">
            <a:spLocks/>
          </p:cNvSpPr>
          <p:nvPr/>
        </p:nvSpPr>
        <p:spPr>
          <a:xfrm>
            <a:off x="432000" y="3435923"/>
            <a:ext cx="2651122" cy="24928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Dataset was split into 70% for training models and 30% for testing models</a:t>
            </a:r>
          </a:p>
          <a:p>
            <a:r>
              <a:rPr lang="en-US" dirty="0"/>
              <a:t>Evaluated the models’ ability to predict by reviewing their Precision, Recall and F-Score.</a:t>
            </a:r>
            <a:endParaRPr lang="en-CA" dirty="0"/>
          </a:p>
          <a:p>
            <a:endParaRPr lang="en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44A7BD-FA9E-42BB-BA6B-E07EF31355EC}"/>
              </a:ext>
            </a:extLst>
          </p:cNvPr>
          <p:cNvSpPr/>
          <p:nvPr/>
        </p:nvSpPr>
        <p:spPr>
          <a:xfrm>
            <a:off x="362525" y="611878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Precision: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 proportion of relevant elements among the retrieved elements</a:t>
            </a:r>
          </a:p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Recall: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proportion of relevant elements among total amount of relevant elements</a:t>
            </a:r>
          </a:p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F-Score: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harmonic mean of precision and recall</a:t>
            </a:r>
            <a:endParaRPr lang="en-CA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501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4B23132-CD87-413A-BB36-51F7437D74C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A4F7DB0-40FA-4BE0-8598-7BD3A55459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z="5400" dirty="0"/>
              <a:t>Results</a:t>
            </a:r>
            <a:endParaRPr lang="en-CA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D3F51A5-FD28-45FC-A15E-96EAF63A71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Helpful results and </a:t>
            </a:r>
            <a:r>
              <a:rPr lang="en-US" dirty="0"/>
              <a:t>evaluation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C52750-30E8-4D62-8671-A9F74FAFA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17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64744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The Predictive Models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4AFD2-303D-4B48-AA3E-C96B74D8127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04090" y="1021854"/>
            <a:ext cx="11339513" cy="1428622"/>
          </a:xfrm>
        </p:spPr>
        <p:txBody>
          <a:bodyPr/>
          <a:lstStyle/>
          <a:p>
            <a:r>
              <a:rPr lang="en-US" dirty="0"/>
              <a:t>The SVM classifier algorithm by far produced the best classification model with an F-Score of 65.9%</a:t>
            </a:r>
          </a:p>
          <a:p>
            <a:r>
              <a:rPr lang="en-US" dirty="0"/>
              <a:t>Exceeds the F-Score of 62.1% achieved by J. Lynch in his research “An Analysis of Predicting Job Titles Using Job Descriptions”</a:t>
            </a:r>
          </a:p>
          <a:p>
            <a:r>
              <a:rPr lang="en-US" dirty="0"/>
              <a:t>The SVM classifier model should be used to develop an accurate Job Titles recommender system in Python</a:t>
            </a:r>
          </a:p>
          <a:p>
            <a:endParaRPr lang="en-C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EE0921D-4C1D-4106-9AC0-F73F30E8D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837370"/>
              </p:ext>
            </p:extLst>
          </p:nvPr>
        </p:nvGraphicFramePr>
        <p:xfrm>
          <a:off x="1609436" y="3204074"/>
          <a:ext cx="8091715" cy="2772394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618343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608292439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1007882540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8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Model</a:t>
                      </a:r>
                      <a:endParaRPr lang="en-CA" sz="1800" dirty="0">
                        <a:solidFill>
                          <a:schemeClr val="bg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8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Training Accuracy</a:t>
                      </a:r>
                      <a:endParaRPr lang="en-CA" sz="1800" dirty="0">
                        <a:solidFill>
                          <a:schemeClr val="bg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8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Test 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8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Precision</a:t>
                      </a:r>
                      <a:endParaRPr lang="en-CA" sz="1800" dirty="0">
                        <a:solidFill>
                          <a:schemeClr val="bg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8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Test 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8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Recall</a:t>
                      </a:r>
                      <a:endParaRPr lang="en-CA" sz="1800" dirty="0">
                        <a:solidFill>
                          <a:schemeClr val="bg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8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Test 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8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F-score</a:t>
                      </a:r>
                      <a:endParaRPr lang="en-CA" sz="1800" dirty="0">
                        <a:solidFill>
                          <a:schemeClr val="bg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8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Multinomial Naive Bayes</a:t>
                      </a:r>
                      <a:endParaRPr lang="en-CA" sz="18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8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27.0%</a:t>
                      </a:r>
                      <a:endParaRPr lang="en-CA" sz="18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8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38.3% </a:t>
                      </a:r>
                      <a:endParaRPr lang="en-CA" sz="18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8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27.0% </a:t>
                      </a:r>
                      <a:endParaRPr lang="en-CA" sz="18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8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22.0% </a:t>
                      </a:r>
                      <a:endParaRPr lang="en-CA" sz="18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8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Random Forests</a:t>
                      </a:r>
                      <a:endParaRPr lang="en-CA" sz="18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8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34.9%</a:t>
                      </a:r>
                      <a:endParaRPr lang="en-CA" sz="18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8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38.4% </a:t>
                      </a:r>
                      <a:endParaRPr lang="en-CA" sz="18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8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34.9% </a:t>
                      </a:r>
                      <a:endParaRPr lang="en-CA" sz="18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8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33.0% </a:t>
                      </a:r>
                      <a:endParaRPr lang="en-CA" sz="18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8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SVM Linear</a:t>
                      </a:r>
                      <a:endParaRPr lang="en-CA" sz="18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8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67.1%</a:t>
                      </a:r>
                      <a:endParaRPr lang="en-CA" sz="18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8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69.8% </a:t>
                      </a:r>
                      <a:endParaRPr lang="en-CA" sz="18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8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67.1% </a:t>
                      </a:r>
                      <a:endParaRPr lang="en-CA" sz="18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8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65.9% </a:t>
                      </a:r>
                      <a:endParaRPr lang="en-CA" sz="18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18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75421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5540499-C5E0-4CDD-8989-B42AE5C3F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Recommendations for Future Research &amp; Development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BAA91A6-1B62-4EDC-8209-2252D3B96BE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CA" dirty="0"/>
              <a:t>Moving beyond the limitations of this project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BF5F0F-2943-48D4-8CB9-87D77161E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99" y="1511999"/>
            <a:ext cx="4036254" cy="517974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Recommendation #1: Cluster-Computing for Computing Power and Memory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Pre-processing text data (e.g. stemming, removal of stop words, etc.) is extremely processor dependent, causing delays in computation time as the number of words in the dataset increase.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The tokenization and TF-IDF vectorization of text data is very memory (RAM) dependent, causing Memory Errors when there is no longer enough available to process all of the remaining text data.</a:t>
            </a:r>
          </a:p>
          <a:p>
            <a:r>
              <a:rPr lang="en-US" dirty="0"/>
              <a:t>Further research to investigate the success of conducting text pre-processing and text mining with a distributed cloud computing service utilizing a cluster-computing framework such as Hadoop (e.g. Amazon EMR).</a:t>
            </a:r>
            <a:endParaRPr lang="en-CA" dirty="0"/>
          </a:p>
          <a:p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27C20D-F501-46E8-98E3-EB8A572D5B03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765965" y="1512000"/>
            <a:ext cx="2971640" cy="467925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Recommendation #2: Dimensionality Reduction of Unique Job Titles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There is a very high proportion of unique Job Titles among Job Postings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Classification into all unique Job Titles, rather than a subset of the most common ones, has many challenges</a:t>
            </a:r>
          </a:p>
          <a:p>
            <a:r>
              <a:rPr lang="en-US" dirty="0"/>
              <a:t>Further research to investigate the success of other dimensionality reduction methods such as Exploratory Factor Analysis</a:t>
            </a:r>
            <a:endParaRPr lang="en-CA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8391D5C-3B84-4F02-814A-02C2E77D0EF0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7915854" y="1512000"/>
            <a:ext cx="3856146" cy="517974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Recommendation #3: Create A Live Production Tool</a:t>
            </a:r>
            <a:endParaRPr lang="en-CA" b="1" dirty="0"/>
          </a:p>
          <a:p>
            <a:r>
              <a:rPr lang="en-US" dirty="0"/>
              <a:t>Improvements to the model are still required before production, such as testing with resumes instead of job descriptions</a:t>
            </a:r>
          </a:p>
          <a:p>
            <a:r>
              <a:rPr lang="en-US" dirty="0"/>
              <a:t>A live production tool should be developed for people to search for relevant job titles by entering their job skills</a:t>
            </a:r>
          </a:p>
          <a:p>
            <a:r>
              <a:rPr lang="en-US" dirty="0"/>
              <a:t>Achieved through a framework for building analytical web applications such as Dash for Python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Dash packages/libraries could be used to develop a live production tool: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import dash</a:t>
            </a:r>
            <a:endParaRPr lang="en-CA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import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dash_core_components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as dcc</a:t>
            </a:r>
            <a:endParaRPr lang="en-CA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import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dash_html_components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as html </a:t>
            </a:r>
            <a:endParaRPr lang="en-CA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91310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10E5690C-576B-4BB9-9C2A-DDEF8FE9610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l="5119" t="-585" r="29330" b="-577"/>
          <a:stretch/>
        </p:blipFill>
        <p:spPr>
          <a:xfrm>
            <a:off x="6481149" y="1684742"/>
            <a:ext cx="4932000" cy="4333769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C19673B-B1A0-475E-8C2D-7DAAD5AF6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A5B5DC5-F9B4-472D-B1FF-61D59CB62F5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CA" dirty="0"/>
              <a:t>The Problem and The Solution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0FAC86A-D09B-40CA-BE13-97509E47D8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415" y="1511566"/>
            <a:ext cx="5472000" cy="4680434"/>
          </a:xfrm>
        </p:spPr>
        <p:txBody>
          <a:bodyPr/>
          <a:lstStyle/>
          <a:p>
            <a:pPr marL="0" indent="0">
              <a:buNone/>
            </a:pPr>
            <a:r>
              <a:rPr lang="en-US" sz="2000" u="sng" dirty="0"/>
              <a:t>Problem</a:t>
            </a:r>
          </a:p>
          <a:p>
            <a:r>
              <a:rPr lang="en-US" sz="2000" dirty="0"/>
              <a:t>“What job position(s) should I apply for based on my current and future skillset?”</a:t>
            </a:r>
          </a:p>
          <a:p>
            <a:r>
              <a:rPr lang="en-US" sz="2000" dirty="0"/>
              <a:t>Many job posting boards offer a search engine for job postings based on specific job titles</a:t>
            </a:r>
          </a:p>
          <a:p>
            <a:r>
              <a:rPr lang="en-US" sz="2000" dirty="0"/>
              <a:t>No job posting boards offer effective ways to search for job titles based on someone’s skillset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u="sng" dirty="0"/>
              <a:t>Solution </a:t>
            </a:r>
            <a:endParaRPr lang="en-CA" sz="2000" u="sng" dirty="0"/>
          </a:p>
          <a:p>
            <a:r>
              <a:rPr lang="en-US" sz="2000" dirty="0"/>
              <a:t>A recommender system to present job seekers with relevant job titles</a:t>
            </a:r>
          </a:p>
          <a:p>
            <a:r>
              <a:rPr lang="en-US" sz="2000" dirty="0"/>
              <a:t>Match current or future skillsets with best fitting job titles using a predictive model built in Python</a:t>
            </a:r>
            <a:endParaRPr lang="en-CA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3DBFFA-82B1-4A9E-B8BB-4A567DD5386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18874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C101803-E17B-4F94-8E71-FDD3E9BC98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6C2BA5D-6220-4154-B681-BEB0BA9D0A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Conclusions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7B95478-32DA-4D03-873D-BEB68E2CF9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A short summary of the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A8791D-C9B1-48CE-9818-59B299CA0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20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111434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A2D284E3-22EA-4082-B475-8BC1CF0F8C0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9132" r="9132"/>
          <a:stretch>
            <a:fillRect/>
          </a:stretch>
        </p:blipFill>
        <p:spPr>
          <a:xfrm>
            <a:off x="7813111" y="2286839"/>
            <a:ext cx="3656321" cy="3230648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C19673B-B1A0-475E-8C2D-7DAAD5AF6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32000"/>
            <a:ext cx="7312691" cy="432000"/>
          </a:xfrm>
        </p:spPr>
        <p:txBody>
          <a:bodyPr/>
          <a:lstStyle/>
          <a:p>
            <a:r>
              <a:rPr lang="en-CA" dirty="0"/>
              <a:t>Accurate Prediction of Job Titles is Possible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A5B5DC5-F9B4-472D-B1FF-61D59CB62F5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008000"/>
            <a:ext cx="11178309" cy="360000"/>
          </a:xfrm>
        </p:spPr>
        <p:txBody>
          <a:bodyPr/>
          <a:lstStyle/>
          <a:p>
            <a:r>
              <a:rPr lang="en-CA" dirty="0"/>
              <a:t>Predicting Job Titles using keywords from Job Descriptions proved to be a viable approach for a production-ready model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0FAC86A-D09B-40CA-BE13-97509E47D8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6810" y="1463603"/>
            <a:ext cx="6942352" cy="5248995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/>
              <a:t>Purpose</a:t>
            </a:r>
          </a:p>
          <a:p>
            <a:r>
              <a:rPr lang="en-US" sz="1600" dirty="0"/>
              <a:t>Examine how effectively a recommender system could be developed to present job seekers with the job titles that best match their provided skillset</a:t>
            </a:r>
          </a:p>
          <a:p>
            <a:r>
              <a:rPr lang="en-US" sz="1600" dirty="0"/>
              <a:t>Determine feasibility in Python from start to finish, a language that is growing in popularity in Data Science </a:t>
            </a:r>
          </a:p>
          <a:p>
            <a:pPr marL="0" indent="0">
              <a:buNone/>
            </a:pPr>
            <a:r>
              <a:rPr lang="en-US" sz="1600" b="1" dirty="0"/>
              <a:t>Analysis</a:t>
            </a:r>
            <a:endParaRPr lang="en-US" sz="1600" dirty="0"/>
          </a:p>
          <a:p>
            <a:r>
              <a:rPr lang="en-US" sz="1600" dirty="0"/>
              <a:t>Used Job Descriptions from a dataset of 14,148 unique clean Job Postings from Indeed.com to predict 200 unique Job Titles</a:t>
            </a:r>
          </a:p>
          <a:p>
            <a:r>
              <a:rPr lang="en-US" sz="1600" dirty="0"/>
              <a:t>Predictive model was successfully trained with 67.1% Accuracy</a:t>
            </a:r>
          </a:p>
          <a:p>
            <a:r>
              <a:rPr lang="en-US" sz="1600" dirty="0"/>
              <a:t>Predicted unique Job Titles at an F-score of 65.9%, which is higher than the project benchmark</a:t>
            </a:r>
          </a:p>
          <a:p>
            <a:pPr marL="0" indent="0">
              <a:buNone/>
            </a:pPr>
            <a:r>
              <a:rPr lang="en-US" sz="1600" b="1" dirty="0"/>
              <a:t>Recommendations</a:t>
            </a:r>
            <a:endParaRPr lang="en-US" sz="1600" dirty="0"/>
          </a:p>
          <a:p>
            <a:r>
              <a:rPr lang="en-US" sz="1600" dirty="0"/>
              <a:t>A production-ready recommender system could be developed in Python using the predictive model</a:t>
            </a:r>
          </a:p>
          <a:p>
            <a:r>
              <a:rPr lang="en-US" sz="1600" dirty="0"/>
              <a:t>Cluster-computing for increased computing power and memory on a larger dataset, as well as additional dimensionality reduction of unique Job Titles, would produce a more powerful and accurate model for the live production tool</a:t>
            </a:r>
            <a:endParaRPr lang="en-CA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3DBFFA-82B1-4A9E-B8BB-4A567DD5386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21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778721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41DE82AD-F695-4466-A804-89639EB7297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344F1F-50D5-4689-BF80-F94AE7DB8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Thank You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44A306-2D52-4B40-9370-42C717803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22</a:t>
            </a:fld>
            <a:endParaRPr lang="en-ZA" dirty="0"/>
          </a:p>
        </p:txBody>
      </p:sp>
      <p:pic>
        <p:nvPicPr>
          <p:cNvPr id="6" name="Graphic 5" descr="User" title="Icon - Presenter Name">
            <a:extLst>
              <a:ext uri="{FF2B5EF4-FFF2-40B4-BE49-F238E27FC236}">
                <a16:creationId xmlns:a16="http://schemas.microsoft.com/office/drawing/2014/main" id="{C77E0143-4A93-4A21-B18D-4A65C9B674D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2805" y="3415106"/>
            <a:ext cx="218900" cy="218900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7BE2C5C9-4DCC-4366-B002-36CD19808F73}"/>
              </a:ext>
            </a:extLst>
          </p:cNvPr>
          <p:cNvSpPr txBox="1">
            <a:spLocks/>
          </p:cNvSpPr>
          <p:nvPr/>
        </p:nvSpPr>
        <p:spPr>
          <a:xfrm>
            <a:off x="4479142" y="3415106"/>
            <a:ext cx="3521514" cy="288000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ZA" dirty="0">
                <a:solidFill>
                  <a:schemeClr val="bg1"/>
                </a:solidFill>
              </a:rPr>
              <a:t>Sean Copeland</a:t>
            </a:r>
          </a:p>
        </p:txBody>
      </p:sp>
      <p:pic>
        <p:nvPicPr>
          <p:cNvPr id="8" name="Graphic 7" descr="Smart Phone" title="Icon - Presenter Phone Number">
            <a:extLst>
              <a:ext uri="{FF2B5EF4-FFF2-40B4-BE49-F238E27FC236}">
                <a16:creationId xmlns:a16="http://schemas.microsoft.com/office/drawing/2014/main" id="{078D6BF3-AA9A-4B75-BE42-0B15AAC524A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22805" y="3779605"/>
            <a:ext cx="218900" cy="218900"/>
          </a:xfrm>
          <a:prstGeom prst="rect">
            <a:avLst/>
          </a:prstGeom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1CE96DFA-04ED-4113-88A8-8FEFAA16A8C8}"/>
              </a:ext>
            </a:extLst>
          </p:cNvPr>
          <p:cNvSpPr txBox="1">
            <a:spLocks/>
          </p:cNvSpPr>
          <p:nvPr/>
        </p:nvSpPr>
        <p:spPr>
          <a:xfrm>
            <a:off x="4479142" y="3776229"/>
            <a:ext cx="3521514" cy="288000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ZA" dirty="0">
                <a:solidFill>
                  <a:schemeClr val="bg1"/>
                </a:solidFill>
              </a:rPr>
              <a:t>905-531-5155</a:t>
            </a:r>
          </a:p>
        </p:txBody>
      </p:sp>
      <p:pic>
        <p:nvPicPr>
          <p:cNvPr id="10" name="Graphic 9" descr="Envelope" title="Icon Presenter Email">
            <a:extLst>
              <a:ext uri="{FF2B5EF4-FFF2-40B4-BE49-F238E27FC236}">
                <a16:creationId xmlns:a16="http://schemas.microsoft.com/office/drawing/2014/main" id="{66CF2C8C-E92C-4B4B-AF20-18081DA7697F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22805" y="4171902"/>
            <a:ext cx="218900" cy="218900"/>
          </a:xfrm>
          <a:prstGeom prst="rect">
            <a:avLst/>
          </a:prstGeom>
        </p:spPr>
      </p:pic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A8D7573-0DA4-47A8-BC06-7A5808570B52}"/>
              </a:ext>
            </a:extLst>
          </p:cNvPr>
          <p:cNvSpPr txBox="1">
            <a:spLocks/>
          </p:cNvSpPr>
          <p:nvPr/>
        </p:nvSpPr>
        <p:spPr>
          <a:xfrm>
            <a:off x="4479142" y="4137352"/>
            <a:ext cx="3521514" cy="288000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ZA" dirty="0">
                <a:solidFill>
                  <a:schemeClr val="bg1"/>
                </a:solidFill>
              </a:rPr>
              <a:t>ask@seancopeland.me</a:t>
            </a:r>
          </a:p>
        </p:txBody>
      </p:sp>
      <p:pic>
        <p:nvPicPr>
          <p:cNvPr id="12" name="Graphic 11" descr="Link">
            <a:extLst>
              <a:ext uri="{FF2B5EF4-FFF2-40B4-BE49-F238E27FC236}">
                <a16:creationId xmlns:a16="http://schemas.microsoft.com/office/drawing/2014/main" id="{B0AD9700-20D3-4F7D-B7B4-5732B578B7A9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05946" y="4498475"/>
            <a:ext cx="244786" cy="244786"/>
          </a:xfrm>
          <a:prstGeom prst="rect">
            <a:avLst/>
          </a:prstGeom>
        </p:spPr>
      </p:pic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32A35B15-3AE4-4018-9CDF-A714C5ED812C}"/>
              </a:ext>
            </a:extLst>
          </p:cNvPr>
          <p:cNvSpPr txBox="1">
            <a:spLocks/>
          </p:cNvSpPr>
          <p:nvPr/>
        </p:nvSpPr>
        <p:spPr>
          <a:xfrm>
            <a:off x="4479142" y="4498475"/>
            <a:ext cx="3521514" cy="288000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ZA" dirty="0">
                <a:solidFill>
                  <a:schemeClr val="bg1"/>
                </a:solidFill>
              </a:rPr>
              <a:t>www.linkedin.com/in/copeland1985</a:t>
            </a:r>
          </a:p>
        </p:txBody>
      </p:sp>
    </p:spTree>
    <p:extLst>
      <p:ext uri="{BB962C8B-B14F-4D97-AF65-F5344CB8AC3E}">
        <p14:creationId xmlns:p14="http://schemas.microsoft.com/office/powerpoint/2010/main" val="3035715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A9C09D7-F5C8-4EE5-ACE0-8661C1080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55" y="220981"/>
            <a:ext cx="3932237" cy="1326463"/>
          </a:xfrm>
        </p:spPr>
        <p:txBody>
          <a:bodyPr/>
          <a:lstStyle/>
          <a:p>
            <a:r>
              <a:rPr lang="en-CA" sz="4000" dirty="0"/>
              <a:t>Agenda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2BF92-0EFE-44C5-AA57-505739EBF6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6816" y="1747431"/>
            <a:ext cx="4348953" cy="488958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sz="3200" dirty="0"/>
              <a:t>Literature Review</a:t>
            </a:r>
          </a:p>
          <a:p>
            <a:pPr lvl="1"/>
            <a:r>
              <a:rPr lang="en-CA" sz="2000" i="1" dirty="0"/>
              <a:t>[slides 4-5]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CA" sz="3200" dirty="0"/>
              <a:t>Dataset </a:t>
            </a:r>
          </a:p>
          <a:p>
            <a:pPr lvl="1"/>
            <a:r>
              <a:rPr lang="en-CA" sz="2000" i="1" dirty="0"/>
              <a:t>[slides 6-7]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CA" sz="3200" dirty="0"/>
              <a:t>Approach </a:t>
            </a:r>
          </a:p>
          <a:p>
            <a:pPr lvl="1"/>
            <a:r>
              <a:rPr lang="en-CA" sz="2000" i="1" dirty="0"/>
              <a:t>[slides 8-16]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CA" sz="3200" dirty="0"/>
              <a:t>Results </a:t>
            </a:r>
          </a:p>
          <a:p>
            <a:pPr lvl="1"/>
            <a:r>
              <a:rPr lang="en-CA" sz="2000" i="1" dirty="0"/>
              <a:t>[slides 17-19]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CA" sz="3200" dirty="0"/>
              <a:t>Conclusions</a:t>
            </a:r>
          </a:p>
          <a:p>
            <a:pPr lvl="1"/>
            <a:r>
              <a:rPr lang="en-CA" sz="2000" i="1" dirty="0"/>
              <a:t>[slides 20-21]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F5317F-2681-4E4D-AA3B-2FD6835C0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630" y="759980"/>
            <a:ext cx="5952607" cy="5513889"/>
          </a:xfrm>
        </p:spPr>
        <p:txBody>
          <a:bodyPr anchor="b"/>
          <a:lstStyle/>
          <a:p>
            <a:pPr marL="0" indent="0">
              <a:buNone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“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Data Scientist (n.): Person who is better at statistics than any software engineer and better at software engineering than any statistician.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”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―Josh Wills, Director of Data Engineering at Slack</a:t>
            </a:r>
            <a:endParaRPr lang="en-CA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4D52AA77-4811-4EDE-87CC-B7E4D84E3A2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3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954775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6E86E9A-7CD4-4E68-BD64-288F37AF0C6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1E3250-E105-4AB1-B1C1-DA4D025723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z="5400" dirty="0"/>
              <a:t>Literature Review</a:t>
            </a:r>
            <a:endParaRPr lang="en-CA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C619E0D-18C4-4F54-AF0F-8786B8A67B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summary of related papers</a:t>
            </a:r>
            <a:endParaRPr lang="en-CA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8019D66-613F-4173-BBE6-79BDBC95E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4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17729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6408868-1167-4434-9EFA-40588D52D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of Data from Job Profiles, Resumes and Postings</a:t>
            </a:r>
            <a:endParaRPr lang="en-CA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A609AB6-AC57-43D1-A7F5-F405630D8FC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The key is Natural Language Processing (NLP) and supervised machine learning with Support Vector Machine classifier</a:t>
            </a:r>
            <a:endParaRPr lang="en-CA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E8D2B42-C4DA-4DCC-BE6F-673151B17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864" y="1702500"/>
            <a:ext cx="2484370" cy="467925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2015</a:t>
            </a:r>
          </a:p>
          <a:p>
            <a:r>
              <a:rPr lang="en-US" dirty="0"/>
              <a:t>Recommendation system for job seekers based on the information of current employees from Apple, Google and Facebook</a:t>
            </a:r>
          </a:p>
          <a:p>
            <a:r>
              <a:rPr lang="en-US" dirty="0"/>
              <a:t>609 </a:t>
            </a:r>
            <a:r>
              <a:rPr lang="en-US" dirty="0" err="1"/>
              <a:t>Linkedin</a:t>
            </a:r>
            <a:r>
              <a:rPr lang="en-US" dirty="0"/>
              <a:t> profiles analyzed</a:t>
            </a:r>
          </a:p>
          <a:p>
            <a:r>
              <a:rPr lang="en-US" dirty="0"/>
              <a:t>F-score of approximately 63% using SVM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[1] Y. Cai, R. Lin, Y. Kang, “A Personalized Company Recommender System for Job Seekers”, CS229: Machine Learning, Major open-ended term project – Final Report, Stanford University, (2015). </a:t>
            </a:r>
            <a:endParaRPr lang="en-CA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F00C0BB-DCA6-40C3-B6BF-5CEA0BE6753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238500" y="1702500"/>
            <a:ext cx="2485046" cy="467925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2016</a:t>
            </a:r>
          </a:p>
          <a:p>
            <a:r>
              <a:rPr lang="en-US" dirty="0"/>
              <a:t>Keyword frequency analysis across the dataset of job descriptions to code specific job skills, skill categories and major classes among “data scientists”</a:t>
            </a:r>
          </a:p>
          <a:p>
            <a:r>
              <a:rPr lang="en-US" dirty="0"/>
              <a:t>19,000 job ads analyzed</a:t>
            </a:r>
          </a:p>
          <a:p>
            <a:r>
              <a:rPr lang="en-US" dirty="0"/>
              <a:t>No machine learning algorithms used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[2] J.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</a:rPr>
              <a:t>Yohahn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 Kim and C. Kwon Lee, “An Empirical Analysis of Requirements for Data Scientists Using Online Job Postings”, International Journal of Software Engineering and Its Applications, Vol. 10, No. 4 (2016), pp. 161-172. </a:t>
            </a:r>
            <a:endParaRPr lang="en-CA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7B2EA46-C659-4A6A-B1DD-51C9930678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09803" y="1702500"/>
            <a:ext cx="2485046" cy="467925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2017</a:t>
            </a:r>
          </a:p>
          <a:p>
            <a:r>
              <a:rPr lang="en-US" dirty="0"/>
              <a:t>Text Mining and Machine Learning tools to develop a “Company Recommender System” to match best suited companies to job seekers</a:t>
            </a:r>
          </a:p>
          <a:p>
            <a:r>
              <a:rPr lang="en-US" dirty="0"/>
              <a:t>600 resumes analyzed</a:t>
            </a:r>
          </a:p>
          <a:p>
            <a:r>
              <a:rPr lang="en-US" dirty="0"/>
              <a:t>Best fitting recommendation model using SVM had a F-score of 91%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[3] M. Verma, “Company Recommender System using Text Mining and Machine Learning”, International Journal of Engineering Technology, Management and Applied Sciences, Volume 5, Issue 7,  (2017). </a:t>
            </a:r>
            <a:endParaRPr lang="en-CA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7F487B4-76CB-4AA7-B262-3F33034EB0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800156" y="1702500"/>
            <a:ext cx="2485046" cy="467925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2017</a:t>
            </a:r>
          </a:p>
          <a:p>
            <a:r>
              <a:rPr lang="en-US" dirty="0"/>
              <a:t>Classification of job postings across top 30 job titles using algorithmic-based process applying NLP with Support Vector Machine classifier on a stemmed dataset</a:t>
            </a:r>
          </a:p>
          <a:p>
            <a:r>
              <a:rPr lang="en-US" dirty="0"/>
              <a:t>7151 job postings analyzed</a:t>
            </a:r>
          </a:p>
          <a:p>
            <a:r>
              <a:rPr lang="en-US" dirty="0"/>
              <a:t>F-score of 62.1%, precision of 62.7% and recall of 61.2%. </a:t>
            </a:r>
            <a:endParaRPr lang="en-CA" dirty="0"/>
          </a:p>
          <a:p>
            <a:pPr marL="0" indent="0"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[4] J. Lynch, “An Analysis of Predicting Job Titles Using Job Descriptions”, Masters Dissertation, Dublin Institute of Technology (2017). </a:t>
            </a:r>
            <a:endParaRPr lang="en-CA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03A6A3-71AC-440C-818F-55C638C9A29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5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46898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A594ED9-CE18-4A82-9EE3-8745A9CAE6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61E22BB-4092-4639-B8BF-DDDD5CCE38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z="5400" dirty="0"/>
              <a:t>Dataset</a:t>
            </a:r>
            <a:endParaRPr lang="en-CA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1624EC77-74B1-489B-8F43-EB002671B0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description of the dataset</a:t>
            </a:r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BF512-CC82-4382-B22C-8814D2042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6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8546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311AC6E-D757-4F8A-9A33-1D663A36A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Description and Attributes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ACFAEF6-4DF6-4559-AA69-19289BDBA394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CA" dirty="0"/>
              <a:t>Used job titles and job descriptions from over 200,000 job postings scraped from Indeed.com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EAAD95D-FDA7-483F-AA8A-441E528392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Description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7AAC134-1CFC-464E-B197-64B8135E57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Data quantity and completeness played a significant role in the success of this project</a:t>
            </a:r>
          </a:p>
          <a:p>
            <a:r>
              <a:rPr lang="en-US" dirty="0"/>
              <a:t>Over 2-million U.S. job postings scraped from Indeed.com. “Indeed is the #1 job site in the world with over 200 million unique visitors every month.” </a:t>
            </a:r>
            <a:r>
              <a:rPr lang="en-US" sz="1200" i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1200" i="1" u="sng" dirty="0">
                <a:solidFill>
                  <a:schemeClr val="accent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https://ca.indeed.com/about</a:t>
            </a:r>
            <a:r>
              <a:rPr lang="en-US" sz="1200" i="1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r>
              <a:rPr lang="en-US" dirty="0"/>
              <a:t>Web scraped between August 2016 and February 2017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1200" u="sng" dirty="0">
                <a:solidFill>
                  <a:schemeClr val="accent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https://www.promptcloud.com/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) </a:t>
            </a:r>
            <a:endParaRPr lang="en-CA" sz="12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/>
              <a:t>Batch of 40 JSON data files</a:t>
            </a:r>
            <a:r>
              <a:rPr lang="en-CA" dirty="0"/>
              <a:t> (JavaScript Object Notation)</a:t>
            </a:r>
            <a:endParaRPr lang="en-US" dirty="0"/>
          </a:p>
          <a:p>
            <a:r>
              <a:rPr lang="en-US" dirty="0"/>
              <a:t>Originally created with the ‘</a:t>
            </a:r>
            <a:r>
              <a:rPr lang="en-US" dirty="0" err="1"/>
              <a:t>urlopen</a:t>
            </a:r>
            <a:r>
              <a:rPr lang="en-US" dirty="0"/>
              <a:t>’ function and ‘</a:t>
            </a:r>
            <a:r>
              <a:rPr lang="en-US" dirty="0" err="1"/>
              <a:t>BeautifulSoup</a:t>
            </a:r>
            <a:r>
              <a:rPr lang="en-US" dirty="0"/>
              <a:t>’ package in Python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1200" u="sng" dirty="0">
                <a:solidFill>
                  <a:schemeClr val="accent1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https://github.com/dbaghern07/k-folds/blob/master/Code_Notebooks/Scraping_For_Data.ipynb</a:t>
            </a:r>
            <a:r>
              <a:rPr lang="en-US" sz="1200" u="sng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/>
              <a:t>Computational limitations allowed me to </a:t>
            </a:r>
            <a:r>
              <a:rPr lang="en-US" dirty="0" err="1"/>
              <a:t>analyse</a:t>
            </a:r>
            <a:r>
              <a:rPr lang="en-US" dirty="0"/>
              <a:t> one-tenth of the entire dataset (200,444 records)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(Computer Brand Name: Dell Inspiron 7577, Processor: Intel Core i7-7700HQ @2.80GHz, Installed RAM: 16GB RAM)</a:t>
            </a:r>
            <a:endParaRPr lang="en-CA" sz="1200" dirty="0"/>
          </a:p>
          <a:p>
            <a:endParaRPr lang="en-CA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5B4A6B0-EA32-4AB4-B866-EBF6322045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Attributes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ED2766C-62B3-40B0-BE62-C54FB97E798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8" y="2020359"/>
            <a:ext cx="5106866" cy="4170891"/>
          </a:xfrm>
        </p:spPr>
        <p:txBody>
          <a:bodyPr/>
          <a:lstStyle/>
          <a:p>
            <a:pPr lvl="0"/>
            <a:r>
              <a:rPr lang="en-US" sz="1600" b="1" dirty="0" err="1"/>
              <a:t>pageurl</a:t>
            </a:r>
            <a:r>
              <a:rPr lang="en-US" sz="1600" dirty="0"/>
              <a:t> – web URL</a:t>
            </a:r>
            <a:endParaRPr lang="en-CA" sz="1600" dirty="0"/>
          </a:p>
          <a:p>
            <a:pPr lvl="0"/>
            <a:r>
              <a:rPr lang="en-US" sz="1600" b="1" dirty="0"/>
              <a:t>record__</a:t>
            </a:r>
            <a:r>
              <a:rPr lang="en-US" sz="1600" b="1" dirty="0" err="1"/>
              <a:t>uniq_id</a:t>
            </a:r>
            <a:r>
              <a:rPr lang="en-US" sz="1600" dirty="0"/>
              <a:t> – unique ID</a:t>
            </a:r>
            <a:endParaRPr lang="en-CA" sz="1600" dirty="0"/>
          </a:p>
          <a:p>
            <a:pPr lvl="0"/>
            <a:r>
              <a:rPr lang="en-US" sz="1600" b="1" dirty="0"/>
              <a:t>record__</a:t>
            </a:r>
            <a:r>
              <a:rPr lang="en-US" sz="1600" b="1" dirty="0" err="1"/>
              <a:t>sub_domain</a:t>
            </a:r>
            <a:r>
              <a:rPr lang="en-US" sz="1600" dirty="0"/>
              <a:t> – web domain</a:t>
            </a:r>
            <a:endParaRPr lang="en-CA" sz="1600" dirty="0"/>
          </a:p>
          <a:p>
            <a:pPr lvl="0"/>
            <a:r>
              <a:rPr lang="en-US" sz="1600" b="1" dirty="0" err="1"/>
              <a:t>record__title</a:t>
            </a:r>
            <a:r>
              <a:rPr lang="en-US" sz="1600" dirty="0"/>
              <a:t> – associated job title </a:t>
            </a:r>
            <a:endParaRPr lang="en-CA" sz="1600" dirty="0"/>
          </a:p>
          <a:p>
            <a:pPr lvl="0"/>
            <a:r>
              <a:rPr lang="en-US" sz="1600" b="1" dirty="0" err="1"/>
              <a:t>record__location</a:t>
            </a:r>
            <a:r>
              <a:rPr lang="en-US" sz="1600" dirty="0"/>
              <a:t> – US city, state and zip code</a:t>
            </a:r>
            <a:endParaRPr lang="en-CA" sz="1600" dirty="0"/>
          </a:p>
          <a:p>
            <a:pPr lvl="0"/>
            <a:r>
              <a:rPr lang="en-US" sz="1600" b="1" dirty="0" err="1"/>
              <a:t>record__description</a:t>
            </a:r>
            <a:r>
              <a:rPr lang="en-US" sz="1600" dirty="0"/>
              <a:t> – full job description</a:t>
            </a:r>
            <a:endParaRPr lang="en-CA" sz="1600" dirty="0"/>
          </a:p>
          <a:p>
            <a:pPr lvl="0"/>
            <a:r>
              <a:rPr lang="en-US" sz="1600" b="1" dirty="0"/>
              <a:t>record__</a:t>
            </a:r>
            <a:r>
              <a:rPr lang="en-US" sz="1600" b="1" dirty="0" err="1"/>
              <a:t>direct_link_to_the_job_page</a:t>
            </a:r>
            <a:r>
              <a:rPr lang="en-US" sz="1600" dirty="0"/>
              <a:t> – external link to more</a:t>
            </a:r>
            <a:endParaRPr lang="en-CA" sz="1600" dirty="0"/>
          </a:p>
          <a:p>
            <a:pPr lvl="0"/>
            <a:r>
              <a:rPr lang="en-US" sz="1600" b="1" dirty="0"/>
              <a:t>record__</a:t>
            </a:r>
            <a:r>
              <a:rPr lang="en-US" sz="1600" b="1" dirty="0" err="1"/>
              <a:t>direct_apply_link_on_the_job_page</a:t>
            </a:r>
            <a:r>
              <a:rPr lang="en-US" sz="1600" dirty="0"/>
              <a:t> – external link to apply</a:t>
            </a:r>
            <a:endParaRPr lang="en-CA" sz="1600" dirty="0"/>
          </a:p>
          <a:p>
            <a:pPr lvl="0"/>
            <a:r>
              <a:rPr lang="en-US" sz="1600" b="1" dirty="0"/>
              <a:t>record__</a:t>
            </a:r>
            <a:r>
              <a:rPr lang="en-US" sz="1600" b="1" dirty="0" err="1"/>
              <a:t>postedAtText</a:t>
            </a:r>
            <a:r>
              <a:rPr lang="en-US" sz="1600" dirty="0"/>
              <a:t> – days elapsed between post date and scrape date</a:t>
            </a:r>
            <a:endParaRPr lang="en-CA" sz="1600" dirty="0"/>
          </a:p>
          <a:p>
            <a:pPr lvl="0"/>
            <a:r>
              <a:rPr lang="en-US" sz="1600" b="1" dirty="0"/>
              <a:t>record__</a:t>
            </a:r>
            <a:r>
              <a:rPr lang="en-US" sz="1600" b="1" dirty="0" err="1"/>
              <a:t>postedAt</a:t>
            </a:r>
            <a:r>
              <a:rPr lang="en-US" sz="1600" b="1" dirty="0"/>
              <a:t> </a:t>
            </a:r>
            <a:r>
              <a:rPr lang="en-US" sz="1600" dirty="0"/>
              <a:t>– post date</a:t>
            </a:r>
            <a:endParaRPr lang="en-CA" sz="1600" dirty="0"/>
          </a:p>
          <a:p>
            <a:pPr lvl="0"/>
            <a:r>
              <a:rPr lang="en-US" sz="1600" b="1" dirty="0"/>
              <a:t>record__</a:t>
            </a:r>
            <a:r>
              <a:rPr lang="en-US" sz="1600" b="1" dirty="0" err="1"/>
              <a:t>company_name</a:t>
            </a:r>
            <a:r>
              <a:rPr lang="en-US" sz="1600" dirty="0"/>
              <a:t> – name of company</a:t>
            </a:r>
            <a:endParaRPr lang="en-CA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9AEC9E-58AD-4655-B6E8-54ED77E605B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7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71413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B8AA2AA-DFC3-4AF4-9748-9E69D2BDB1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67B3B0-222D-43E5-B9C5-46C312C979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z="5400" dirty="0"/>
              <a:t>Approach</a:t>
            </a:r>
            <a:endParaRPr lang="en-CA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2C0337D-ACE3-4A7A-979E-CA1CBA25FD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Each step of the systematic approach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0F9C40-D480-4745-A908-0BEE5846B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8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4872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3297C6F-9EF6-40DC-8ADB-176224020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4-Step Systematic Approach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2CCFB35-AB94-4E29-8C47-82BFD05F4D3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1" y="1008000"/>
            <a:ext cx="7937284" cy="379098"/>
          </a:xfrm>
        </p:spPr>
        <p:txBody>
          <a:bodyPr/>
          <a:lstStyle/>
          <a:p>
            <a:r>
              <a:rPr lang="en-US" dirty="0"/>
              <a:t>A combination of open source Python packages and libraries were used in each step</a:t>
            </a:r>
          </a:p>
          <a:p>
            <a:endParaRPr lang="en-CA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D55C9DF-5D0B-4AAF-90C0-A035BB7C14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801" y="4999179"/>
            <a:ext cx="10695783" cy="432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Access my full Python code and outputs as a </a:t>
            </a:r>
            <a:r>
              <a:rPr lang="en-US" b="1" dirty="0" err="1"/>
              <a:t>Jupyter</a:t>
            </a:r>
            <a:r>
              <a:rPr lang="en-US" b="1" dirty="0"/>
              <a:t> Notebook (.</a:t>
            </a:r>
            <a:r>
              <a:rPr lang="en-US" b="1" dirty="0" err="1"/>
              <a:t>ipynb</a:t>
            </a:r>
            <a:r>
              <a:rPr lang="en-US" b="1" dirty="0"/>
              <a:t>) on GitHub: </a:t>
            </a:r>
            <a:r>
              <a:rPr lang="en-US" u="sng" dirty="0">
                <a:hlinkClick r:id="rId2"/>
              </a:rPr>
              <a:t>https://github.com/copeland1985/Capstone/blob/master/CAPSTONE-FINAL.ipynb</a:t>
            </a:r>
            <a:r>
              <a:rPr lang="en-US" dirty="0"/>
              <a:t> </a:t>
            </a:r>
            <a:endParaRPr lang="en-CA" dirty="0"/>
          </a:p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A2C87E-C057-4269-8D06-A6EAE1F1749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9</a:t>
            </a:fld>
            <a:endParaRPr lang="en-ZA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868CD9C6-C341-4D7F-A0BD-EA1182172E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1115867"/>
              </p:ext>
            </p:extLst>
          </p:nvPr>
        </p:nvGraphicFramePr>
        <p:xfrm>
          <a:off x="431801" y="1642821"/>
          <a:ext cx="10912959" cy="34406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C654CF1-F845-40D9-B4E6-BDCD50B77478}"/>
              </a:ext>
            </a:extLst>
          </p:cNvPr>
          <p:cNvSpPr txBox="1"/>
          <p:nvPr/>
        </p:nvSpPr>
        <p:spPr>
          <a:xfrm>
            <a:off x="0" y="6216163"/>
            <a:ext cx="11774150" cy="646331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INTERESTING FACT:</a:t>
            </a:r>
          </a:p>
          <a:p>
            <a:pPr algn="ctr"/>
            <a:r>
              <a:rPr lang="en-CA" dirty="0"/>
              <a:t>I had no prior knowledge or experience with Python prior to beginning this project!</a:t>
            </a:r>
          </a:p>
        </p:txBody>
      </p:sp>
    </p:spTree>
    <p:extLst>
      <p:ext uri="{BB962C8B-B14F-4D97-AF65-F5344CB8AC3E}">
        <p14:creationId xmlns:p14="http://schemas.microsoft.com/office/powerpoint/2010/main" val="224298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eometric Presentation Layout_SB - v5.potx" id="{D23EA009-1275-445B-9B7F-C601617D2B1D}" vid="{30A9F54A-813B-40F2-AB5B-755CECE9CC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Geometric presentation</Template>
  <TotalTime>0</TotalTime>
  <Words>2755</Words>
  <Application>Microsoft Office PowerPoint</Application>
  <PresentationFormat>Widescreen</PresentationFormat>
  <Paragraphs>353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Corbel</vt:lpstr>
      <vt:lpstr>Times New Roman</vt:lpstr>
      <vt:lpstr>Office Theme</vt:lpstr>
      <vt:lpstr>Finding Relevant Jobs with Associated Job Skills </vt:lpstr>
      <vt:lpstr>Introduction</vt:lpstr>
      <vt:lpstr>Agenda</vt:lpstr>
      <vt:lpstr>Literature Review</vt:lpstr>
      <vt:lpstr>Classification of Data from Job Profiles, Resumes and Postings</vt:lpstr>
      <vt:lpstr>Dataset</vt:lpstr>
      <vt:lpstr>Data Description and Attributes</vt:lpstr>
      <vt:lpstr>Approach</vt:lpstr>
      <vt:lpstr>4-Step Systematic Approach</vt:lpstr>
      <vt:lpstr>Step 1: Parse and Load </vt:lpstr>
      <vt:lpstr>Step 2: Text Pre-processing</vt:lpstr>
      <vt:lpstr>Evaluating using Unique Cases in Dataframe by Attribute</vt:lpstr>
      <vt:lpstr>Evaluating using Total Number of Job Postings  </vt:lpstr>
      <vt:lpstr>Step 3: Text Mining</vt:lpstr>
      <vt:lpstr>Evaluating using Unique Cases in Dataframe by Attribute</vt:lpstr>
      <vt:lpstr>Step 4: Text Classification</vt:lpstr>
      <vt:lpstr>Results</vt:lpstr>
      <vt:lpstr>Evaluation of The Predictive Models</vt:lpstr>
      <vt:lpstr>Recommendations for Future Research &amp; Development</vt:lpstr>
      <vt:lpstr>Conclusions</vt:lpstr>
      <vt:lpstr>Accurate Prediction of Job Titles is Possible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2018-08-08T17:16:10Z</dcterms:created>
  <dcterms:modified xsi:type="dcterms:W3CDTF">2018-08-10T20:39:52Z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2018-08-01T18:28:11.6786671Z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