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6" r:id="rId8"/>
    <p:sldId id="262" r:id="rId9"/>
    <p:sldId id="267" r:id="rId10"/>
    <p:sldId id="263" r:id="rId11"/>
    <p:sldId id="268" r:id="rId12"/>
    <p:sldId id="264" r:id="rId13"/>
    <p:sldId id="265"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8" y="76"/>
      </p:cViewPr>
      <p:guideLst/>
    </p:cSldViewPr>
  </p:slideViewPr>
  <p:notesTextViewPr>
    <p:cViewPr>
      <p:scale>
        <a:sx n="1" d="1"/>
        <a:sy n="1" d="1"/>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4BD3D-C03E-45AF-9617-F307D88E9CD3}"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A086D-3BD2-4EAF-AA35-DB6FCB5912DA}" type="slidenum">
              <a:rPr lang="zh-CN" altLang="en-US" smtClean="0"/>
              <a:t>‹#›</a:t>
            </a:fld>
            <a:endParaRPr lang="zh-CN" altLang="en-US"/>
          </a:p>
        </p:txBody>
      </p:sp>
    </p:spTree>
    <p:extLst>
      <p:ext uri="{BB962C8B-B14F-4D97-AF65-F5344CB8AC3E}">
        <p14:creationId xmlns:p14="http://schemas.microsoft.com/office/powerpoint/2010/main" val="177328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2A086D-3BD2-4EAF-AA35-DB6FCB5912DA}" type="slidenum">
              <a:rPr lang="zh-CN" altLang="en-US" smtClean="0"/>
              <a:t>4</a:t>
            </a:fld>
            <a:endParaRPr lang="zh-CN" altLang="en-US"/>
          </a:p>
        </p:txBody>
      </p:sp>
    </p:spTree>
    <p:extLst>
      <p:ext uri="{BB962C8B-B14F-4D97-AF65-F5344CB8AC3E}">
        <p14:creationId xmlns:p14="http://schemas.microsoft.com/office/powerpoint/2010/main" val="310516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2A6C-54E9-D772-5FB0-A5292C96E5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8EBD88-08B0-F098-DBC0-FD41C2664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CF6498-28E5-DB42-BEB2-0A8110821F7D}"/>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491D83DC-1DE4-D533-FFA1-11848B820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2A447F-14E5-A511-71E9-5141913A9882}"/>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249441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CCC94-405C-543C-ACC1-A5547169F7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C9AA1F-F11A-A1AB-7B54-B22AB4589A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94140C-1789-0C6C-106B-88C8BA2A3DF2}"/>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2A83DA17-9FA7-0A54-631D-08641FAACD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CECAEC-EB17-7BF9-9796-D77AF6E340E1}"/>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6521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C600E2-6261-E765-F52C-5D28B31350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6BD997-874D-4216-564F-C972E30259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C1CE2D-C430-822E-4C8E-1505DE3AA92B}"/>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B62CA284-E10E-3FE1-F269-7E8082D6C2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C6981D-1147-E4C6-C8C9-2A276382CCBD}"/>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28484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F2275-5168-142C-51B0-6688615E14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DA6FF3-BB76-EEEE-237B-0CF3D4F176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20AF2-7BFD-A8EF-DB64-09D0186B80C6}"/>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C46C3D20-7545-B148-D68E-6556A79169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D991FD-BC5A-50F7-9B1D-0FD970EFD1D6}"/>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16809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AB67F-FE8F-B507-1F94-D2B2DC7287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72801B-6CF2-CB80-0F7B-D3A01B745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D9C55C-6EAA-EC3E-9A7C-1DF4B866C690}"/>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574AB3A9-4934-068A-7211-0B3756DC00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E4443-C86F-27B9-FF18-07ABD9F85957}"/>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158692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52100-75CD-1329-35AD-C37D85D208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19BB20-D9A3-59B3-5D65-F545AFE00F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B8C70F-4FDC-1A8C-28B4-AA250F513F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DB67C2-3F88-7ACF-2D5F-B68A257E31CC}"/>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0420D85E-A7CD-E0F1-B751-F53F43A3D2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AD7C86-5922-8227-9074-AE4BAB3A17E7}"/>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69487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358CD-B417-61A0-3F0E-9DA8FBB81A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98475A-A584-E4CA-8225-FDFF4FC55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38D94D-1424-A530-13FE-D41BDB0724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73224E-FE4D-B7AC-8C1A-95C704DD7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20ED00-4D60-DAE2-78A4-F5AEBF91CA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D0B84C-BB82-1795-12B8-B09CBC2285DC}"/>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8" name="页脚占位符 7">
            <a:extLst>
              <a:ext uri="{FF2B5EF4-FFF2-40B4-BE49-F238E27FC236}">
                <a16:creationId xmlns:a16="http://schemas.microsoft.com/office/drawing/2014/main" id="{37C1BFDB-86E9-FFD5-B3C0-C59C76A54A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1234E8-C4A9-A8D9-9910-B32D42200B9E}"/>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07993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0789A-EFF4-85DD-FDAE-A59A3EB6AC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7AE5DC-2052-0AB0-AEA6-4B59B9BCB3F9}"/>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4" name="页脚占位符 3">
            <a:extLst>
              <a:ext uri="{FF2B5EF4-FFF2-40B4-BE49-F238E27FC236}">
                <a16:creationId xmlns:a16="http://schemas.microsoft.com/office/drawing/2014/main" id="{8A2C1F4C-7CFA-564B-BC7F-CA4B48B20F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9879ED-CBCA-C234-DD1C-2ECAE9541C35}"/>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66493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0EBCBC-FF50-F7CC-57D3-B3EC0FEA9018}"/>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3" name="页脚占位符 2">
            <a:extLst>
              <a:ext uri="{FF2B5EF4-FFF2-40B4-BE49-F238E27FC236}">
                <a16:creationId xmlns:a16="http://schemas.microsoft.com/office/drawing/2014/main" id="{A792DBC5-CE4A-3365-E965-E558C6934B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8E6AE1-4225-7002-DEB1-6BA0EFEDB618}"/>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273180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55053-20B5-BD8C-7278-A262856BCD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2F4FA2-752D-E146-1EF7-FEF5FF191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FFDB34-F778-64D7-DF75-380EBF72F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32B886-8834-34DF-9B45-9D8DB6CB4489}"/>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446A5FA1-ADA8-38FD-2334-898A9288C2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B058DE-F8F2-9AFE-EF32-2C484C5841A9}"/>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275879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08B33-56FC-B6D0-B3E3-DC6FBF806C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031B29-2C06-B478-EFB0-D3376529D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56B40C-824E-7E64-C58C-6D11047D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89AB97-BE0C-B499-3AD7-0F3B334DACB0}"/>
              </a:ext>
            </a:extLst>
          </p:cNvPr>
          <p:cNvSpPr>
            <a:spLocks noGrp="1"/>
          </p:cNvSpPr>
          <p:nvPr>
            <p:ph type="dt" sz="half" idx="10"/>
          </p:nvPr>
        </p:nvSpPr>
        <p:spPr/>
        <p:txBody>
          <a:bodyPr/>
          <a:lstStyle/>
          <a:p>
            <a:fld id="{016F62B5-BD80-445C-84E1-8AF0D73214D6}"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7FE40DDD-4081-4983-31F5-3502784500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F4832A-86DC-C261-4305-B1DC548064F5}"/>
              </a:ext>
            </a:extLst>
          </p:cNvPr>
          <p:cNvSpPr>
            <a:spLocks noGrp="1"/>
          </p:cNvSpPr>
          <p:nvPr>
            <p:ph type="sldNum" sz="quarter" idx="12"/>
          </p:nvPr>
        </p:nvSpPr>
        <p:spPr/>
        <p:txBody>
          <a:body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179636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407F18-982C-326F-8337-8ED8919BB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919870-53EC-75AA-700F-5C26E96C9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2BC35-D1FE-E333-1D6C-DCB9E8AE7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F62B5-BD80-445C-84E1-8AF0D73214D6}"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D556ECDC-CFD1-64F1-C17E-93A10756E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62E7BA-FC00-819B-0BC3-2007C9B2D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DEBA2-335D-41D2-858A-B331C748A500}" type="slidenum">
              <a:rPr lang="zh-CN" altLang="en-US" smtClean="0"/>
              <a:t>‹#›</a:t>
            </a:fld>
            <a:endParaRPr lang="zh-CN" altLang="en-US"/>
          </a:p>
        </p:txBody>
      </p:sp>
    </p:spTree>
    <p:extLst>
      <p:ext uri="{BB962C8B-B14F-4D97-AF65-F5344CB8AC3E}">
        <p14:creationId xmlns:p14="http://schemas.microsoft.com/office/powerpoint/2010/main" val="3696579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BEC68-A325-9CE6-6E93-B1BE2AF04A52}"/>
              </a:ext>
            </a:extLst>
          </p:cNvPr>
          <p:cNvSpPr>
            <a:spLocks noGrp="1"/>
          </p:cNvSpPr>
          <p:nvPr>
            <p:ph type="ctrTitle"/>
          </p:nvPr>
        </p:nvSpPr>
        <p:spPr/>
        <p:txBody>
          <a:bodyPr/>
          <a:lstStyle/>
          <a:p>
            <a:r>
              <a:rPr lang="en-US" altLang="zh-CN" dirty="0"/>
              <a:t>Key Exposure Problem of Chameleon Hashing</a:t>
            </a:r>
            <a:endParaRPr lang="zh-CN" altLang="en-US" dirty="0"/>
          </a:p>
        </p:txBody>
      </p:sp>
      <p:sp>
        <p:nvSpPr>
          <p:cNvPr id="3" name="副标题 2">
            <a:extLst>
              <a:ext uri="{FF2B5EF4-FFF2-40B4-BE49-F238E27FC236}">
                <a16:creationId xmlns:a16="http://schemas.microsoft.com/office/drawing/2014/main" id="{5EDC78F0-0E2A-0DAA-2A0C-ECCCF3D15931}"/>
              </a:ext>
            </a:extLst>
          </p:cNvPr>
          <p:cNvSpPr>
            <a:spLocks noGrp="1"/>
          </p:cNvSpPr>
          <p:nvPr>
            <p:ph type="subTitle" idx="1"/>
          </p:nvPr>
        </p:nvSpPr>
        <p:spPr>
          <a:xfrm>
            <a:off x="1524000" y="3842669"/>
            <a:ext cx="9144000" cy="1655762"/>
          </a:xfrm>
        </p:spPr>
        <p:txBody>
          <a:bodyPr/>
          <a:lstStyle/>
          <a:p>
            <a:r>
              <a:rPr lang="en-US" altLang="zh-CN"/>
              <a:t>********</a:t>
            </a:r>
          </a:p>
          <a:p>
            <a:r>
              <a:rPr lang="en-US" altLang="zh-CN" dirty="0"/>
              <a:t>12-4-2024</a:t>
            </a:r>
            <a:endParaRPr lang="zh-CN" altLang="en-US" dirty="0"/>
          </a:p>
        </p:txBody>
      </p:sp>
    </p:spTree>
    <p:extLst>
      <p:ext uri="{BB962C8B-B14F-4D97-AF65-F5344CB8AC3E}">
        <p14:creationId xmlns:p14="http://schemas.microsoft.com/office/powerpoint/2010/main" val="332001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C9B9F-DB77-F156-9B97-A0AE4178BBB6}"/>
              </a:ext>
            </a:extLst>
          </p:cNvPr>
          <p:cNvSpPr>
            <a:spLocks noGrp="1"/>
          </p:cNvSpPr>
          <p:nvPr>
            <p:ph type="title"/>
          </p:nvPr>
        </p:nvSpPr>
        <p:spPr/>
        <p:txBody>
          <a:bodyPr/>
          <a:lstStyle/>
          <a:p>
            <a:r>
              <a:rPr lang="en-US" altLang="zh-CN" dirty="0"/>
              <a:t>4. Discrete Logarithm</a:t>
            </a:r>
            <a:endParaRPr lang="zh-CN" altLang="en-US" dirty="0"/>
          </a:p>
        </p:txBody>
      </p:sp>
      <p:sp>
        <p:nvSpPr>
          <p:cNvPr id="4" name="文本框 3">
            <a:extLst>
              <a:ext uri="{FF2B5EF4-FFF2-40B4-BE49-F238E27FC236}">
                <a16:creationId xmlns:a16="http://schemas.microsoft.com/office/drawing/2014/main" id="{8BAFEEB4-D2C1-2949-35D2-D8D379A065B5}"/>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Xiaofeng Chen, Fangguo Zhang, Haibo Tian, Baodian Wei, Kwangjo Kim: Key-Exposure Free Chameleon Hashing and Signatures Based on Discrete Logarithm Systems.2009</a:t>
            </a:r>
            <a:endParaRPr lang="zh-CN" altLang="en-US" dirty="0"/>
          </a:p>
        </p:txBody>
      </p:sp>
      <p:pic>
        <p:nvPicPr>
          <p:cNvPr id="7" name="图片 6">
            <a:extLst>
              <a:ext uri="{FF2B5EF4-FFF2-40B4-BE49-F238E27FC236}">
                <a16:creationId xmlns:a16="http://schemas.microsoft.com/office/drawing/2014/main" id="{4899D77B-5772-C0FF-F32F-62350F118F67}"/>
              </a:ext>
            </a:extLst>
          </p:cNvPr>
          <p:cNvPicPr>
            <a:picLocks noChangeAspect="1"/>
          </p:cNvPicPr>
          <p:nvPr/>
        </p:nvPicPr>
        <p:blipFill>
          <a:blip r:embed="rId2"/>
          <a:srcRect t="21023"/>
          <a:stretch/>
        </p:blipFill>
        <p:spPr>
          <a:xfrm>
            <a:off x="6208312" y="1882942"/>
            <a:ext cx="5145487" cy="1069680"/>
          </a:xfrm>
          <a:prstGeom prst="rect">
            <a:avLst/>
          </a:prstGeom>
        </p:spPr>
      </p:pic>
      <p:pic>
        <p:nvPicPr>
          <p:cNvPr id="9" name="图片 8">
            <a:extLst>
              <a:ext uri="{FF2B5EF4-FFF2-40B4-BE49-F238E27FC236}">
                <a16:creationId xmlns:a16="http://schemas.microsoft.com/office/drawing/2014/main" id="{91305B54-F25B-B0C8-6B91-B494DA76CE9E}"/>
              </a:ext>
            </a:extLst>
          </p:cNvPr>
          <p:cNvPicPr>
            <a:picLocks noChangeAspect="1"/>
          </p:cNvPicPr>
          <p:nvPr/>
        </p:nvPicPr>
        <p:blipFill>
          <a:blip r:embed="rId3"/>
          <a:stretch>
            <a:fillRect/>
          </a:stretch>
        </p:blipFill>
        <p:spPr>
          <a:xfrm>
            <a:off x="6266449" y="3024047"/>
            <a:ext cx="5087350" cy="2737356"/>
          </a:xfrm>
          <a:prstGeom prst="rect">
            <a:avLst/>
          </a:prstGeom>
        </p:spPr>
      </p:pic>
      <p:pic>
        <p:nvPicPr>
          <p:cNvPr id="11" name="图片 10">
            <a:extLst>
              <a:ext uri="{FF2B5EF4-FFF2-40B4-BE49-F238E27FC236}">
                <a16:creationId xmlns:a16="http://schemas.microsoft.com/office/drawing/2014/main" id="{E3AB2C82-F4F8-1A3E-7371-B6C55829BC74}"/>
              </a:ext>
            </a:extLst>
          </p:cNvPr>
          <p:cNvPicPr>
            <a:picLocks noChangeAspect="1"/>
          </p:cNvPicPr>
          <p:nvPr/>
        </p:nvPicPr>
        <p:blipFill>
          <a:blip r:embed="rId4"/>
          <a:stretch>
            <a:fillRect/>
          </a:stretch>
        </p:blipFill>
        <p:spPr>
          <a:xfrm>
            <a:off x="838200" y="3914303"/>
            <a:ext cx="5257800" cy="769026"/>
          </a:xfrm>
          <a:prstGeom prst="rect">
            <a:avLst/>
          </a:prstGeom>
        </p:spPr>
      </p:pic>
      <p:pic>
        <p:nvPicPr>
          <p:cNvPr id="17" name="图片 16">
            <a:extLst>
              <a:ext uri="{FF2B5EF4-FFF2-40B4-BE49-F238E27FC236}">
                <a16:creationId xmlns:a16="http://schemas.microsoft.com/office/drawing/2014/main" id="{91A2868D-0BAE-0094-3EC6-212DDFA58101}"/>
              </a:ext>
            </a:extLst>
          </p:cNvPr>
          <p:cNvPicPr>
            <a:picLocks noChangeAspect="1"/>
          </p:cNvPicPr>
          <p:nvPr/>
        </p:nvPicPr>
        <p:blipFill>
          <a:blip r:embed="rId5"/>
          <a:stretch>
            <a:fillRect/>
          </a:stretch>
        </p:blipFill>
        <p:spPr>
          <a:xfrm>
            <a:off x="838200" y="2277668"/>
            <a:ext cx="5370112" cy="1049655"/>
          </a:xfrm>
          <a:prstGeom prst="rect">
            <a:avLst/>
          </a:prstGeom>
        </p:spPr>
      </p:pic>
    </p:spTree>
    <p:extLst>
      <p:ext uri="{BB962C8B-B14F-4D97-AF65-F5344CB8AC3E}">
        <p14:creationId xmlns:p14="http://schemas.microsoft.com/office/powerpoint/2010/main" val="52374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4161A-B1CC-6E04-F632-C27D4244B9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728756-C0B1-B815-0A43-790423F8D5D1}"/>
              </a:ext>
            </a:extLst>
          </p:cNvPr>
          <p:cNvSpPr>
            <a:spLocks noGrp="1"/>
          </p:cNvSpPr>
          <p:nvPr>
            <p:ph type="title"/>
          </p:nvPr>
        </p:nvSpPr>
        <p:spPr>
          <a:xfrm>
            <a:off x="838200" y="365125"/>
            <a:ext cx="5257800" cy="1325563"/>
          </a:xfrm>
        </p:spPr>
        <p:txBody>
          <a:bodyPr/>
          <a:lstStyle/>
          <a:p>
            <a:r>
              <a:rPr lang="en-US" altLang="zh-CN" dirty="0"/>
              <a:t>4. Discrete Logarithm</a:t>
            </a:r>
            <a:endParaRPr lang="zh-CN" altLang="en-US" dirty="0"/>
          </a:p>
        </p:txBody>
      </p:sp>
      <p:sp>
        <p:nvSpPr>
          <p:cNvPr id="4" name="文本框 3">
            <a:extLst>
              <a:ext uri="{FF2B5EF4-FFF2-40B4-BE49-F238E27FC236}">
                <a16:creationId xmlns:a16="http://schemas.microsoft.com/office/drawing/2014/main" id="{D5285B67-3E37-06C9-F6E8-CFD161C5DC86}"/>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Xiaofeng Chen, Fangguo Zhang, Haibo Tian, Baodian Wei, Kwangjo Kim: Key-Exposure Free Chameleon Hashing and Signatures Based on Discrete Logarithm Systems.2009</a:t>
            </a:r>
            <a:endParaRPr lang="zh-CN" altLang="en-US" dirty="0"/>
          </a:p>
        </p:txBody>
      </p:sp>
      <p:sp>
        <p:nvSpPr>
          <p:cNvPr id="12" name="文本框 11">
            <a:extLst>
              <a:ext uri="{FF2B5EF4-FFF2-40B4-BE49-F238E27FC236}">
                <a16:creationId xmlns:a16="http://schemas.microsoft.com/office/drawing/2014/main" id="{C2496973-92D5-E7BB-658B-AAC795E8A466}"/>
              </a:ext>
            </a:extLst>
          </p:cNvPr>
          <p:cNvSpPr txBox="1"/>
          <p:nvPr/>
        </p:nvSpPr>
        <p:spPr>
          <a:xfrm>
            <a:off x="1039729" y="2303819"/>
            <a:ext cx="4854741" cy="369332"/>
          </a:xfrm>
          <a:prstGeom prst="rect">
            <a:avLst/>
          </a:prstGeom>
          <a:noFill/>
        </p:spPr>
        <p:txBody>
          <a:bodyPr wrap="square" rtlCol="0">
            <a:spAutoFit/>
          </a:bodyPr>
          <a:lstStyle/>
          <a:p>
            <a:r>
              <a:rPr lang="zh-CN" altLang="en-US" dirty="0"/>
              <a:t>最一开始按照论文逻辑写代码，一直跑不通</a:t>
            </a:r>
          </a:p>
        </p:txBody>
      </p:sp>
      <p:pic>
        <p:nvPicPr>
          <p:cNvPr id="14" name="图片 13">
            <a:extLst>
              <a:ext uri="{FF2B5EF4-FFF2-40B4-BE49-F238E27FC236}">
                <a16:creationId xmlns:a16="http://schemas.microsoft.com/office/drawing/2014/main" id="{EA8BA899-3043-5825-9484-CC3A54827D37}"/>
              </a:ext>
            </a:extLst>
          </p:cNvPr>
          <p:cNvPicPr>
            <a:picLocks noChangeAspect="1"/>
          </p:cNvPicPr>
          <p:nvPr/>
        </p:nvPicPr>
        <p:blipFill>
          <a:blip r:embed="rId2"/>
          <a:srcRect l="4226" t="15070" r="1053" b="7328"/>
          <a:stretch/>
        </p:blipFill>
        <p:spPr>
          <a:xfrm>
            <a:off x="892516" y="2706352"/>
            <a:ext cx="5149168" cy="2517973"/>
          </a:xfrm>
          <a:prstGeom prst="rect">
            <a:avLst/>
          </a:prstGeom>
        </p:spPr>
      </p:pic>
      <p:pic>
        <p:nvPicPr>
          <p:cNvPr id="5" name="图片 4">
            <a:extLst>
              <a:ext uri="{FF2B5EF4-FFF2-40B4-BE49-F238E27FC236}">
                <a16:creationId xmlns:a16="http://schemas.microsoft.com/office/drawing/2014/main" id="{51845D04-F709-9696-5A0E-617A6E49096D}"/>
              </a:ext>
            </a:extLst>
          </p:cNvPr>
          <p:cNvPicPr>
            <a:picLocks noChangeAspect="1"/>
          </p:cNvPicPr>
          <p:nvPr/>
        </p:nvPicPr>
        <p:blipFill>
          <a:blip r:embed="rId3"/>
          <a:stretch>
            <a:fillRect/>
          </a:stretch>
        </p:blipFill>
        <p:spPr>
          <a:xfrm>
            <a:off x="6266450" y="285790"/>
            <a:ext cx="4658224" cy="5560754"/>
          </a:xfrm>
          <a:prstGeom prst="rect">
            <a:avLst/>
          </a:prstGeom>
        </p:spPr>
      </p:pic>
      <p:sp>
        <p:nvSpPr>
          <p:cNvPr id="6" name="内容占位符 2">
            <a:extLst>
              <a:ext uri="{FF2B5EF4-FFF2-40B4-BE49-F238E27FC236}">
                <a16:creationId xmlns:a16="http://schemas.microsoft.com/office/drawing/2014/main" id="{2F9ECB6C-A70C-7938-028E-B3C0C851D576}"/>
              </a:ext>
            </a:extLst>
          </p:cNvPr>
          <p:cNvSpPr>
            <a:spLocks noGrp="1"/>
          </p:cNvSpPr>
          <p:nvPr>
            <p:ph idx="1"/>
          </p:nvPr>
        </p:nvSpPr>
        <p:spPr>
          <a:xfrm>
            <a:off x="1493920" y="1690688"/>
            <a:ext cx="3581401" cy="646332"/>
          </a:xfrm>
        </p:spPr>
        <p:txBody>
          <a:bodyPr>
            <a:normAutofit/>
          </a:bodyPr>
          <a:lstStyle/>
          <a:p>
            <a:pPr marL="0" indent="0">
              <a:buNone/>
            </a:pPr>
            <a:r>
              <a:rPr lang="en-US" altLang="zh-CN" dirty="0"/>
              <a:t>——Simulation</a:t>
            </a:r>
            <a:endParaRPr lang="zh-CN" altLang="en-US" dirty="0"/>
          </a:p>
        </p:txBody>
      </p:sp>
      <p:sp>
        <p:nvSpPr>
          <p:cNvPr id="8" name="文本框 7">
            <a:extLst>
              <a:ext uri="{FF2B5EF4-FFF2-40B4-BE49-F238E27FC236}">
                <a16:creationId xmlns:a16="http://schemas.microsoft.com/office/drawing/2014/main" id="{9F5B076E-2F74-A053-DE8B-BCC2F426E590}"/>
              </a:ext>
            </a:extLst>
          </p:cNvPr>
          <p:cNvSpPr txBox="1"/>
          <p:nvPr/>
        </p:nvSpPr>
        <p:spPr>
          <a:xfrm>
            <a:off x="892515" y="5348037"/>
            <a:ext cx="5033035" cy="369332"/>
          </a:xfrm>
          <a:prstGeom prst="rect">
            <a:avLst/>
          </a:prstGeom>
          <a:noFill/>
        </p:spPr>
        <p:txBody>
          <a:bodyPr wrap="square" rtlCol="0">
            <a:spAutoFit/>
          </a:bodyPr>
          <a:lstStyle/>
          <a:p>
            <a:r>
              <a:rPr lang="zh-CN" altLang="en-US" dirty="0"/>
              <a:t>后来注意到</a:t>
            </a:r>
            <a:r>
              <a:rPr lang="en-US" altLang="zh-CN" dirty="0"/>
              <a:t>a’</a:t>
            </a:r>
            <a:r>
              <a:rPr lang="zh-CN" altLang="en-US" dirty="0"/>
              <a:t>是不可计算的，换了种写法就通了</a:t>
            </a:r>
          </a:p>
        </p:txBody>
      </p:sp>
    </p:spTree>
    <p:extLst>
      <p:ext uri="{BB962C8B-B14F-4D97-AF65-F5344CB8AC3E}">
        <p14:creationId xmlns:p14="http://schemas.microsoft.com/office/powerpoint/2010/main" val="115479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F7AAE-61DD-34F1-8A8F-9754A48402AD}"/>
              </a:ext>
            </a:extLst>
          </p:cNvPr>
          <p:cNvSpPr>
            <a:spLocks noGrp="1"/>
          </p:cNvSpPr>
          <p:nvPr>
            <p:ph type="title"/>
          </p:nvPr>
        </p:nvSpPr>
        <p:spPr/>
        <p:txBody>
          <a:bodyPr/>
          <a:lstStyle/>
          <a:p>
            <a:r>
              <a:rPr lang="en-US" altLang="zh-CN" dirty="0"/>
              <a:t>5. ID-Based</a:t>
            </a:r>
            <a:endParaRPr lang="zh-CN" altLang="en-US" dirty="0"/>
          </a:p>
        </p:txBody>
      </p:sp>
      <p:sp>
        <p:nvSpPr>
          <p:cNvPr id="4" name="文本框 3">
            <a:extLst>
              <a:ext uri="{FF2B5EF4-FFF2-40B4-BE49-F238E27FC236}">
                <a16:creationId xmlns:a16="http://schemas.microsoft.com/office/drawing/2014/main" id="{1FC0C9C7-6003-B93C-EEAE-2A77CF43F5BD}"/>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Xiaofeng Chen, Fangguo Zhang, Willy Susilo, Haibo Tian, Jin Li, Kwangjo Kim: Identity-based chameleon hashing and signatures without key exposure. Information Security and Privacy.2009.200–215</a:t>
            </a:r>
            <a:endParaRPr lang="zh-CN" altLang="en-US" dirty="0"/>
          </a:p>
        </p:txBody>
      </p:sp>
      <p:pic>
        <p:nvPicPr>
          <p:cNvPr id="6" name="图片 5">
            <a:extLst>
              <a:ext uri="{FF2B5EF4-FFF2-40B4-BE49-F238E27FC236}">
                <a16:creationId xmlns:a16="http://schemas.microsoft.com/office/drawing/2014/main" id="{03884B33-2710-27BB-FA10-2ECD5FBA13A6}"/>
              </a:ext>
            </a:extLst>
          </p:cNvPr>
          <p:cNvPicPr>
            <a:picLocks noChangeAspect="1"/>
          </p:cNvPicPr>
          <p:nvPr/>
        </p:nvPicPr>
        <p:blipFill>
          <a:blip r:embed="rId2"/>
          <a:stretch>
            <a:fillRect/>
          </a:stretch>
        </p:blipFill>
        <p:spPr>
          <a:xfrm>
            <a:off x="6334433" y="956932"/>
            <a:ext cx="5019367" cy="2947315"/>
          </a:xfrm>
          <a:prstGeom prst="rect">
            <a:avLst/>
          </a:prstGeom>
        </p:spPr>
      </p:pic>
      <p:pic>
        <p:nvPicPr>
          <p:cNvPr id="8" name="图片 7">
            <a:extLst>
              <a:ext uri="{FF2B5EF4-FFF2-40B4-BE49-F238E27FC236}">
                <a16:creationId xmlns:a16="http://schemas.microsoft.com/office/drawing/2014/main" id="{52BCB56B-4206-FF9F-70A4-9D084A2DF9FE}"/>
              </a:ext>
            </a:extLst>
          </p:cNvPr>
          <p:cNvPicPr>
            <a:picLocks noChangeAspect="1"/>
          </p:cNvPicPr>
          <p:nvPr/>
        </p:nvPicPr>
        <p:blipFill>
          <a:blip r:embed="rId3"/>
          <a:stretch>
            <a:fillRect/>
          </a:stretch>
        </p:blipFill>
        <p:spPr>
          <a:xfrm>
            <a:off x="6334433" y="3952374"/>
            <a:ext cx="5019367" cy="1583126"/>
          </a:xfrm>
          <a:prstGeom prst="rect">
            <a:avLst/>
          </a:prstGeom>
        </p:spPr>
      </p:pic>
      <p:pic>
        <p:nvPicPr>
          <p:cNvPr id="7" name="图片 6">
            <a:extLst>
              <a:ext uri="{FF2B5EF4-FFF2-40B4-BE49-F238E27FC236}">
                <a16:creationId xmlns:a16="http://schemas.microsoft.com/office/drawing/2014/main" id="{EC50714B-E65A-7950-F055-7B606D4D623F}"/>
              </a:ext>
            </a:extLst>
          </p:cNvPr>
          <p:cNvPicPr>
            <a:picLocks noChangeAspect="1"/>
          </p:cNvPicPr>
          <p:nvPr/>
        </p:nvPicPr>
        <p:blipFill>
          <a:blip r:embed="rId4"/>
          <a:stretch>
            <a:fillRect/>
          </a:stretch>
        </p:blipFill>
        <p:spPr>
          <a:xfrm>
            <a:off x="838200" y="2166709"/>
            <a:ext cx="5019367" cy="1261516"/>
          </a:xfrm>
          <a:prstGeom prst="rect">
            <a:avLst/>
          </a:prstGeom>
        </p:spPr>
      </p:pic>
      <p:sp>
        <p:nvSpPr>
          <p:cNvPr id="9" name="文本框 8">
            <a:extLst>
              <a:ext uri="{FF2B5EF4-FFF2-40B4-BE49-F238E27FC236}">
                <a16:creationId xmlns:a16="http://schemas.microsoft.com/office/drawing/2014/main" id="{78FF5FD3-D27B-D66F-29A1-BEF693C5E4C9}"/>
              </a:ext>
            </a:extLst>
          </p:cNvPr>
          <p:cNvSpPr txBox="1"/>
          <p:nvPr/>
        </p:nvSpPr>
        <p:spPr>
          <a:xfrm>
            <a:off x="838200" y="3952374"/>
            <a:ext cx="4895041" cy="1200329"/>
          </a:xfrm>
          <a:prstGeom prst="rect">
            <a:avLst/>
          </a:prstGeom>
          <a:noFill/>
        </p:spPr>
        <p:txBody>
          <a:bodyPr wrap="square" rtlCol="0">
            <a:spAutoFit/>
          </a:bodyPr>
          <a:lstStyle/>
          <a:p>
            <a:r>
              <a:rPr lang="en-US" altLang="zh-CN" dirty="0"/>
              <a:t>Even if the hash function construction is not strong enough, it is only possible to leak ID. The hash result does not depend on TK, so there is no key leakage.</a:t>
            </a:r>
            <a:endParaRPr lang="zh-CN" altLang="en-US" dirty="0"/>
          </a:p>
        </p:txBody>
      </p:sp>
    </p:spTree>
    <p:extLst>
      <p:ext uri="{BB962C8B-B14F-4D97-AF65-F5344CB8AC3E}">
        <p14:creationId xmlns:p14="http://schemas.microsoft.com/office/powerpoint/2010/main" val="362249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B2581-0BA7-C64E-5852-287D8DEB5E54}"/>
              </a:ext>
            </a:extLst>
          </p:cNvPr>
          <p:cNvSpPr>
            <a:spLocks noGrp="1"/>
          </p:cNvSpPr>
          <p:nvPr>
            <p:ph type="title"/>
          </p:nvPr>
        </p:nvSpPr>
        <p:spPr/>
        <p:txBody>
          <a:bodyPr/>
          <a:lstStyle/>
          <a:p>
            <a:r>
              <a:rPr lang="en-US" altLang="zh-CN" dirty="0"/>
              <a:t>6. Quantum Resistant</a:t>
            </a:r>
            <a:endParaRPr lang="zh-CN" altLang="en-US" dirty="0"/>
          </a:p>
        </p:txBody>
      </p:sp>
      <p:sp>
        <p:nvSpPr>
          <p:cNvPr id="3" name="内容占位符 2">
            <a:extLst>
              <a:ext uri="{FF2B5EF4-FFF2-40B4-BE49-F238E27FC236}">
                <a16:creationId xmlns:a16="http://schemas.microsoft.com/office/drawing/2014/main" id="{207D9C0E-70C9-6668-CEF1-5FFB9F1FF390}"/>
              </a:ext>
            </a:extLst>
          </p:cNvPr>
          <p:cNvSpPr>
            <a:spLocks noGrp="1"/>
          </p:cNvSpPr>
          <p:nvPr>
            <p:ph idx="1"/>
          </p:nvPr>
        </p:nvSpPr>
        <p:spPr>
          <a:xfrm>
            <a:off x="838200" y="1825625"/>
            <a:ext cx="10515600" cy="4020919"/>
          </a:xfrm>
        </p:spPr>
        <p:txBody>
          <a:bodyPr/>
          <a:lstStyle/>
          <a:p>
            <a:r>
              <a:rPr lang="zh-CN" altLang="en-US" dirty="0"/>
              <a:t>后量子的，比较难懂，还没看完（悲）</a:t>
            </a:r>
          </a:p>
        </p:txBody>
      </p:sp>
      <p:sp>
        <p:nvSpPr>
          <p:cNvPr id="4" name="文本框 3">
            <a:extLst>
              <a:ext uri="{FF2B5EF4-FFF2-40B4-BE49-F238E27FC236}">
                <a16:creationId xmlns:a16="http://schemas.microsoft.com/office/drawing/2014/main" id="{B7DD851B-D401-8C16-1AE8-B12695F6DFAF}"/>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nb-NO" altLang="zh-CN" dirty="0"/>
              <a:t>Chunhui Wu, Lishan Ke, Yusong Du</a:t>
            </a:r>
            <a:r>
              <a:rPr lang="en-US" altLang="zh-CN" dirty="0"/>
              <a:t>: Quantum resistant key-exposure free chameleon hash and applications in redactable blockchain. Information Sciences.2021.438-449</a:t>
            </a:r>
            <a:endParaRPr lang="zh-CN" altLang="en-US" dirty="0"/>
          </a:p>
        </p:txBody>
      </p:sp>
    </p:spTree>
    <p:extLst>
      <p:ext uri="{BB962C8B-B14F-4D97-AF65-F5344CB8AC3E}">
        <p14:creationId xmlns:p14="http://schemas.microsoft.com/office/powerpoint/2010/main" val="46524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CAE5B-8BC6-9D4D-69AD-2BF06E6AF156}"/>
              </a:ext>
            </a:extLst>
          </p:cNvPr>
          <p:cNvSpPr>
            <a:spLocks noGrp="1"/>
          </p:cNvSpPr>
          <p:nvPr>
            <p:ph type="title"/>
          </p:nvPr>
        </p:nvSpPr>
        <p:spPr/>
        <p:txBody>
          <a:bodyPr/>
          <a:lstStyle/>
          <a:p>
            <a:r>
              <a:rPr lang="en-US" altLang="zh-CN" dirty="0"/>
              <a:t>7. Summary and Outlook</a:t>
            </a:r>
            <a:endParaRPr lang="zh-CN" altLang="en-US" dirty="0"/>
          </a:p>
        </p:txBody>
      </p:sp>
      <p:sp>
        <p:nvSpPr>
          <p:cNvPr id="3" name="内容占位符 2">
            <a:extLst>
              <a:ext uri="{FF2B5EF4-FFF2-40B4-BE49-F238E27FC236}">
                <a16:creationId xmlns:a16="http://schemas.microsoft.com/office/drawing/2014/main" id="{FBA07D20-D210-B2D8-31B8-41A9CB081006}"/>
              </a:ext>
            </a:extLst>
          </p:cNvPr>
          <p:cNvSpPr>
            <a:spLocks noGrp="1"/>
          </p:cNvSpPr>
          <p:nvPr>
            <p:ph idx="1"/>
          </p:nvPr>
        </p:nvSpPr>
        <p:spPr/>
        <p:txBody>
          <a:bodyPr/>
          <a:lstStyle/>
          <a:p>
            <a:r>
              <a:rPr lang="en-US" altLang="zh-CN" dirty="0"/>
              <a:t>3.2</a:t>
            </a:r>
            <a:r>
              <a:rPr lang="zh-CN" altLang="en-US" dirty="0"/>
              <a:t>的实验代码</a:t>
            </a:r>
            <a:endParaRPr lang="en-US" altLang="zh-CN" dirty="0"/>
          </a:p>
          <a:p>
            <a:r>
              <a:rPr lang="zh-CN" altLang="en-US" dirty="0"/>
              <a:t>第六篇再花时间读一下，实在读不懂就搁置一下</a:t>
            </a:r>
            <a:endParaRPr lang="en-US" altLang="zh-CN" dirty="0"/>
          </a:p>
          <a:p>
            <a:r>
              <a:rPr lang="en-US" altLang="zh-CN" dirty="0"/>
              <a:t>Survey</a:t>
            </a:r>
            <a:r>
              <a:rPr lang="zh-CN" altLang="en-US" dirty="0"/>
              <a:t>的密钥泄露部分可以开写了</a:t>
            </a:r>
            <a:endParaRPr lang="en-US" altLang="zh-CN" dirty="0"/>
          </a:p>
          <a:p>
            <a:r>
              <a:rPr lang="zh-CN" altLang="en-US" dirty="0"/>
              <a:t>第二篇的第一个理论是否存在连分数攻击的安全风险</a:t>
            </a:r>
          </a:p>
        </p:txBody>
      </p:sp>
    </p:spTree>
    <p:extLst>
      <p:ext uri="{BB962C8B-B14F-4D97-AF65-F5344CB8AC3E}">
        <p14:creationId xmlns:p14="http://schemas.microsoft.com/office/powerpoint/2010/main" val="286346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DC157-9EB4-323D-D3E6-5AA38443770F}"/>
              </a:ext>
            </a:extLst>
          </p:cNvPr>
          <p:cNvSpPr>
            <a:spLocks noGrp="1"/>
          </p:cNvSpPr>
          <p:nvPr>
            <p:ph type="title"/>
          </p:nvPr>
        </p:nvSpPr>
        <p:spPr/>
        <p:txBody>
          <a:bodyPr/>
          <a:lstStyle/>
          <a:p>
            <a:r>
              <a:rPr lang="en-US" altLang="zh-CN" dirty="0"/>
              <a:t>Literature Review</a:t>
            </a:r>
            <a:endParaRPr lang="zh-CN" altLang="en-US" dirty="0"/>
          </a:p>
        </p:txBody>
      </p:sp>
      <p:pic>
        <p:nvPicPr>
          <p:cNvPr id="4" name="图片 3">
            <a:extLst>
              <a:ext uri="{FF2B5EF4-FFF2-40B4-BE49-F238E27FC236}">
                <a16:creationId xmlns:a16="http://schemas.microsoft.com/office/drawing/2014/main" id="{6F74DD72-7877-54E1-7027-C909605114A2}"/>
              </a:ext>
            </a:extLst>
          </p:cNvPr>
          <p:cNvPicPr>
            <a:picLocks noChangeAspect="1"/>
          </p:cNvPicPr>
          <p:nvPr/>
        </p:nvPicPr>
        <p:blipFill>
          <a:blip r:embed="rId2"/>
          <a:stretch>
            <a:fillRect/>
          </a:stretch>
        </p:blipFill>
        <p:spPr>
          <a:xfrm>
            <a:off x="919454" y="1414137"/>
            <a:ext cx="10353091" cy="5078738"/>
          </a:xfrm>
          <a:prstGeom prst="rect">
            <a:avLst/>
          </a:prstGeom>
        </p:spPr>
      </p:pic>
    </p:spTree>
    <p:extLst>
      <p:ext uri="{BB962C8B-B14F-4D97-AF65-F5344CB8AC3E}">
        <p14:creationId xmlns:p14="http://schemas.microsoft.com/office/powerpoint/2010/main" val="315393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C3B09-1481-1451-E58E-449439D14780}"/>
              </a:ext>
            </a:extLst>
          </p:cNvPr>
          <p:cNvSpPr>
            <a:spLocks noGrp="1"/>
          </p:cNvSpPr>
          <p:nvPr>
            <p:ph type="title"/>
          </p:nvPr>
        </p:nvSpPr>
        <p:spPr/>
        <p:txBody>
          <a:bodyPr/>
          <a:lstStyle/>
          <a:p>
            <a:r>
              <a:rPr lang="en-US" altLang="zh-CN" dirty="0"/>
              <a:t>The Initial Scheme</a:t>
            </a:r>
            <a:endParaRPr lang="zh-CN" altLang="en-US" dirty="0"/>
          </a:p>
        </p:txBody>
      </p:sp>
      <p:sp>
        <p:nvSpPr>
          <p:cNvPr id="3" name="内容占位符 2">
            <a:extLst>
              <a:ext uri="{FF2B5EF4-FFF2-40B4-BE49-F238E27FC236}">
                <a16:creationId xmlns:a16="http://schemas.microsoft.com/office/drawing/2014/main" id="{3907DF41-4899-9BAC-4886-A05956A90168}"/>
              </a:ext>
            </a:extLst>
          </p:cNvPr>
          <p:cNvSpPr>
            <a:spLocks noGrp="1"/>
          </p:cNvSpPr>
          <p:nvPr>
            <p:ph idx="1"/>
          </p:nvPr>
        </p:nvSpPr>
        <p:spPr>
          <a:xfrm>
            <a:off x="630532" y="1690688"/>
            <a:ext cx="5192407" cy="1504856"/>
          </a:xfrm>
        </p:spPr>
        <p:txBody>
          <a:bodyPr>
            <a:normAutofit/>
          </a:bodyPr>
          <a:lstStyle/>
          <a:p>
            <a:r>
              <a:rPr lang="en-US" altLang="zh-CN" dirty="0"/>
              <a:t>The secret key is easy to obtain</a:t>
            </a:r>
          </a:p>
          <a:p>
            <a:r>
              <a:rPr lang="en-US" altLang="zh-CN" dirty="0"/>
              <a:t>Weak non-transferability</a:t>
            </a:r>
          </a:p>
          <a:p>
            <a:r>
              <a:rPr lang="en-US" altLang="zh-CN" dirty="0"/>
              <a:t>Weak non-repudiation</a:t>
            </a:r>
          </a:p>
          <a:p>
            <a:endParaRPr lang="zh-CN" altLang="en-US" dirty="0"/>
          </a:p>
        </p:txBody>
      </p:sp>
      <p:pic>
        <p:nvPicPr>
          <p:cNvPr id="5" name="图片 4">
            <a:extLst>
              <a:ext uri="{FF2B5EF4-FFF2-40B4-BE49-F238E27FC236}">
                <a16:creationId xmlns:a16="http://schemas.microsoft.com/office/drawing/2014/main" id="{6DD3A938-6462-8EDF-80EF-1AA28FFCE3F9}"/>
              </a:ext>
            </a:extLst>
          </p:cNvPr>
          <p:cNvPicPr>
            <a:picLocks noChangeAspect="1"/>
          </p:cNvPicPr>
          <p:nvPr/>
        </p:nvPicPr>
        <p:blipFill>
          <a:blip r:embed="rId2"/>
          <a:stretch>
            <a:fillRect/>
          </a:stretch>
        </p:blipFill>
        <p:spPr>
          <a:xfrm>
            <a:off x="6096000" y="1236588"/>
            <a:ext cx="5257800" cy="3250183"/>
          </a:xfrm>
          <a:prstGeom prst="rect">
            <a:avLst/>
          </a:prstGeom>
        </p:spPr>
      </p:pic>
      <p:pic>
        <p:nvPicPr>
          <p:cNvPr id="7" name="图片 6">
            <a:extLst>
              <a:ext uri="{FF2B5EF4-FFF2-40B4-BE49-F238E27FC236}">
                <a16:creationId xmlns:a16="http://schemas.microsoft.com/office/drawing/2014/main" id="{368D3BCE-8054-1F94-8DA4-DCC71678C285}"/>
              </a:ext>
            </a:extLst>
          </p:cNvPr>
          <p:cNvPicPr>
            <a:picLocks noChangeAspect="1"/>
          </p:cNvPicPr>
          <p:nvPr/>
        </p:nvPicPr>
        <p:blipFill>
          <a:blip r:embed="rId3"/>
          <a:stretch>
            <a:fillRect/>
          </a:stretch>
        </p:blipFill>
        <p:spPr>
          <a:xfrm>
            <a:off x="6102132" y="4486771"/>
            <a:ext cx="5251667" cy="1690192"/>
          </a:xfrm>
          <a:prstGeom prst="rect">
            <a:avLst/>
          </a:prstGeom>
        </p:spPr>
      </p:pic>
      <p:pic>
        <p:nvPicPr>
          <p:cNvPr id="6" name="图片 5">
            <a:extLst>
              <a:ext uri="{FF2B5EF4-FFF2-40B4-BE49-F238E27FC236}">
                <a16:creationId xmlns:a16="http://schemas.microsoft.com/office/drawing/2014/main" id="{0E90A5F2-708F-8521-451B-0834EE9979A6}"/>
              </a:ext>
            </a:extLst>
          </p:cNvPr>
          <p:cNvPicPr>
            <a:picLocks noChangeAspect="1"/>
          </p:cNvPicPr>
          <p:nvPr/>
        </p:nvPicPr>
        <p:blipFill>
          <a:blip r:embed="rId4"/>
          <a:stretch>
            <a:fillRect/>
          </a:stretch>
        </p:blipFill>
        <p:spPr>
          <a:xfrm>
            <a:off x="630532" y="3594599"/>
            <a:ext cx="5059373" cy="1651804"/>
          </a:xfrm>
          <a:prstGeom prst="rect">
            <a:avLst/>
          </a:prstGeom>
        </p:spPr>
      </p:pic>
      <p:sp>
        <p:nvSpPr>
          <p:cNvPr id="4" name="文本框 3">
            <a:extLst>
              <a:ext uri="{FF2B5EF4-FFF2-40B4-BE49-F238E27FC236}">
                <a16:creationId xmlns:a16="http://schemas.microsoft.com/office/drawing/2014/main" id="{388C161C-E3C3-86E5-F6C8-6058BDE60608}"/>
              </a:ext>
            </a:extLst>
          </p:cNvPr>
          <p:cNvSpPr txBox="1"/>
          <p:nvPr/>
        </p:nvSpPr>
        <p:spPr>
          <a:xfrm>
            <a:off x="3400596" y="3910351"/>
            <a:ext cx="1705916" cy="369332"/>
          </a:xfrm>
          <a:prstGeom prst="rect">
            <a:avLst/>
          </a:prstGeom>
          <a:noFill/>
        </p:spPr>
        <p:txBody>
          <a:bodyPr wrap="none" rtlCol="0">
            <a:spAutoFit/>
          </a:bodyPr>
          <a:lstStyle/>
          <a:p>
            <a:r>
              <a:rPr lang="en-US" altLang="zh-CN" dirty="0"/>
              <a:t>Simplified code</a:t>
            </a:r>
          </a:p>
        </p:txBody>
      </p:sp>
      <p:sp>
        <p:nvSpPr>
          <p:cNvPr id="9" name="矩形 8">
            <a:extLst>
              <a:ext uri="{FF2B5EF4-FFF2-40B4-BE49-F238E27FC236}">
                <a16:creationId xmlns:a16="http://schemas.microsoft.com/office/drawing/2014/main" id="{17C4E2E2-37DA-C93E-3C57-DFC9B60EBC3C}"/>
              </a:ext>
            </a:extLst>
          </p:cNvPr>
          <p:cNvSpPr/>
          <p:nvPr/>
        </p:nvSpPr>
        <p:spPr>
          <a:xfrm>
            <a:off x="9303560" y="3025497"/>
            <a:ext cx="502177" cy="26513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A2096D0-4C97-7B17-6F35-97A51DC2E8CE}"/>
              </a:ext>
            </a:extLst>
          </p:cNvPr>
          <p:cNvSpPr/>
          <p:nvPr/>
        </p:nvSpPr>
        <p:spPr>
          <a:xfrm>
            <a:off x="7480897" y="4786792"/>
            <a:ext cx="2503860" cy="96349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6B5B875-A3A7-DDF8-9212-7C9360BA82A9}"/>
              </a:ext>
            </a:extLst>
          </p:cNvPr>
          <p:cNvSpPr txBox="1"/>
          <p:nvPr/>
        </p:nvSpPr>
        <p:spPr>
          <a:xfrm>
            <a:off x="1499385" y="5246403"/>
            <a:ext cx="4190520" cy="923330"/>
          </a:xfrm>
          <a:prstGeom prst="rect">
            <a:avLst/>
          </a:prstGeom>
          <a:noFill/>
        </p:spPr>
        <p:txBody>
          <a:bodyPr wrap="square">
            <a:spAutoFit/>
          </a:bodyPr>
          <a:lstStyle/>
          <a:p>
            <a:pPr algn="r"/>
            <a:r>
              <a:rPr lang="en-US" altLang="zh-CN" dirty="0"/>
              <a:t>——</a:t>
            </a:r>
            <a:r>
              <a:rPr lang="zh-CN" altLang="en-US" dirty="0"/>
              <a:t>Chameleon Hashing and Signatures</a:t>
            </a:r>
            <a:endParaRPr lang="en-US" altLang="zh-CN" dirty="0"/>
          </a:p>
          <a:p>
            <a:pPr algn="r"/>
            <a:r>
              <a:rPr lang="pl-PL" altLang="zh-CN" dirty="0"/>
              <a:t>Hugo Krawczyk</a:t>
            </a:r>
            <a:r>
              <a:rPr lang="en-US" altLang="zh-CN" dirty="0"/>
              <a:t>,</a:t>
            </a:r>
            <a:r>
              <a:rPr lang="pl-PL" altLang="zh-CN" dirty="0"/>
              <a:t>Tal Rabin </a:t>
            </a:r>
            <a:r>
              <a:rPr lang="en-US" altLang="zh-CN" dirty="0"/>
              <a:t>1997</a:t>
            </a:r>
            <a:endParaRPr lang="pl-PL" altLang="zh-CN" dirty="0"/>
          </a:p>
          <a:p>
            <a:pPr algn="r"/>
            <a:endParaRPr lang="zh-CN" altLang="en-US" dirty="0"/>
          </a:p>
        </p:txBody>
      </p:sp>
    </p:spTree>
    <p:extLst>
      <p:ext uri="{BB962C8B-B14F-4D97-AF65-F5344CB8AC3E}">
        <p14:creationId xmlns:p14="http://schemas.microsoft.com/office/powerpoint/2010/main" val="90566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C62DD-5E96-525E-D6D6-0B9E1B3B0F2C}"/>
              </a:ext>
            </a:extLst>
          </p:cNvPr>
          <p:cNvSpPr>
            <a:spLocks noGrp="1"/>
          </p:cNvSpPr>
          <p:nvPr>
            <p:ph type="title"/>
          </p:nvPr>
        </p:nvSpPr>
        <p:spPr/>
        <p:txBody>
          <a:bodyPr/>
          <a:lstStyle/>
          <a:p>
            <a:r>
              <a:rPr lang="en-US" altLang="zh-CN" dirty="0"/>
              <a:t>Motivation</a:t>
            </a:r>
            <a:endParaRPr lang="zh-CN" altLang="en-US" dirty="0"/>
          </a:p>
        </p:txBody>
      </p:sp>
      <p:pic>
        <p:nvPicPr>
          <p:cNvPr id="7" name="内容占位符 6">
            <a:extLst>
              <a:ext uri="{FF2B5EF4-FFF2-40B4-BE49-F238E27FC236}">
                <a16:creationId xmlns:a16="http://schemas.microsoft.com/office/drawing/2014/main" id="{4D3DBE43-FAB8-CB74-77D4-D4C68776CD9B}"/>
              </a:ext>
            </a:extLst>
          </p:cNvPr>
          <p:cNvPicPr>
            <a:picLocks noGrp="1" noChangeAspect="1"/>
          </p:cNvPicPr>
          <p:nvPr>
            <p:ph idx="1"/>
          </p:nvPr>
        </p:nvPicPr>
        <p:blipFill>
          <a:blip r:embed="rId3"/>
          <a:srcRect t="37023" b="46899"/>
          <a:stretch/>
        </p:blipFill>
        <p:spPr>
          <a:xfrm>
            <a:off x="661310" y="1630452"/>
            <a:ext cx="5434689" cy="691760"/>
          </a:xfrm>
        </p:spPr>
      </p:pic>
      <p:sp>
        <p:nvSpPr>
          <p:cNvPr id="8" name="文本框 7">
            <a:extLst>
              <a:ext uri="{FF2B5EF4-FFF2-40B4-BE49-F238E27FC236}">
                <a16:creationId xmlns:a16="http://schemas.microsoft.com/office/drawing/2014/main" id="{581D27B2-7371-EF05-F7A1-A7864C594B9C}"/>
              </a:ext>
            </a:extLst>
          </p:cNvPr>
          <p:cNvSpPr txBox="1"/>
          <p:nvPr/>
        </p:nvSpPr>
        <p:spPr>
          <a:xfrm>
            <a:off x="1266250" y="2382448"/>
            <a:ext cx="4829750" cy="523220"/>
          </a:xfrm>
          <a:prstGeom prst="rect">
            <a:avLst/>
          </a:prstGeom>
          <a:noFill/>
        </p:spPr>
        <p:txBody>
          <a:bodyPr wrap="square" rtlCol="0">
            <a:spAutoFit/>
          </a:bodyPr>
          <a:lstStyle/>
          <a:p>
            <a:pPr algn="r"/>
            <a:r>
              <a:rPr lang="en-US" altLang="zh-CN" sz="1400" dirty="0"/>
              <a:t>——Chameleon Hashing without Key Exposure</a:t>
            </a:r>
          </a:p>
          <a:p>
            <a:pPr algn="r"/>
            <a:r>
              <a:rPr lang="en-US" altLang="zh-CN" sz="1400" dirty="0"/>
              <a:t>Xiaofeng Chen</a:t>
            </a:r>
            <a:endParaRPr lang="zh-CN" altLang="en-US" sz="1400" dirty="0"/>
          </a:p>
        </p:txBody>
      </p:sp>
      <p:pic>
        <p:nvPicPr>
          <p:cNvPr id="14" name="图片 13">
            <a:extLst>
              <a:ext uri="{FF2B5EF4-FFF2-40B4-BE49-F238E27FC236}">
                <a16:creationId xmlns:a16="http://schemas.microsoft.com/office/drawing/2014/main" id="{34467F92-772B-FAB9-1CA0-25F986DD4EF7}"/>
              </a:ext>
            </a:extLst>
          </p:cNvPr>
          <p:cNvPicPr>
            <a:picLocks noChangeAspect="1"/>
          </p:cNvPicPr>
          <p:nvPr/>
        </p:nvPicPr>
        <p:blipFill>
          <a:blip r:embed="rId4"/>
          <a:stretch>
            <a:fillRect/>
          </a:stretch>
        </p:blipFill>
        <p:spPr>
          <a:xfrm>
            <a:off x="6693930" y="0"/>
            <a:ext cx="5498070" cy="6858000"/>
          </a:xfrm>
          <a:prstGeom prst="rect">
            <a:avLst/>
          </a:prstGeom>
        </p:spPr>
      </p:pic>
      <p:pic>
        <p:nvPicPr>
          <p:cNvPr id="4" name="图片 3">
            <a:extLst>
              <a:ext uri="{FF2B5EF4-FFF2-40B4-BE49-F238E27FC236}">
                <a16:creationId xmlns:a16="http://schemas.microsoft.com/office/drawing/2014/main" id="{6A418F9F-3EC8-D3F4-6518-F020AE754001}"/>
              </a:ext>
            </a:extLst>
          </p:cNvPr>
          <p:cNvPicPr>
            <a:picLocks noChangeAspect="1"/>
          </p:cNvPicPr>
          <p:nvPr/>
        </p:nvPicPr>
        <p:blipFill>
          <a:blip r:embed="rId5"/>
          <a:stretch>
            <a:fillRect/>
          </a:stretch>
        </p:blipFill>
        <p:spPr>
          <a:xfrm>
            <a:off x="1582941" y="4192951"/>
            <a:ext cx="3591426" cy="1876687"/>
          </a:xfrm>
          <a:prstGeom prst="rect">
            <a:avLst/>
          </a:prstGeom>
        </p:spPr>
      </p:pic>
      <p:pic>
        <p:nvPicPr>
          <p:cNvPr id="5" name="图片 4">
            <a:extLst>
              <a:ext uri="{FF2B5EF4-FFF2-40B4-BE49-F238E27FC236}">
                <a16:creationId xmlns:a16="http://schemas.microsoft.com/office/drawing/2014/main" id="{0DE2D57B-7600-66F4-D9EF-7DBD9BD02452}"/>
              </a:ext>
            </a:extLst>
          </p:cNvPr>
          <p:cNvPicPr>
            <a:picLocks noChangeAspect="1"/>
          </p:cNvPicPr>
          <p:nvPr/>
        </p:nvPicPr>
        <p:blipFill>
          <a:blip r:embed="rId6"/>
          <a:srcRect t="8373"/>
          <a:stretch/>
        </p:blipFill>
        <p:spPr>
          <a:xfrm>
            <a:off x="661310" y="2966016"/>
            <a:ext cx="5434689" cy="462984"/>
          </a:xfrm>
          <a:prstGeom prst="rect">
            <a:avLst/>
          </a:prstGeom>
        </p:spPr>
      </p:pic>
      <p:sp>
        <p:nvSpPr>
          <p:cNvPr id="10" name="文本框 9">
            <a:extLst>
              <a:ext uri="{FF2B5EF4-FFF2-40B4-BE49-F238E27FC236}">
                <a16:creationId xmlns:a16="http://schemas.microsoft.com/office/drawing/2014/main" id="{CEECFA5A-1706-9920-19D7-5EF379574A27}"/>
              </a:ext>
            </a:extLst>
          </p:cNvPr>
          <p:cNvSpPr txBox="1"/>
          <p:nvPr/>
        </p:nvSpPr>
        <p:spPr>
          <a:xfrm>
            <a:off x="1196066" y="3489236"/>
            <a:ext cx="4829750" cy="523220"/>
          </a:xfrm>
          <a:prstGeom prst="rect">
            <a:avLst/>
          </a:prstGeom>
          <a:noFill/>
        </p:spPr>
        <p:txBody>
          <a:bodyPr wrap="square" rtlCol="0">
            <a:spAutoFit/>
          </a:bodyPr>
          <a:lstStyle/>
          <a:p>
            <a:pPr algn="r"/>
            <a:r>
              <a:rPr lang="en-US" altLang="zh-CN" sz="1400" dirty="0"/>
              <a:t>——On the Key Exposure Problem in Chameleon Hashes</a:t>
            </a:r>
          </a:p>
          <a:p>
            <a:pPr algn="r"/>
            <a:r>
              <a:rPr lang="en-US" altLang="zh-CN" sz="1400" dirty="0"/>
              <a:t>Giuseppe Ateniese</a:t>
            </a:r>
            <a:endParaRPr lang="zh-CN" altLang="en-US" sz="1400" dirty="0"/>
          </a:p>
        </p:txBody>
      </p:sp>
      <p:sp>
        <p:nvSpPr>
          <p:cNvPr id="3" name="矩形 2">
            <a:extLst>
              <a:ext uri="{FF2B5EF4-FFF2-40B4-BE49-F238E27FC236}">
                <a16:creationId xmlns:a16="http://schemas.microsoft.com/office/drawing/2014/main" id="{F2C96C53-4369-7504-5CA8-880F28820206}"/>
              </a:ext>
            </a:extLst>
          </p:cNvPr>
          <p:cNvSpPr/>
          <p:nvPr/>
        </p:nvSpPr>
        <p:spPr>
          <a:xfrm>
            <a:off x="661310" y="3240290"/>
            <a:ext cx="1867098" cy="1887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620FE79-4084-74EE-CB85-82FC4A1CA98D}"/>
              </a:ext>
            </a:extLst>
          </p:cNvPr>
          <p:cNvSpPr/>
          <p:nvPr/>
        </p:nvSpPr>
        <p:spPr>
          <a:xfrm>
            <a:off x="7603635" y="3958308"/>
            <a:ext cx="4111731" cy="3927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7D815E2-A7E9-85E9-203A-064A9F9930AD}"/>
              </a:ext>
            </a:extLst>
          </p:cNvPr>
          <p:cNvSpPr/>
          <p:nvPr/>
        </p:nvSpPr>
        <p:spPr>
          <a:xfrm>
            <a:off x="7026765" y="5897573"/>
            <a:ext cx="4406303" cy="3436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156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5A0A5-4FAC-9C7E-F777-78DE32A82F31}"/>
              </a:ext>
            </a:extLst>
          </p:cNvPr>
          <p:cNvSpPr>
            <a:spLocks noGrp="1"/>
          </p:cNvSpPr>
          <p:nvPr>
            <p:ph type="title"/>
          </p:nvPr>
        </p:nvSpPr>
        <p:spPr/>
        <p:txBody>
          <a:bodyPr/>
          <a:lstStyle/>
          <a:p>
            <a:r>
              <a:rPr lang="en-US" altLang="zh-CN" dirty="0"/>
              <a:t>1. Alter private key with signature</a:t>
            </a:r>
            <a:endParaRPr lang="zh-CN" altLang="en-US" dirty="0"/>
          </a:p>
        </p:txBody>
      </p:sp>
      <p:sp>
        <p:nvSpPr>
          <p:cNvPr id="4" name="文本框 3">
            <a:extLst>
              <a:ext uri="{FF2B5EF4-FFF2-40B4-BE49-F238E27FC236}">
                <a16:creationId xmlns:a16="http://schemas.microsoft.com/office/drawing/2014/main" id="{DAB9FDED-1479-4F22-B6EB-4E143A187636}"/>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Xiaofeng Chen, Fangguo Zhang,  Kwangjo Kim:</a:t>
            </a:r>
            <a:r>
              <a:rPr lang="zh-CN" altLang="en-US" dirty="0"/>
              <a:t> </a:t>
            </a:r>
            <a:r>
              <a:rPr lang="en-US" altLang="zh-CN" dirty="0"/>
              <a:t>Chameleon Hashing Without Key Exposure. Information Security.2004.87-98</a:t>
            </a:r>
            <a:endParaRPr lang="zh-CN" altLang="en-US" dirty="0"/>
          </a:p>
        </p:txBody>
      </p:sp>
      <p:pic>
        <p:nvPicPr>
          <p:cNvPr id="8" name="图片 7">
            <a:extLst>
              <a:ext uri="{FF2B5EF4-FFF2-40B4-BE49-F238E27FC236}">
                <a16:creationId xmlns:a16="http://schemas.microsoft.com/office/drawing/2014/main" id="{F204E3DD-5DEA-4362-8ADA-575194C364A6}"/>
              </a:ext>
            </a:extLst>
          </p:cNvPr>
          <p:cNvPicPr>
            <a:picLocks noChangeAspect="1"/>
          </p:cNvPicPr>
          <p:nvPr/>
        </p:nvPicPr>
        <p:blipFill>
          <a:blip r:embed="rId2"/>
          <a:stretch>
            <a:fillRect/>
          </a:stretch>
        </p:blipFill>
        <p:spPr>
          <a:xfrm>
            <a:off x="5067300" y="2533046"/>
            <a:ext cx="6286498" cy="3038899"/>
          </a:xfrm>
          <a:prstGeom prst="rect">
            <a:avLst/>
          </a:prstGeom>
        </p:spPr>
      </p:pic>
      <p:sp>
        <p:nvSpPr>
          <p:cNvPr id="9" name="内容占位符 2">
            <a:extLst>
              <a:ext uri="{FF2B5EF4-FFF2-40B4-BE49-F238E27FC236}">
                <a16:creationId xmlns:a16="http://schemas.microsoft.com/office/drawing/2014/main" id="{B21EB582-3214-4A86-830E-34405CF9231E}"/>
              </a:ext>
            </a:extLst>
          </p:cNvPr>
          <p:cNvSpPr>
            <a:spLocks noGrp="1"/>
          </p:cNvSpPr>
          <p:nvPr>
            <p:ph idx="1"/>
          </p:nvPr>
        </p:nvSpPr>
        <p:spPr>
          <a:xfrm>
            <a:off x="838200" y="2098813"/>
            <a:ext cx="4229100" cy="1500582"/>
          </a:xfrm>
        </p:spPr>
        <p:txBody>
          <a:bodyPr>
            <a:normAutofit/>
          </a:bodyPr>
          <a:lstStyle/>
          <a:p>
            <a:r>
              <a:rPr lang="en-US" altLang="zh-CN" dirty="0"/>
              <a:t>Without key exposure</a:t>
            </a:r>
          </a:p>
          <a:p>
            <a:r>
              <a:rPr lang="en-US" altLang="zh-CN" dirty="0"/>
              <a:t>Provide non-repudiation and tamper-proofing</a:t>
            </a:r>
          </a:p>
        </p:txBody>
      </p:sp>
      <p:pic>
        <p:nvPicPr>
          <p:cNvPr id="12" name="图片 11">
            <a:extLst>
              <a:ext uri="{FF2B5EF4-FFF2-40B4-BE49-F238E27FC236}">
                <a16:creationId xmlns:a16="http://schemas.microsoft.com/office/drawing/2014/main" id="{73454B3C-5FD9-405B-854D-76586D381A2D}"/>
              </a:ext>
            </a:extLst>
          </p:cNvPr>
          <p:cNvPicPr>
            <a:picLocks noChangeAspect="1"/>
          </p:cNvPicPr>
          <p:nvPr/>
        </p:nvPicPr>
        <p:blipFill>
          <a:blip r:embed="rId3"/>
          <a:stretch>
            <a:fillRect/>
          </a:stretch>
        </p:blipFill>
        <p:spPr>
          <a:xfrm>
            <a:off x="5067300" y="1839290"/>
            <a:ext cx="6286498" cy="419158"/>
          </a:xfrm>
          <a:prstGeom prst="rect">
            <a:avLst/>
          </a:prstGeom>
        </p:spPr>
      </p:pic>
      <p:sp>
        <p:nvSpPr>
          <p:cNvPr id="15" name="矩形 14">
            <a:extLst>
              <a:ext uri="{FF2B5EF4-FFF2-40B4-BE49-F238E27FC236}">
                <a16:creationId xmlns:a16="http://schemas.microsoft.com/office/drawing/2014/main" id="{C4A04388-EBC3-4649-862E-B415AA2FCA60}"/>
              </a:ext>
            </a:extLst>
          </p:cNvPr>
          <p:cNvSpPr/>
          <p:nvPr/>
        </p:nvSpPr>
        <p:spPr>
          <a:xfrm>
            <a:off x="8310562" y="3893820"/>
            <a:ext cx="904876"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C922021-3C3A-4FE9-9733-9CE6D383BC33}"/>
              </a:ext>
            </a:extLst>
          </p:cNvPr>
          <p:cNvCxnSpPr>
            <a:cxnSpLocks/>
          </p:cNvCxnSpPr>
          <p:nvPr/>
        </p:nvCxnSpPr>
        <p:spPr>
          <a:xfrm>
            <a:off x="4884983" y="3166647"/>
            <a:ext cx="3339855" cy="68621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677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CF518-3961-44E3-88FE-442A06C9BDED}"/>
              </a:ext>
            </a:extLst>
          </p:cNvPr>
          <p:cNvSpPr>
            <a:spLocks noGrp="1"/>
          </p:cNvSpPr>
          <p:nvPr>
            <p:ph type="title"/>
          </p:nvPr>
        </p:nvSpPr>
        <p:spPr/>
        <p:txBody>
          <a:bodyPr/>
          <a:lstStyle/>
          <a:p>
            <a:r>
              <a:rPr lang="en-US" altLang="zh-CN" dirty="0"/>
              <a:t>2. Two Strategies</a:t>
            </a:r>
            <a:endParaRPr lang="zh-CN" altLang="en-US" dirty="0"/>
          </a:p>
        </p:txBody>
      </p:sp>
      <p:sp>
        <p:nvSpPr>
          <p:cNvPr id="4" name="文本框 3">
            <a:extLst>
              <a:ext uri="{FF2B5EF4-FFF2-40B4-BE49-F238E27FC236}">
                <a16:creationId xmlns:a16="http://schemas.microsoft.com/office/drawing/2014/main" id="{4E77F002-C763-8D56-19B1-0E5E37FE3F71}"/>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Giuseppe Ateniese, Breno de Medeiros: On the Key Exposure Problem in Chameleon Hashes. Security in Communication Networks.2004.165-197</a:t>
            </a:r>
            <a:endParaRPr lang="zh-CN" altLang="en-US" dirty="0"/>
          </a:p>
        </p:txBody>
      </p:sp>
      <p:sp>
        <p:nvSpPr>
          <p:cNvPr id="8" name="内容占位符 2">
            <a:extLst>
              <a:ext uri="{FF2B5EF4-FFF2-40B4-BE49-F238E27FC236}">
                <a16:creationId xmlns:a16="http://schemas.microsoft.com/office/drawing/2014/main" id="{B9E35AAE-A8D8-7A6C-554A-5B88959A7F1A}"/>
              </a:ext>
            </a:extLst>
          </p:cNvPr>
          <p:cNvSpPr>
            <a:spLocks noGrp="1"/>
          </p:cNvSpPr>
          <p:nvPr>
            <p:ph idx="1"/>
          </p:nvPr>
        </p:nvSpPr>
        <p:spPr>
          <a:xfrm>
            <a:off x="838199" y="1665597"/>
            <a:ext cx="4233111" cy="1017445"/>
          </a:xfrm>
        </p:spPr>
        <p:txBody>
          <a:bodyPr>
            <a:normAutofit/>
          </a:bodyPr>
          <a:lstStyle/>
          <a:p>
            <a:pPr marL="0" indent="0">
              <a:buNone/>
            </a:pPr>
            <a:r>
              <a:rPr lang="en-US" altLang="zh-CN" dirty="0"/>
              <a:t>2.1. Single Trapdoor </a:t>
            </a:r>
          </a:p>
          <a:p>
            <a:pPr marL="0" indent="0">
              <a:buNone/>
            </a:pPr>
            <a:r>
              <a:rPr lang="en-US" altLang="zh-CN" dirty="0"/>
              <a:t>(Without Message Hiding)</a:t>
            </a:r>
            <a:endParaRPr lang="zh-CN" altLang="en-US" dirty="0"/>
          </a:p>
        </p:txBody>
      </p:sp>
      <p:pic>
        <p:nvPicPr>
          <p:cNvPr id="10" name="图片 9">
            <a:extLst>
              <a:ext uri="{FF2B5EF4-FFF2-40B4-BE49-F238E27FC236}">
                <a16:creationId xmlns:a16="http://schemas.microsoft.com/office/drawing/2014/main" id="{0F6B70DA-70F6-C6CA-8734-36C51DDD7324}"/>
              </a:ext>
            </a:extLst>
          </p:cNvPr>
          <p:cNvPicPr>
            <a:picLocks noChangeAspect="1"/>
          </p:cNvPicPr>
          <p:nvPr/>
        </p:nvPicPr>
        <p:blipFill>
          <a:blip r:embed="rId2"/>
          <a:stretch>
            <a:fillRect/>
          </a:stretch>
        </p:blipFill>
        <p:spPr>
          <a:xfrm>
            <a:off x="6162237" y="1671362"/>
            <a:ext cx="4551821" cy="2205920"/>
          </a:xfrm>
          <a:prstGeom prst="rect">
            <a:avLst/>
          </a:prstGeom>
        </p:spPr>
      </p:pic>
      <p:pic>
        <p:nvPicPr>
          <p:cNvPr id="12" name="图片 11">
            <a:extLst>
              <a:ext uri="{FF2B5EF4-FFF2-40B4-BE49-F238E27FC236}">
                <a16:creationId xmlns:a16="http://schemas.microsoft.com/office/drawing/2014/main" id="{B317E924-3782-D9B3-DEEF-BEF5A8797821}"/>
              </a:ext>
            </a:extLst>
          </p:cNvPr>
          <p:cNvPicPr>
            <a:picLocks noChangeAspect="1"/>
          </p:cNvPicPr>
          <p:nvPr/>
        </p:nvPicPr>
        <p:blipFill>
          <a:blip r:embed="rId3"/>
          <a:stretch>
            <a:fillRect/>
          </a:stretch>
        </p:blipFill>
        <p:spPr>
          <a:xfrm>
            <a:off x="6162237" y="3877282"/>
            <a:ext cx="4551822" cy="1969262"/>
          </a:xfrm>
          <a:prstGeom prst="rect">
            <a:avLst/>
          </a:prstGeom>
        </p:spPr>
      </p:pic>
      <p:sp>
        <p:nvSpPr>
          <p:cNvPr id="14" name="内容占位符 2">
            <a:extLst>
              <a:ext uri="{FF2B5EF4-FFF2-40B4-BE49-F238E27FC236}">
                <a16:creationId xmlns:a16="http://schemas.microsoft.com/office/drawing/2014/main" id="{D248F237-856C-E541-8C90-8946B0DE48B1}"/>
              </a:ext>
            </a:extLst>
          </p:cNvPr>
          <p:cNvSpPr txBox="1">
            <a:spLocks/>
          </p:cNvSpPr>
          <p:nvPr/>
        </p:nvSpPr>
        <p:spPr>
          <a:xfrm>
            <a:off x="998448" y="2997955"/>
            <a:ext cx="4822661" cy="2533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Security Dependency:</a:t>
            </a:r>
          </a:p>
          <a:p>
            <a:pPr marL="0" indent="0">
              <a:buNone/>
            </a:pPr>
            <a:r>
              <a:rPr lang="en-US" altLang="zh-CN" sz="2400" dirty="0"/>
              <a:t>whether it is safe to sign the same message twice without redundancy </a:t>
            </a:r>
          </a:p>
          <a:p>
            <a:r>
              <a:rPr lang="en-US" altLang="zh-CN" sz="2400" dirty="0"/>
              <a:t>Different:</a:t>
            </a:r>
          </a:p>
          <a:p>
            <a:pPr marL="0" indent="0">
              <a:buNone/>
            </a:pPr>
            <a:r>
              <a:rPr lang="en-US" altLang="zh-CN" sz="2400" dirty="0"/>
              <a:t>place r in the exponent of y with e=H(m,r).</a:t>
            </a:r>
            <a:endParaRPr lang="zh-CN" altLang="en-US" sz="2400" dirty="0"/>
          </a:p>
        </p:txBody>
      </p:sp>
    </p:spTree>
    <p:extLst>
      <p:ext uri="{BB962C8B-B14F-4D97-AF65-F5344CB8AC3E}">
        <p14:creationId xmlns:p14="http://schemas.microsoft.com/office/powerpoint/2010/main" val="273714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98A4D-333B-1DE0-773E-F8FF2E9432D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7938E1E-A9DF-A7F6-2242-BCC3932954CD}"/>
              </a:ext>
            </a:extLst>
          </p:cNvPr>
          <p:cNvSpPr>
            <a:spLocks noGrp="1"/>
          </p:cNvSpPr>
          <p:nvPr>
            <p:ph type="title"/>
          </p:nvPr>
        </p:nvSpPr>
        <p:spPr/>
        <p:txBody>
          <a:bodyPr/>
          <a:lstStyle/>
          <a:p>
            <a:r>
              <a:rPr lang="en-US" altLang="zh-CN" dirty="0"/>
              <a:t>2. Two Strategies</a:t>
            </a:r>
            <a:endParaRPr lang="zh-CN" altLang="en-US" dirty="0"/>
          </a:p>
        </p:txBody>
      </p:sp>
      <p:sp>
        <p:nvSpPr>
          <p:cNvPr id="4" name="文本框 3">
            <a:extLst>
              <a:ext uri="{FF2B5EF4-FFF2-40B4-BE49-F238E27FC236}">
                <a16:creationId xmlns:a16="http://schemas.microsoft.com/office/drawing/2014/main" id="{25C52EFB-7762-6DF5-B1BD-21FA46854BD9}"/>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Giuseppe Ateniese, Breno de Medeiros: On the Key Exposure Problem in Chameleon Hashes. Security in Communication Networks.2004.165-197</a:t>
            </a:r>
            <a:endParaRPr lang="zh-CN" altLang="en-US" dirty="0"/>
          </a:p>
        </p:txBody>
      </p:sp>
      <p:sp>
        <p:nvSpPr>
          <p:cNvPr id="8" name="内容占位符 2">
            <a:extLst>
              <a:ext uri="{FF2B5EF4-FFF2-40B4-BE49-F238E27FC236}">
                <a16:creationId xmlns:a16="http://schemas.microsoft.com/office/drawing/2014/main" id="{E367DC31-F463-F0B5-37F8-4B25E6A123F1}"/>
              </a:ext>
            </a:extLst>
          </p:cNvPr>
          <p:cNvSpPr>
            <a:spLocks noGrp="1"/>
          </p:cNvSpPr>
          <p:nvPr>
            <p:ph idx="1"/>
          </p:nvPr>
        </p:nvSpPr>
        <p:spPr>
          <a:xfrm>
            <a:off x="838199" y="1665598"/>
            <a:ext cx="10515600" cy="646332"/>
          </a:xfrm>
        </p:spPr>
        <p:txBody>
          <a:bodyPr>
            <a:normAutofit/>
          </a:bodyPr>
          <a:lstStyle/>
          <a:p>
            <a:pPr marL="0" indent="0">
              <a:buNone/>
            </a:pPr>
            <a:r>
              <a:rPr lang="en-US" altLang="zh-CN" dirty="0"/>
              <a:t>2.2. Double Trapdoors (With Message Hiding)-</a:t>
            </a:r>
            <a:r>
              <a:rPr lang="en-US" altLang="zh-CN" sz="2800" dirty="0"/>
              <a:t>Based on RSA</a:t>
            </a:r>
            <a:endParaRPr lang="zh-CN" altLang="en-US" dirty="0"/>
          </a:p>
        </p:txBody>
      </p:sp>
      <p:pic>
        <p:nvPicPr>
          <p:cNvPr id="13" name="图片 12">
            <a:extLst>
              <a:ext uri="{FF2B5EF4-FFF2-40B4-BE49-F238E27FC236}">
                <a16:creationId xmlns:a16="http://schemas.microsoft.com/office/drawing/2014/main" id="{1FF498BD-4C29-4943-802E-F3BCC1414D28}"/>
              </a:ext>
            </a:extLst>
          </p:cNvPr>
          <p:cNvPicPr>
            <a:picLocks noChangeAspect="1"/>
          </p:cNvPicPr>
          <p:nvPr/>
        </p:nvPicPr>
        <p:blipFill>
          <a:blip r:embed="rId2"/>
          <a:stretch>
            <a:fillRect/>
          </a:stretch>
        </p:blipFill>
        <p:spPr>
          <a:xfrm>
            <a:off x="838195" y="3354965"/>
            <a:ext cx="5257805" cy="2325284"/>
          </a:xfrm>
          <a:prstGeom prst="rect">
            <a:avLst/>
          </a:prstGeom>
        </p:spPr>
      </p:pic>
      <p:pic>
        <p:nvPicPr>
          <p:cNvPr id="19" name="图片 18">
            <a:extLst>
              <a:ext uri="{FF2B5EF4-FFF2-40B4-BE49-F238E27FC236}">
                <a16:creationId xmlns:a16="http://schemas.microsoft.com/office/drawing/2014/main" id="{2D4BAC4C-E694-47C8-B292-44AC8F5353DE}"/>
              </a:ext>
            </a:extLst>
          </p:cNvPr>
          <p:cNvPicPr>
            <a:picLocks noChangeAspect="1"/>
          </p:cNvPicPr>
          <p:nvPr/>
        </p:nvPicPr>
        <p:blipFill>
          <a:blip r:embed="rId3"/>
          <a:stretch>
            <a:fillRect/>
          </a:stretch>
        </p:blipFill>
        <p:spPr>
          <a:xfrm>
            <a:off x="838195" y="2347925"/>
            <a:ext cx="5257804" cy="840746"/>
          </a:xfrm>
          <a:prstGeom prst="rect">
            <a:avLst/>
          </a:prstGeom>
        </p:spPr>
      </p:pic>
      <p:pic>
        <p:nvPicPr>
          <p:cNvPr id="21" name="图片 20">
            <a:extLst>
              <a:ext uri="{FF2B5EF4-FFF2-40B4-BE49-F238E27FC236}">
                <a16:creationId xmlns:a16="http://schemas.microsoft.com/office/drawing/2014/main" id="{D0064CE2-41DA-47B6-93EE-9733B0524DB2}"/>
              </a:ext>
            </a:extLst>
          </p:cNvPr>
          <p:cNvPicPr>
            <a:picLocks noChangeAspect="1"/>
          </p:cNvPicPr>
          <p:nvPr/>
        </p:nvPicPr>
        <p:blipFill>
          <a:blip r:embed="rId4"/>
          <a:stretch>
            <a:fillRect/>
          </a:stretch>
        </p:blipFill>
        <p:spPr>
          <a:xfrm>
            <a:off x="6095999" y="3224666"/>
            <a:ext cx="5257800" cy="2403566"/>
          </a:xfrm>
          <a:prstGeom prst="rect">
            <a:avLst/>
          </a:prstGeom>
        </p:spPr>
      </p:pic>
      <p:sp>
        <p:nvSpPr>
          <p:cNvPr id="3" name="矩形 2">
            <a:extLst>
              <a:ext uri="{FF2B5EF4-FFF2-40B4-BE49-F238E27FC236}">
                <a16:creationId xmlns:a16="http://schemas.microsoft.com/office/drawing/2014/main" id="{4DA2D590-B01E-4436-F791-FABD0025DB00}"/>
              </a:ext>
            </a:extLst>
          </p:cNvPr>
          <p:cNvSpPr/>
          <p:nvPr/>
        </p:nvSpPr>
        <p:spPr>
          <a:xfrm>
            <a:off x="1976086" y="5302293"/>
            <a:ext cx="2448628" cy="37795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826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3658-C69C-4B5F-926E-E24A2BAEB370}"/>
              </a:ext>
            </a:extLst>
          </p:cNvPr>
          <p:cNvSpPr>
            <a:spLocks noGrp="1"/>
          </p:cNvSpPr>
          <p:nvPr>
            <p:ph type="title"/>
          </p:nvPr>
        </p:nvSpPr>
        <p:spPr/>
        <p:txBody>
          <a:bodyPr/>
          <a:lstStyle/>
          <a:p>
            <a:r>
              <a:rPr lang="en-US" altLang="zh-CN" dirty="0"/>
              <a:t>3. Based on Factoring</a:t>
            </a:r>
            <a:endParaRPr lang="zh-CN" altLang="en-US" dirty="0"/>
          </a:p>
        </p:txBody>
      </p:sp>
      <p:sp>
        <p:nvSpPr>
          <p:cNvPr id="4" name="文本框 3">
            <a:extLst>
              <a:ext uri="{FF2B5EF4-FFF2-40B4-BE49-F238E27FC236}">
                <a16:creationId xmlns:a16="http://schemas.microsoft.com/office/drawing/2014/main" id="{D8F53A52-F275-63DA-FFFD-75B8E02DF2B0}"/>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Wei Gao, Xue-Li Wang, Dong-Qing Xie: Chameleon Hashes Without Key Exposure Based on Factoring. Journal of Computer Science and Technology.2007.109-113</a:t>
            </a:r>
            <a:endParaRPr lang="zh-CN" altLang="en-US" dirty="0"/>
          </a:p>
        </p:txBody>
      </p:sp>
      <p:pic>
        <p:nvPicPr>
          <p:cNvPr id="6" name="图片 5">
            <a:extLst>
              <a:ext uri="{FF2B5EF4-FFF2-40B4-BE49-F238E27FC236}">
                <a16:creationId xmlns:a16="http://schemas.microsoft.com/office/drawing/2014/main" id="{21EB942A-CFD5-856F-AFC9-90546BDA210A}"/>
              </a:ext>
            </a:extLst>
          </p:cNvPr>
          <p:cNvPicPr>
            <a:picLocks noChangeAspect="1"/>
          </p:cNvPicPr>
          <p:nvPr/>
        </p:nvPicPr>
        <p:blipFill>
          <a:blip r:embed="rId2"/>
          <a:stretch>
            <a:fillRect/>
          </a:stretch>
        </p:blipFill>
        <p:spPr>
          <a:xfrm>
            <a:off x="838198" y="2220791"/>
            <a:ext cx="5056165" cy="2416035"/>
          </a:xfrm>
          <a:prstGeom prst="rect">
            <a:avLst/>
          </a:prstGeom>
        </p:spPr>
      </p:pic>
      <p:sp>
        <p:nvSpPr>
          <p:cNvPr id="7" name="文本框 6">
            <a:extLst>
              <a:ext uri="{FF2B5EF4-FFF2-40B4-BE49-F238E27FC236}">
                <a16:creationId xmlns:a16="http://schemas.microsoft.com/office/drawing/2014/main" id="{83D2354E-0B7C-F59C-4385-C37431B65ABC}"/>
              </a:ext>
            </a:extLst>
          </p:cNvPr>
          <p:cNvSpPr txBox="1"/>
          <p:nvPr/>
        </p:nvSpPr>
        <p:spPr>
          <a:xfrm>
            <a:off x="933606" y="4780020"/>
            <a:ext cx="4960758" cy="923330"/>
          </a:xfrm>
          <a:prstGeom prst="rect">
            <a:avLst/>
          </a:prstGeom>
          <a:noFill/>
        </p:spPr>
        <p:txBody>
          <a:bodyPr wrap="square" rtlCol="0">
            <a:spAutoFit/>
          </a:bodyPr>
          <a:lstStyle/>
          <a:p>
            <a:r>
              <a:rPr lang="en-US" altLang="zh-CN" dirty="0"/>
              <a:t>If one know the secret key (p,q), Quadratic and non-quadratic remainders is computable by CRT, or it’s a hard problem.</a:t>
            </a:r>
          </a:p>
        </p:txBody>
      </p:sp>
      <p:pic>
        <p:nvPicPr>
          <p:cNvPr id="13" name="图片 12">
            <a:extLst>
              <a:ext uri="{FF2B5EF4-FFF2-40B4-BE49-F238E27FC236}">
                <a16:creationId xmlns:a16="http://schemas.microsoft.com/office/drawing/2014/main" id="{20C1A5E2-D024-C7BC-DFBB-0BB044B39226}"/>
              </a:ext>
            </a:extLst>
          </p:cNvPr>
          <p:cNvPicPr>
            <a:picLocks noChangeAspect="1"/>
          </p:cNvPicPr>
          <p:nvPr/>
        </p:nvPicPr>
        <p:blipFill>
          <a:blip r:embed="rId3"/>
          <a:stretch>
            <a:fillRect/>
          </a:stretch>
        </p:blipFill>
        <p:spPr>
          <a:xfrm>
            <a:off x="6297638" y="268070"/>
            <a:ext cx="4673068" cy="5578474"/>
          </a:xfrm>
          <a:prstGeom prst="rect">
            <a:avLst/>
          </a:prstGeom>
        </p:spPr>
      </p:pic>
      <p:sp>
        <p:nvSpPr>
          <p:cNvPr id="15" name="内容占位符 2">
            <a:extLst>
              <a:ext uri="{FF2B5EF4-FFF2-40B4-BE49-F238E27FC236}">
                <a16:creationId xmlns:a16="http://schemas.microsoft.com/office/drawing/2014/main" id="{C180942D-F92E-9B66-7B55-DCFE4618CB22}"/>
              </a:ext>
            </a:extLst>
          </p:cNvPr>
          <p:cNvSpPr>
            <a:spLocks noGrp="1"/>
          </p:cNvSpPr>
          <p:nvPr>
            <p:ph idx="1"/>
          </p:nvPr>
        </p:nvSpPr>
        <p:spPr>
          <a:xfrm>
            <a:off x="838199" y="1665598"/>
            <a:ext cx="3581401" cy="646332"/>
          </a:xfrm>
        </p:spPr>
        <p:txBody>
          <a:bodyPr>
            <a:normAutofit/>
          </a:bodyPr>
          <a:lstStyle/>
          <a:p>
            <a:pPr marL="0" indent="0">
              <a:buNone/>
            </a:pPr>
            <a:r>
              <a:rPr lang="en-US" altLang="zh-CN" dirty="0"/>
              <a:t>3.1. Signature Scheme</a:t>
            </a:r>
            <a:endParaRPr lang="zh-CN" altLang="en-US" dirty="0"/>
          </a:p>
        </p:txBody>
      </p:sp>
    </p:spTree>
    <p:extLst>
      <p:ext uri="{BB962C8B-B14F-4D97-AF65-F5344CB8AC3E}">
        <p14:creationId xmlns:p14="http://schemas.microsoft.com/office/powerpoint/2010/main" val="189358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254DF-8C51-08BF-900C-933A361998C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4CC6DB9-2A45-E12E-1690-CBE208F8E8ED}"/>
              </a:ext>
            </a:extLst>
          </p:cNvPr>
          <p:cNvSpPr>
            <a:spLocks noGrp="1"/>
          </p:cNvSpPr>
          <p:nvPr>
            <p:ph type="title"/>
          </p:nvPr>
        </p:nvSpPr>
        <p:spPr/>
        <p:txBody>
          <a:bodyPr/>
          <a:lstStyle/>
          <a:p>
            <a:r>
              <a:rPr lang="en-US" altLang="zh-CN" dirty="0"/>
              <a:t>3. Based on Factoring</a:t>
            </a:r>
            <a:endParaRPr lang="zh-CN" altLang="en-US" dirty="0"/>
          </a:p>
        </p:txBody>
      </p:sp>
      <p:sp>
        <p:nvSpPr>
          <p:cNvPr id="4" name="文本框 3">
            <a:extLst>
              <a:ext uri="{FF2B5EF4-FFF2-40B4-BE49-F238E27FC236}">
                <a16:creationId xmlns:a16="http://schemas.microsoft.com/office/drawing/2014/main" id="{554F64B7-B29A-52FE-BDA1-7DF055D64687}"/>
              </a:ext>
            </a:extLst>
          </p:cNvPr>
          <p:cNvSpPr txBox="1"/>
          <p:nvPr/>
        </p:nvSpPr>
        <p:spPr>
          <a:xfrm>
            <a:off x="838200" y="5846544"/>
            <a:ext cx="10515600" cy="646331"/>
          </a:xfrm>
          <a:prstGeom prst="rect">
            <a:avLst/>
          </a:prstGeom>
          <a:noFill/>
        </p:spPr>
        <p:txBody>
          <a:bodyPr wrap="square" rtlCol="0">
            <a:spAutoFit/>
          </a:bodyPr>
          <a:lstStyle/>
          <a:p>
            <a:r>
              <a:rPr lang="en-US" altLang="zh-CN" dirty="0"/>
              <a:t>Source:</a:t>
            </a:r>
            <a:r>
              <a:rPr lang="zh-CN" altLang="en-US" dirty="0"/>
              <a:t> </a:t>
            </a:r>
            <a:r>
              <a:rPr lang="en-US" altLang="zh-CN" dirty="0"/>
              <a:t>Wei Gao, Xue-Li Wang, Dong-Qing Xie: Chameleon Hashes Without Key Exposure Based on Factoring. Journal of Computer Science and Technology.2007.109-113</a:t>
            </a:r>
            <a:endParaRPr lang="zh-CN" altLang="en-US" dirty="0"/>
          </a:p>
        </p:txBody>
      </p:sp>
      <p:sp>
        <p:nvSpPr>
          <p:cNvPr id="15" name="内容占位符 2">
            <a:extLst>
              <a:ext uri="{FF2B5EF4-FFF2-40B4-BE49-F238E27FC236}">
                <a16:creationId xmlns:a16="http://schemas.microsoft.com/office/drawing/2014/main" id="{904024AC-5564-0147-254E-14F5AB1FEB37}"/>
              </a:ext>
            </a:extLst>
          </p:cNvPr>
          <p:cNvSpPr>
            <a:spLocks noGrp="1"/>
          </p:cNvSpPr>
          <p:nvPr>
            <p:ph idx="1"/>
          </p:nvPr>
        </p:nvSpPr>
        <p:spPr>
          <a:xfrm>
            <a:off x="838199" y="1665598"/>
            <a:ext cx="3667627" cy="646332"/>
          </a:xfrm>
        </p:spPr>
        <p:txBody>
          <a:bodyPr>
            <a:normAutofit/>
          </a:bodyPr>
          <a:lstStyle/>
          <a:p>
            <a:pPr marL="0" indent="0">
              <a:buNone/>
            </a:pPr>
            <a:r>
              <a:rPr lang="en-US" altLang="zh-CN" dirty="0"/>
              <a:t>3.2. Chameleon Hash</a:t>
            </a:r>
            <a:endParaRPr lang="zh-CN" altLang="en-US" dirty="0"/>
          </a:p>
        </p:txBody>
      </p:sp>
      <p:pic>
        <p:nvPicPr>
          <p:cNvPr id="5" name="图片 4">
            <a:extLst>
              <a:ext uri="{FF2B5EF4-FFF2-40B4-BE49-F238E27FC236}">
                <a16:creationId xmlns:a16="http://schemas.microsoft.com/office/drawing/2014/main" id="{906E9180-9B70-AF8D-BB28-2656CFEABCBE}"/>
              </a:ext>
            </a:extLst>
          </p:cNvPr>
          <p:cNvPicPr>
            <a:picLocks noChangeAspect="1"/>
          </p:cNvPicPr>
          <p:nvPr/>
        </p:nvPicPr>
        <p:blipFill>
          <a:blip r:embed="rId2"/>
          <a:stretch>
            <a:fillRect/>
          </a:stretch>
        </p:blipFill>
        <p:spPr>
          <a:xfrm>
            <a:off x="4505826" y="1566560"/>
            <a:ext cx="6847974" cy="4279984"/>
          </a:xfrm>
          <a:prstGeom prst="rect">
            <a:avLst/>
          </a:prstGeom>
        </p:spPr>
      </p:pic>
      <p:sp>
        <p:nvSpPr>
          <p:cNvPr id="6" name="文本框 5">
            <a:extLst>
              <a:ext uri="{FF2B5EF4-FFF2-40B4-BE49-F238E27FC236}">
                <a16:creationId xmlns:a16="http://schemas.microsoft.com/office/drawing/2014/main" id="{6B30527F-D904-A301-9F56-4E4EEBE1D799}"/>
              </a:ext>
            </a:extLst>
          </p:cNvPr>
          <p:cNvSpPr txBox="1"/>
          <p:nvPr/>
        </p:nvSpPr>
        <p:spPr>
          <a:xfrm>
            <a:off x="1205161" y="2667995"/>
            <a:ext cx="2933701" cy="646331"/>
          </a:xfrm>
          <a:prstGeom prst="rect">
            <a:avLst/>
          </a:prstGeom>
          <a:noFill/>
        </p:spPr>
        <p:txBody>
          <a:bodyPr wrap="square" rtlCol="0">
            <a:spAutoFit/>
          </a:bodyPr>
          <a:lstStyle/>
          <a:p>
            <a:r>
              <a:rPr lang="zh-CN" altLang="en-US" dirty="0"/>
              <a:t>暂未跑通实验代码</a:t>
            </a:r>
            <a:endParaRPr lang="en-US" altLang="zh-CN" dirty="0"/>
          </a:p>
          <a:p>
            <a:r>
              <a:rPr lang="zh-CN" altLang="en-US" dirty="0"/>
              <a:t>有待后续继续研究</a:t>
            </a:r>
          </a:p>
        </p:txBody>
      </p:sp>
    </p:spTree>
    <p:extLst>
      <p:ext uri="{BB962C8B-B14F-4D97-AF65-F5344CB8AC3E}">
        <p14:creationId xmlns:p14="http://schemas.microsoft.com/office/powerpoint/2010/main" val="3390304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3725</TotalTime>
  <Words>576</Words>
  <Application>Microsoft Office PowerPoint</Application>
  <PresentationFormat>宽屏</PresentationFormat>
  <Paragraphs>59</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Key Exposure Problem of Chameleon Hashing</vt:lpstr>
      <vt:lpstr>Literature Review</vt:lpstr>
      <vt:lpstr>The Initial Scheme</vt:lpstr>
      <vt:lpstr>Motivation</vt:lpstr>
      <vt:lpstr>1. Alter private key with signature</vt:lpstr>
      <vt:lpstr>2. Two Strategies</vt:lpstr>
      <vt:lpstr>2. Two Strategies</vt:lpstr>
      <vt:lpstr>3. Based on Factoring</vt:lpstr>
      <vt:lpstr>3. Based on Factoring</vt:lpstr>
      <vt:lpstr>4. Discrete Logarithm</vt:lpstr>
      <vt:lpstr>4. Discrete Logarithm</vt:lpstr>
      <vt:lpstr>5. ID-Based</vt:lpstr>
      <vt:lpstr>6. Quantum Resistant</vt:lpstr>
      <vt:lpstr>7. Summary and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Exposure Problem of Chameleon Hashing</dc:title>
  <dc:creator>lm c</dc:creator>
  <cp:lastModifiedBy>lm c</cp:lastModifiedBy>
  <cp:revision>184</cp:revision>
  <dcterms:created xsi:type="dcterms:W3CDTF">2024-11-19T13:11:34Z</dcterms:created>
  <dcterms:modified xsi:type="dcterms:W3CDTF">2024-12-19T08:47:57Z</dcterms:modified>
</cp:coreProperties>
</file>