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8" r:id="rId4"/>
    <p:sldId id="260" r:id="rId5"/>
    <p:sldId id="257" r:id="rId6"/>
    <p:sldId id="259" r:id="rId7"/>
    <p:sldId id="261" r:id="rId8"/>
    <p:sldId id="262" r:id="rId9"/>
    <p:sldId id="263" r:id="rId10"/>
    <p:sldId id="264" r:id="rId11"/>
    <p:sldId id="265"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68"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31B037-9388-497D-8EB3-71B1D804337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F75D129-DB00-4C9C-B1C5-5B55B4C9C7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D3154C2-2647-4F26-8661-3539324F8758}"/>
              </a:ext>
            </a:extLst>
          </p:cNvPr>
          <p:cNvSpPr>
            <a:spLocks noGrp="1"/>
          </p:cNvSpPr>
          <p:nvPr>
            <p:ph type="dt" sz="half" idx="10"/>
          </p:nvPr>
        </p:nvSpPr>
        <p:spPr/>
        <p:txBody>
          <a:bodyPr/>
          <a:lstStyle/>
          <a:p>
            <a:fld id="{6A7C016B-2BC1-4A05-BF58-C01DF06090BA}" type="datetimeFigureOut">
              <a:rPr lang="zh-CN" altLang="en-US" smtClean="0"/>
              <a:t>2025-01-20</a:t>
            </a:fld>
            <a:endParaRPr lang="zh-CN" altLang="en-US"/>
          </a:p>
        </p:txBody>
      </p:sp>
      <p:sp>
        <p:nvSpPr>
          <p:cNvPr id="5" name="页脚占位符 4">
            <a:extLst>
              <a:ext uri="{FF2B5EF4-FFF2-40B4-BE49-F238E27FC236}">
                <a16:creationId xmlns:a16="http://schemas.microsoft.com/office/drawing/2014/main" id="{7F1740D6-8B19-460C-B675-9FE94ECADF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6E49FD-B385-4FD0-8A3D-D96DCEB797C8}"/>
              </a:ext>
            </a:extLst>
          </p:cNvPr>
          <p:cNvSpPr>
            <a:spLocks noGrp="1"/>
          </p:cNvSpPr>
          <p:nvPr>
            <p:ph type="sldNum" sz="quarter" idx="12"/>
          </p:nvPr>
        </p:nvSpPr>
        <p:spPr/>
        <p:txBody>
          <a:bodyPr/>
          <a:lstStyle/>
          <a:p>
            <a:fld id="{B00445E7-DCDC-4BD4-9324-9F531AD3D8C1}" type="slidenum">
              <a:rPr lang="zh-CN" altLang="en-US" smtClean="0"/>
              <a:t>‹#›</a:t>
            </a:fld>
            <a:endParaRPr lang="zh-CN" altLang="en-US"/>
          </a:p>
        </p:txBody>
      </p:sp>
    </p:spTree>
    <p:extLst>
      <p:ext uri="{BB962C8B-B14F-4D97-AF65-F5344CB8AC3E}">
        <p14:creationId xmlns:p14="http://schemas.microsoft.com/office/powerpoint/2010/main" val="987422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25ADC9-C4D5-4363-9B03-D954E3A756B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03DA384-CAE4-4EED-A4FC-CC6C11DD5A5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A5C48B3-7C4C-4F05-BA94-59A7558F9967}"/>
              </a:ext>
            </a:extLst>
          </p:cNvPr>
          <p:cNvSpPr>
            <a:spLocks noGrp="1"/>
          </p:cNvSpPr>
          <p:nvPr>
            <p:ph type="dt" sz="half" idx="10"/>
          </p:nvPr>
        </p:nvSpPr>
        <p:spPr/>
        <p:txBody>
          <a:bodyPr/>
          <a:lstStyle/>
          <a:p>
            <a:fld id="{6A7C016B-2BC1-4A05-BF58-C01DF06090BA}" type="datetimeFigureOut">
              <a:rPr lang="zh-CN" altLang="en-US" smtClean="0"/>
              <a:t>2025-01-20</a:t>
            </a:fld>
            <a:endParaRPr lang="zh-CN" altLang="en-US"/>
          </a:p>
        </p:txBody>
      </p:sp>
      <p:sp>
        <p:nvSpPr>
          <p:cNvPr id="5" name="页脚占位符 4">
            <a:extLst>
              <a:ext uri="{FF2B5EF4-FFF2-40B4-BE49-F238E27FC236}">
                <a16:creationId xmlns:a16="http://schemas.microsoft.com/office/drawing/2014/main" id="{B7CF6937-A652-4EE7-AFC8-E6D168216C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EC18FE-E859-4644-A773-698806854349}"/>
              </a:ext>
            </a:extLst>
          </p:cNvPr>
          <p:cNvSpPr>
            <a:spLocks noGrp="1"/>
          </p:cNvSpPr>
          <p:nvPr>
            <p:ph type="sldNum" sz="quarter" idx="12"/>
          </p:nvPr>
        </p:nvSpPr>
        <p:spPr/>
        <p:txBody>
          <a:bodyPr/>
          <a:lstStyle/>
          <a:p>
            <a:fld id="{B00445E7-DCDC-4BD4-9324-9F531AD3D8C1}" type="slidenum">
              <a:rPr lang="zh-CN" altLang="en-US" smtClean="0"/>
              <a:t>‹#›</a:t>
            </a:fld>
            <a:endParaRPr lang="zh-CN" altLang="en-US"/>
          </a:p>
        </p:txBody>
      </p:sp>
    </p:spTree>
    <p:extLst>
      <p:ext uri="{BB962C8B-B14F-4D97-AF65-F5344CB8AC3E}">
        <p14:creationId xmlns:p14="http://schemas.microsoft.com/office/powerpoint/2010/main" val="1907761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1333A9F-D1A9-4E30-B0F7-8707020A24C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5DC918D-C20D-4DAE-AD50-0170202A5EE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2A046C-4BA2-4D76-BBA1-5EAFAC7C744F}"/>
              </a:ext>
            </a:extLst>
          </p:cNvPr>
          <p:cNvSpPr>
            <a:spLocks noGrp="1"/>
          </p:cNvSpPr>
          <p:nvPr>
            <p:ph type="dt" sz="half" idx="10"/>
          </p:nvPr>
        </p:nvSpPr>
        <p:spPr/>
        <p:txBody>
          <a:bodyPr/>
          <a:lstStyle/>
          <a:p>
            <a:fld id="{6A7C016B-2BC1-4A05-BF58-C01DF06090BA}" type="datetimeFigureOut">
              <a:rPr lang="zh-CN" altLang="en-US" smtClean="0"/>
              <a:t>2025-01-20</a:t>
            </a:fld>
            <a:endParaRPr lang="zh-CN" altLang="en-US"/>
          </a:p>
        </p:txBody>
      </p:sp>
      <p:sp>
        <p:nvSpPr>
          <p:cNvPr id="5" name="页脚占位符 4">
            <a:extLst>
              <a:ext uri="{FF2B5EF4-FFF2-40B4-BE49-F238E27FC236}">
                <a16:creationId xmlns:a16="http://schemas.microsoft.com/office/drawing/2014/main" id="{395B3732-11C1-4041-9AEF-D1CE495E0A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FA28D7-5A7F-4AF6-A963-3D4F9D11E9D6}"/>
              </a:ext>
            </a:extLst>
          </p:cNvPr>
          <p:cNvSpPr>
            <a:spLocks noGrp="1"/>
          </p:cNvSpPr>
          <p:nvPr>
            <p:ph type="sldNum" sz="quarter" idx="12"/>
          </p:nvPr>
        </p:nvSpPr>
        <p:spPr/>
        <p:txBody>
          <a:bodyPr/>
          <a:lstStyle/>
          <a:p>
            <a:fld id="{B00445E7-DCDC-4BD4-9324-9F531AD3D8C1}" type="slidenum">
              <a:rPr lang="zh-CN" altLang="en-US" smtClean="0"/>
              <a:t>‹#›</a:t>
            </a:fld>
            <a:endParaRPr lang="zh-CN" altLang="en-US"/>
          </a:p>
        </p:txBody>
      </p:sp>
    </p:spTree>
    <p:extLst>
      <p:ext uri="{BB962C8B-B14F-4D97-AF65-F5344CB8AC3E}">
        <p14:creationId xmlns:p14="http://schemas.microsoft.com/office/powerpoint/2010/main" val="2295206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A36C37-BB08-4ED6-9E8C-ECD94F0BE11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03D029E-906D-4C39-A168-D389404D5B4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4DEDEB-47F1-4873-B476-5F0E66184A5B}"/>
              </a:ext>
            </a:extLst>
          </p:cNvPr>
          <p:cNvSpPr>
            <a:spLocks noGrp="1"/>
          </p:cNvSpPr>
          <p:nvPr>
            <p:ph type="dt" sz="half" idx="10"/>
          </p:nvPr>
        </p:nvSpPr>
        <p:spPr/>
        <p:txBody>
          <a:bodyPr/>
          <a:lstStyle/>
          <a:p>
            <a:fld id="{6A7C016B-2BC1-4A05-BF58-C01DF06090BA}" type="datetimeFigureOut">
              <a:rPr lang="zh-CN" altLang="en-US" smtClean="0"/>
              <a:t>2025-01-20</a:t>
            </a:fld>
            <a:endParaRPr lang="zh-CN" altLang="en-US"/>
          </a:p>
        </p:txBody>
      </p:sp>
      <p:sp>
        <p:nvSpPr>
          <p:cNvPr id="5" name="页脚占位符 4">
            <a:extLst>
              <a:ext uri="{FF2B5EF4-FFF2-40B4-BE49-F238E27FC236}">
                <a16:creationId xmlns:a16="http://schemas.microsoft.com/office/drawing/2014/main" id="{1B6D00A8-2C8F-4560-A50C-AD5B67DF24A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033D90-9912-48CA-B3FE-CFBA7BB517F7}"/>
              </a:ext>
            </a:extLst>
          </p:cNvPr>
          <p:cNvSpPr>
            <a:spLocks noGrp="1"/>
          </p:cNvSpPr>
          <p:nvPr>
            <p:ph type="sldNum" sz="quarter" idx="12"/>
          </p:nvPr>
        </p:nvSpPr>
        <p:spPr/>
        <p:txBody>
          <a:bodyPr/>
          <a:lstStyle/>
          <a:p>
            <a:fld id="{B00445E7-DCDC-4BD4-9324-9F531AD3D8C1}" type="slidenum">
              <a:rPr lang="zh-CN" altLang="en-US" smtClean="0"/>
              <a:t>‹#›</a:t>
            </a:fld>
            <a:endParaRPr lang="zh-CN" altLang="en-US"/>
          </a:p>
        </p:txBody>
      </p:sp>
    </p:spTree>
    <p:extLst>
      <p:ext uri="{BB962C8B-B14F-4D97-AF65-F5344CB8AC3E}">
        <p14:creationId xmlns:p14="http://schemas.microsoft.com/office/powerpoint/2010/main" val="3139353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268CD9-BADF-477F-AEA2-0649B674537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AACABB2-051E-4AE1-ABCE-49DF8248DB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3B2CFE1-3DF1-4E86-94A9-72255915ADD8}"/>
              </a:ext>
            </a:extLst>
          </p:cNvPr>
          <p:cNvSpPr>
            <a:spLocks noGrp="1"/>
          </p:cNvSpPr>
          <p:nvPr>
            <p:ph type="dt" sz="half" idx="10"/>
          </p:nvPr>
        </p:nvSpPr>
        <p:spPr/>
        <p:txBody>
          <a:bodyPr/>
          <a:lstStyle/>
          <a:p>
            <a:fld id="{6A7C016B-2BC1-4A05-BF58-C01DF06090BA}" type="datetimeFigureOut">
              <a:rPr lang="zh-CN" altLang="en-US" smtClean="0"/>
              <a:t>2025-01-20</a:t>
            </a:fld>
            <a:endParaRPr lang="zh-CN" altLang="en-US"/>
          </a:p>
        </p:txBody>
      </p:sp>
      <p:sp>
        <p:nvSpPr>
          <p:cNvPr id="5" name="页脚占位符 4">
            <a:extLst>
              <a:ext uri="{FF2B5EF4-FFF2-40B4-BE49-F238E27FC236}">
                <a16:creationId xmlns:a16="http://schemas.microsoft.com/office/drawing/2014/main" id="{FF4C22A2-1459-4E15-A3C3-F4BB17E38A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4D26BC-9152-4EDB-A982-1214D904F3D3}"/>
              </a:ext>
            </a:extLst>
          </p:cNvPr>
          <p:cNvSpPr>
            <a:spLocks noGrp="1"/>
          </p:cNvSpPr>
          <p:nvPr>
            <p:ph type="sldNum" sz="quarter" idx="12"/>
          </p:nvPr>
        </p:nvSpPr>
        <p:spPr/>
        <p:txBody>
          <a:bodyPr/>
          <a:lstStyle/>
          <a:p>
            <a:fld id="{B00445E7-DCDC-4BD4-9324-9F531AD3D8C1}" type="slidenum">
              <a:rPr lang="zh-CN" altLang="en-US" smtClean="0"/>
              <a:t>‹#›</a:t>
            </a:fld>
            <a:endParaRPr lang="zh-CN" altLang="en-US"/>
          </a:p>
        </p:txBody>
      </p:sp>
    </p:spTree>
    <p:extLst>
      <p:ext uri="{BB962C8B-B14F-4D97-AF65-F5344CB8AC3E}">
        <p14:creationId xmlns:p14="http://schemas.microsoft.com/office/powerpoint/2010/main" val="282337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892CE2-D486-485F-A079-D975E07D4DC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64203D9-ECD2-4246-AC89-774D3FFB556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CF7CD9C-1DFD-4CDB-A8E3-D996F793D7A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7E3075D-9DDF-41F0-B972-CEFA7C66FD77}"/>
              </a:ext>
            </a:extLst>
          </p:cNvPr>
          <p:cNvSpPr>
            <a:spLocks noGrp="1"/>
          </p:cNvSpPr>
          <p:nvPr>
            <p:ph type="dt" sz="half" idx="10"/>
          </p:nvPr>
        </p:nvSpPr>
        <p:spPr/>
        <p:txBody>
          <a:bodyPr/>
          <a:lstStyle/>
          <a:p>
            <a:fld id="{6A7C016B-2BC1-4A05-BF58-C01DF06090BA}" type="datetimeFigureOut">
              <a:rPr lang="zh-CN" altLang="en-US" smtClean="0"/>
              <a:t>2025-01-20</a:t>
            </a:fld>
            <a:endParaRPr lang="zh-CN" altLang="en-US"/>
          </a:p>
        </p:txBody>
      </p:sp>
      <p:sp>
        <p:nvSpPr>
          <p:cNvPr id="6" name="页脚占位符 5">
            <a:extLst>
              <a:ext uri="{FF2B5EF4-FFF2-40B4-BE49-F238E27FC236}">
                <a16:creationId xmlns:a16="http://schemas.microsoft.com/office/drawing/2014/main" id="{89E82CEF-98CA-4144-A8F3-BB3169F8AFB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A8769F4-9805-4494-815B-B10750331DA4}"/>
              </a:ext>
            </a:extLst>
          </p:cNvPr>
          <p:cNvSpPr>
            <a:spLocks noGrp="1"/>
          </p:cNvSpPr>
          <p:nvPr>
            <p:ph type="sldNum" sz="quarter" idx="12"/>
          </p:nvPr>
        </p:nvSpPr>
        <p:spPr/>
        <p:txBody>
          <a:bodyPr/>
          <a:lstStyle/>
          <a:p>
            <a:fld id="{B00445E7-DCDC-4BD4-9324-9F531AD3D8C1}" type="slidenum">
              <a:rPr lang="zh-CN" altLang="en-US" smtClean="0"/>
              <a:t>‹#›</a:t>
            </a:fld>
            <a:endParaRPr lang="zh-CN" altLang="en-US"/>
          </a:p>
        </p:txBody>
      </p:sp>
    </p:spTree>
    <p:extLst>
      <p:ext uri="{BB962C8B-B14F-4D97-AF65-F5344CB8AC3E}">
        <p14:creationId xmlns:p14="http://schemas.microsoft.com/office/powerpoint/2010/main" val="2877412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467E4B-7CFE-4196-8104-0C01399AE58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84B1224-0326-404C-86B2-FCA99694CD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C15DCFE-33EC-459B-AD42-972A2989D54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47EE119-540A-46C3-840F-1AEF5F25B5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60E5FEA-6C18-438B-8F3D-E7F310135A0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9376BED-B39F-41B5-BCB2-8B2D3F4B918D}"/>
              </a:ext>
            </a:extLst>
          </p:cNvPr>
          <p:cNvSpPr>
            <a:spLocks noGrp="1"/>
          </p:cNvSpPr>
          <p:nvPr>
            <p:ph type="dt" sz="half" idx="10"/>
          </p:nvPr>
        </p:nvSpPr>
        <p:spPr/>
        <p:txBody>
          <a:bodyPr/>
          <a:lstStyle/>
          <a:p>
            <a:fld id="{6A7C016B-2BC1-4A05-BF58-C01DF06090BA}" type="datetimeFigureOut">
              <a:rPr lang="zh-CN" altLang="en-US" smtClean="0"/>
              <a:t>2025-01-20</a:t>
            </a:fld>
            <a:endParaRPr lang="zh-CN" altLang="en-US"/>
          </a:p>
        </p:txBody>
      </p:sp>
      <p:sp>
        <p:nvSpPr>
          <p:cNvPr id="8" name="页脚占位符 7">
            <a:extLst>
              <a:ext uri="{FF2B5EF4-FFF2-40B4-BE49-F238E27FC236}">
                <a16:creationId xmlns:a16="http://schemas.microsoft.com/office/drawing/2014/main" id="{8B480636-F0C0-4356-912A-7E696144ED1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F25AB31-C6A5-4866-B011-01BF79915727}"/>
              </a:ext>
            </a:extLst>
          </p:cNvPr>
          <p:cNvSpPr>
            <a:spLocks noGrp="1"/>
          </p:cNvSpPr>
          <p:nvPr>
            <p:ph type="sldNum" sz="quarter" idx="12"/>
          </p:nvPr>
        </p:nvSpPr>
        <p:spPr/>
        <p:txBody>
          <a:bodyPr/>
          <a:lstStyle/>
          <a:p>
            <a:fld id="{B00445E7-DCDC-4BD4-9324-9F531AD3D8C1}" type="slidenum">
              <a:rPr lang="zh-CN" altLang="en-US" smtClean="0"/>
              <a:t>‹#›</a:t>
            </a:fld>
            <a:endParaRPr lang="zh-CN" altLang="en-US"/>
          </a:p>
        </p:txBody>
      </p:sp>
    </p:spTree>
    <p:extLst>
      <p:ext uri="{BB962C8B-B14F-4D97-AF65-F5344CB8AC3E}">
        <p14:creationId xmlns:p14="http://schemas.microsoft.com/office/powerpoint/2010/main" val="3863080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50644B-AA50-4CB5-9C46-5919DB05FB4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C231DF9-9949-4A0F-85D3-B38779ED19BC}"/>
              </a:ext>
            </a:extLst>
          </p:cNvPr>
          <p:cNvSpPr>
            <a:spLocks noGrp="1"/>
          </p:cNvSpPr>
          <p:nvPr>
            <p:ph type="dt" sz="half" idx="10"/>
          </p:nvPr>
        </p:nvSpPr>
        <p:spPr/>
        <p:txBody>
          <a:bodyPr/>
          <a:lstStyle/>
          <a:p>
            <a:fld id="{6A7C016B-2BC1-4A05-BF58-C01DF06090BA}" type="datetimeFigureOut">
              <a:rPr lang="zh-CN" altLang="en-US" smtClean="0"/>
              <a:t>2025-01-20</a:t>
            </a:fld>
            <a:endParaRPr lang="zh-CN" altLang="en-US"/>
          </a:p>
        </p:txBody>
      </p:sp>
      <p:sp>
        <p:nvSpPr>
          <p:cNvPr id="4" name="页脚占位符 3">
            <a:extLst>
              <a:ext uri="{FF2B5EF4-FFF2-40B4-BE49-F238E27FC236}">
                <a16:creationId xmlns:a16="http://schemas.microsoft.com/office/drawing/2014/main" id="{005D5B95-A798-4C6D-9F19-D7F66383C35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A84E7CF-90FC-404A-AB85-1ABDE78EA158}"/>
              </a:ext>
            </a:extLst>
          </p:cNvPr>
          <p:cNvSpPr>
            <a:spLocks noGrp="1"/>
          </p:cNvSpPr>
          <p:nvPr>
            <p:ph type="sldNum" sz="quarter" idx="12"/>
          </p:nvPr>
        </p:nvSpPr>
        <p:spPr/>
        <p:txBody>
          <a:bodyPr/>
          <a:lstStyle/>
          <a:p>
            <a:fld id="{B00445E7-DCDC-4BD4-9324-9F531AD3D8C1}" type="slidenum">
              <a:rPr lang="zh-CN" altLang="en-US" smtClean="0"/>
              <a:t>‹#›</a:t>
            </a:fld>
            <a:endParaRPr lang="zh-CN" altLang="en-US"/>
          </a:p>
        </p:txBody>
      </p:sp>
    </p:spTree>
    <p:extLst>
      <p:ext uri="{BB962C8B-B14F-4D97-AF65-F5344CB8AC3E}">
        <p14:creationId xmlns:p14="http://schemas.microsoft.com/office/powerpoint/2010/main" val="2981391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DFA477F-F4A6-4470-98AA-99C884D9DBD3}"/>
              </a:ext>
            </a:extLst>
          </p:cNvPr>
          <p:cNvSpPr>
            <a:spLocks noGrp="1"/>
          </p:cNvSpPr>
          <p:nvPr>
            <p:ph type="dt" sz="half" idx="10"/>
          </p:nvPr>
        </p:nvSpPr>
        <p:spPr/>
        <p:txBody>
          <a:bodyPr/>
          <a:lstStyle/>
          <a:p>
            <a:fld id="{6A7C016B-2BC1-4A05-BF58-C01DF06090BA}" type="datetimeFigureOut">
              <a:rPr lang="zh-CN" altLang="en-US" smtClean="0"/>
              <a:t>2025-01-20</a:t>
            </a:fld>
            <a:endParaRPr lang="zh-CN" altLang="en-US"/>
          </a:p>
        </p:txBody>
      </p:sp>
      <p:sp>
        <p:nvSpPr>
          <p:cNvPr id="3" name="页脚占位符 2">
            <a:extLst>
              <a:ext uri="{FF2B5EF4-FFF2-40B4-BE49-F238E27FC236}">
                <a16:creationId xmlns:a16="http://schemas.microsoft.com/office/drawing/2014/main" id="{2F9E2736-BCBA-487F-BE23-CB316B81FE8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89C3753-62EF-48F9-B3D3-FCD8CAEEBF51}"/>
              </a:ext>
            </a:extLst>
          </p:cNvPr>
          <p:cNvSpPr>
            <a:spLocks noGrp="1"/>
          </p:cNvSpPr>
          <p:nvPr>
            <p:ph type="sldNum" sz="quarter" idx="12"/>
          </p:nvPr>
        </p:nvSpPr>
        <p:spPr/>
        <p:txBody>
          <a:bodyPr/>
          <a:lstStyle/>
          <a:p>
            <a:fld id="{B00445E7-DCDC-4BD4-9324-9F531AD3D8C1}" type="slidenum">
              <a:rPr lang="zh-CN" altLang="en-US" smtClean="0"/>
              <a:t>‹#›</a:t>
            </a:fld>
            <a:endParaRPr lang="zh-CN" altLang="en-US"/>
          </a:p>
        </p:txBody>
      </p:sp>
    </p:spTree>
    <p:extLst>
      <p:ext uri="{BB962C8B-B14F-4D97-AF65-F5344CB8AC3E}">
        <p14:creationId xmlns:p14="http://schemas.microsoft.com/office/powerpoint/2010/main" val="2616273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E8BFA8-06F3-44C6-B0A7-73D19EAB37E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7AF71FF-50F8-4783-95B6-CF19067906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A54F4B1-FAEF-44F3-85FA-F6300FFFC1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970F69E-7FDE-4F7B-8BC5-4D79FB892687}"/>
              </a:ext>
            </a:extLst>
          </p:cNvPr>
          <p:cNvSpPr>
            <a:spLocks noGrp="1"/>
          </p:cNvSpPr>
          <p:nvPr>
            <p:ph type="dt" sz="half" idx="10"/>
          </p:nvPr>
        </p:nvSpPr>
        <p:spPr/>
        <p:txBody>
          <a:bodyPr/>
          <a:lstStyle/>
          <a:p>
            <a:fld id="{6A7C016B-2BC1-4A05-BF58-C01DF06090BA}" type="datetimeFigureOut">
              <a:rPr lang="zh-CN" altLang="en-US" smtClean="0"/>
              <a:t>2025-01-20</a:t>
            </a:fld>
            <a:endParaRPr lang="zh-CN" altLang="en-US"/>
          </a:p>
        </p:txBody>
      </p:sp>
      <p:sp>
        <p:nvSpPr>
          <p:cNvPr id="6" name="页脚占位符 5">
            <a:extLst>
              <a:ext uri="{FF2B5EF4-FFF2-40B4-BE49-F238E27FC236}">
                <a16:creationId xmlns:a16="http://schemas.microsoft.com/office/drawing/2014/main" id="{76BA2DDF-7F61-43A3-B49B-C77D42FF48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4D1C19-021D-48A2-BBAE-6556648642BE}"/>
              </a:ext>
            </a:extLst>
          </p:cNvPr>
          <p:cNvSpPr>
            <a:spLocks noGrp="1"/>
          </p:cNvSpPr>
          <p:nvPr>
            <p:ph type="sldNum" sz="quarter" idx="12"/>
          </p:nvPr>
        </p:nvSpPr>
        <p:spPr/>
        <p:txBody>
          <a:bodyPr/>
          <a:lstStyle/>
          <a:p>
            <a:fld id="{B00445E7-DCDC-4BD4-9324-9F531AD3D8C1}" type="slidenum">
              <a:rPr lang="zh-CN" altLang="en-US" smtClean="0"/>
              <a:t>‹#›</a:t>
            </a:fld>
            <a:endParaRPr lang="zh-CN" altLang="en-US"/>
          </a:p>
        </p:txBody>
      </p:sp>
    </p:spTree>
    <p:extLst>
      <p:ext uri="{BB962C8B-B14F-4D97-AF65-F5344CB8AC3E}">
        <p14:creationId xmlns:p14="http://schemas.microsoft.com/office/powerpoint/2010/main" val="3111866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A913B2-7253-4662-86F3-9DC9DD3B5D0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056D243-A864-4418-8F37-BF13325421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816ED14-A59B-4B83-9DB0-2EAC84CF1A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11EEA0-FF31-4868-81FE-2FE8647167FF}"/>
              </a:ext>
            </a:extLst>
          </p:cNvPr>
          <p:cNvSpPr>
            <a:spLocks noGrp="1"/>
          </p:cNvSpPr>
          <p:nvPr>
            <p:ph type="dt" sz="half" idx="10"/>
          </p:nvPr>
        </p:nvSpPr>
        <p:spPr/>
        <p:txBody>
          <a:bodyPr/>
          <a:lstStyle/>
          <a:p>
            <a:fld id="{6A7C016B-2BC1-4A05-BF58-C01DF06090BA}" type="datetimeFigureOut">
              <a:rPr lang="zh-CN" altLang="en-US" smtClean="0"/>
              <a:t>2025-01-20</a:t>
            </a:fld>
            <a:endParaRPr lang="zh-CN" altLang="en-US"/>
          </a:p>
        </p:txBody>
      </p:sp>
      <p:sp>
        <p:nvSpPr>
          <p:cNvPr id="6" name="页脚占位符 5">
            <a:extLst>
              <a:ext uri="{FF2B5EF4-FFF2-40B4-BE49-F238E27FC236}">
                <a16:creationId xmlns:a16="http://schemas.microsoft.com/office/drawing/2014/main" id="{9F2FBD39-36A4-45AB-A5D7-B74586C6978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9C6908-3AF1-4CC8-9E0F-8008A0B26423}"/>
              </a:ext>
            </a:extLst>
          </p:cNvPr>
          <p:cNvSpPr>
            <a:spLocks noGrp="1"/>
          </p:cNvSpPr>
          <p:nvPr>
            <p:ph type="sldNum" sz="quarter" idx="12"/>
          </p:nvPr>
        </p:nvSpPr>
        <p:spPr/>
        <p:txBody>
          <a:bodyPr/>
          <a:lstStyle/>
          <a:p>
            <a:fld id="{B00445E7-DCDC-4BD4-9324-9F531AD3D8C1}" type="slidenum">
              <a:rPr lang="zh-CN" altLang="en-US" smtClean="0"/>
              <a:t>‹#›</a:t>
            </a:fld>
            <a:endParaRPr lang="zh-CN" altLang="en-US"/>
          </a:p>
        </p:txBody>
      </p:sp>
    </p:spTree>
    <p:extLst>
      <p:ext uri="{BB962C8B-B14F-4D97-AF65-F5344CB8AC3E}">
        <p14:creationId xmlns:p14="http://schemas.microsoft.com/office/powerpoint/2010/main" val="3509846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E3C2F58-6B3C-4F70-9547-63CD902689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736AA89-2075-40E7-9B90-C5AE961B79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A5B551A-30FD-4C1A-9982-75820BE8E5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7C016B-2BC1-4A05-BF58-C01DF06090BA}" type="datetimeFigureOut">
              <a:rPr lang="zh-CN" altLang="en-US" smtClean="0"/>
              <a:t>2025-01-20</a:t>
            </a:fld>
            <a:endParaRPr lang="zh-CN" altLang="en-US"/>
          </a:p>
        </p:txBody>
      </p:sp>
      <p:sp>
        <p:nvSpPr>
          <p:cNvPr id="5" name="页脚占位符 4">
            <a:extLst>
              <a:ext uri="{FF2B5EF4-FFF2-40B4-BE49-F238E27FC236}">
                <a16:creationId xmlns:a16="http://schemas.microsoft.com/office/drawing/2014/main" id="{E33ECC92-6C61-4F6A-8F0C-AC9E801FB1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D70DA96-3C86-441F-AFE9-47617BD5C0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0445E7-DCDC-4BD4-9324-9F531AD3D8C1}" type="slidenum">
              <a:rPr lang="zh-CN" altLang="en-US" smtClean="0"/>
              <a:t>‹#›</a:t>
            </a:fld>
            <a:endParaRPr lang="zh-CN" altLang="en-US"/>
          </a:p>
        </p:txBody>
      </p:sp>
    </p:spTree>
    <p:extLst>
      <p:ext uri="{BB962C8B-B14F-4D97-AF65-F5344CB8AC3E}">
        <p14:creationId xmlns:p14="http://schemas.microsoft.com/office/powerpoint/2010/main" val="765787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6AD46-E7D3-41FD-B4F6-7CF96A756187}"/>
              </a:ext>
            </a:extLst>
          </p:cNvPr>
          <p:cNvSpPr>
            <a:spLocks noGrp="1"/>
          </p:cNvSpPr>
          <p:nvPr>
            <p:ph type="ctrTitle"/>
          </p:nvPr>
        </p:nvSpPr>
        <p:spPr>
          <a:xfrm>
            <a:off x="1524000" y="1122363"/>
            <a:ext cx="9144000" cy="1838195"/>
          </a:xfrm>
        </p:spPr>
        <p:txBody>
          <a:bodyPr/>
          <a:lstStyle/>
          <a:p>
            <a:r>
              <a:rPr lang="zh-CN" altLang="en-US" dirty="0"/>
              <a:t>试图哄骗大家来学密码学</a:t>
            </a:r>
          </a:p>
        </p:txBody>
      </p:sp>
      <p:sp>
        <p:nvSpPr>
          <p:cNvPr id="3" name="副标题 2">
            <a:extLst>
              <a:ext uri="{FF2B5EF4-FFF2-40B4-BE49-F238E27FC236}">
                <a16:creationId xmlns:a16="http://schemas.microsoft.com/office/drawing/2014/main" id="{6B8CDE97-C0D5-4575-866A-616E13426227}"/>
              </a:ext>
            </a:extLst>
          </p:cNvPr>
          <p:cNvSpPr>
            <a:spLocks noGrp="1"/>
          </p:cNvSpPr>
          <p:nvPr>
            <p:ph type="subTitle" idx="1"/>
          </p:nvPr>
        </p:nvSpPr>
        <p:spPr>
          <a:xfrm>
            <a:off x="1524000" y="3702570"/>
            <a:ext cx="9144000" cy="1379097"/>
          </a:xfrm>
        </p:spPr>
        <p:txBody>
          <a:bodyPr>
            <a:normAutofit/>
          </a:bodyPr>
          <a:lstStyle/>
          <a:p>
            <a:endParaRPr lang="en-US" altLang="zh-CN" dirty="0"/>
          </a:p>
          <a:p>
            <a:r>
              <a:rPr lang="en-US" altLang="zh-CN" dirty="0"/>
              <a:t>2025</a:t>
            </a:r>
            <a:r>
              <a:rPr lang="zh-CN" altLang="en-US" dirty="0"/>
              <a:t>年</a:t>
            </a:r>
            <a:r>
              <a:rPr lang="en-US" altLang="zh-CN" dirty="0"/>
              <a:t>01</a:t>
            </a:r>
            <a:r>
              <a:rPr lang="zh-CN" altLang="en-US" dirty="0"/>
              <a:t>月已经不知道拖到什么日了</a:t>
            </a:r>
            <a:endParaRPr lang="en-US" altLang="zh-CN" dirty="0"/>
          </a:p>
          <a:p>
            <a:r>
              <a:rPr lang="zh-CN" altLang="en-US" dirty="0"/>
              <a:t>主讲人：</a:t>
            </a:r>
            <a:r>
              <a:rPr lang="en-US" altLang="zh-CN" dirty="0" err="1"/>
              <a:t>coperlm</a:t>
            </a:r>
            <a:endParaRPr lang="zh-CN" altLang="en-US" dirty="0"/>
          </a:p>
        </p:txBody>
      </p:sp>
    </p:spTree>
    <p:extLst>
      <p:ext uri="{BB962C8B-B14F-4D97-AF65-F5344CB8AC3E}">
        <p14:creationId xmlns:p14="http://schemas.microsoft.com/office/powerpoint/2010/main" val="2819631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9B9B7A-6C09-0890-71D4-AC65828C44E1}"/>
              </a:ext>
            </a:extLst>
          </p:cNvPr>
          <p:cNvSpPr>
            <a:spLocks noGrp="1"/>
          </p:cNvSpPr>
          <p:nvPr>
            <p:ph type="title"/>
          </p:nvPr>
        </p:nvSpPr>
        <p:spPr/>
        <p:txBody>
          <a:bodyPr/>
          <a:lstStyle/>
          <a:p>
            <a:r>
              <a:rPr lang="zh-CN" altLang="en-US" dirty="0"/>
              <a:t>如何学习密码学</a:t>
            </a:r>
            <a:r>
              <a:rPr lang="en-US" altLang="zh-CN" dirty="0"/>
              <a:t>——</a:t>
            </a:r>
            <a:r>
              <a:rPr lang="zh-CN" altLang="en-US" dirty="0"/>
              <a:t>如何橙味密码学糕守</a:t>
            </a:r>
          </a:p>
        </p:txBody>
      </p:sp>
      <p:sp>
        <p:nvSpPr>
          <p:cNvPr id="3" name="内容占位符 2">
            <a:extLst>
              <a:ext uri="{FF2B5EF4-FFF2-40B4-BE49-F238E27FC236}">
                <a16:creationId xmlns:a16="http://schemas.microsoft.com/office/drawing/2014/main" id="{907839D9-7485-2C8E-0720-B6027B1EDB4F}"/>
              </a:ext>
            </a:extLst>
          </p:cNvPr>
          <p:cNvSpPr>
            <a:spLocks noGrp="1"/>
          </p:cNvSpPr>
          <p:nvPr>
            <p:ph idx="1"/>
          </p:nvPr>
        </p:nvSpPr>
        <p:spPr>
          <a:xfrm>
            <a:off x="838200" y="1593994"/>
            <a:ext cx="4979593" cy="1287206"/>
          </a:xfrm>
        </p:spPr>
        <p:txBody>
          <a:bodyPr>
            <a:normAutofit/>
          </a:bodyPr>
          <a:lstStyle/>
          <a:p>
            <a:r>
              <a:rPr lang="zh-CN" altLang="en-US" dirty="0"/>
              <a:t>笨人在</a:t>
            </a:r>
            <a:r>
              <a:rPr lang="en-US" altLang="zh-CN" dirty="0" err="1"/>
              <a:t>buuoj</a:t>
            </a:r>
            <a:r>
              <a:rPr lang="zh-CN" altLang="en-US" dirty="0"/>
              <a:t>上有做一百来题然后勉强算是入了门（虽然后面摆烂了（光速逃））</a:t>
            </a:r>
          </a:p>
        </p:txBody>
      </p:sp>
      <p:pic>
        <p:nvPicPr>
          <p:cNvPr id="5" name="图片 4">
            <a:extLst>
              <a:ext uri="{FF2B5EF4-FFF2-40B4-BE49-F238E27FC236}">
                <a16:creationId xmlns:a16="http://schemas.microsoft.com/office/drawing/2014/main" id="{9648E312-EF55-186E-F558-39FE99787759}"/>
              </a:ext>
            </a:extLst>
          </p:cNvPr>
          <p:cNvPicPr>
            <a:picLocks noChangeAspect="1"/>
          </p:cNvPicPr>
          <p:nvPr/>
        </p:nvPicPr>
        <p:blipFill>
          <a:blip r:embed="rId2"/>
          <a:stretch>
            <a:fillRect/>
          </a:stretch>
        </p:blipFill>
        <p:spPr>
          <a:xfrm>
            <a:off x="1684582" y="2852706"/>
            <a:ext cx="3194263" cy="3126180"/>
          </a:xfrm>
          <a:prstGeom prst="rect">
            <a:avLst/>
          </a:prstGeom>
        </p:spPr>
      </p:pic>
      <p:pic>
        <p:nvPicPr>
          <p:cNvPr id="7" name="图片 6">
            <a:extLst>
              <a:ext uri="{FF2B5EF4-FFF2-40B4-BE49-F238E27FC236}">
                <a16:creationId xmlns:a16="http://schemas.microsoft.com/office/drawing/2014/main" id="{CF7803A0-6D43-AD46-896A-4E5C2E22F47D}"/>
              </a:ext>
            </a:extLst>
          </p:cNvPr>
          <p:cNvPicPr>
            <a:picLocks noChangeAspect="1"/>
          </p:cNvPicPr>
          <p:nvPr/>
        </p:nvPicPr>
        <p:blipFill>
          <a:blip r:embed="rId3"/>
          <a:stretch>
            <a:fillRect/>
          </a:stretch>
        </p:blipFill>
        <p:spPr>
          <a:xfrm>
            <a:off x="6096000" y="2941402"/>
            <a:ext cx="4883960" cy="3797560"/>
          </a:xfrm>
          <a:prstGeom prst="rect">
            <a:avLst/>
          </a:prstGeom>
        </p:spPr>
      </p:pic>
      <p:sp>
        <p:nvSpPr>
          <p:cNvPr id="8" name="内容占位符 2">
            <a:extLst>
              <a:ext uri="{FF2B5EF4-FFF2-40B4-BE49-F238E27FC236}">
                <a16:creationId xmlns:a16="http://schemas.microsoft.com/office/drawing/2014/main" id="{B3DD3825-F0DA-5097-E0EB-05A829DF1489}"/>
              </a:ext>
            </a:extLst>
          </p:cNvPr>
          <p:cNvSpPr txBox="1">
            <a:spLocks/>
          </p:cNvSpPr>
          <p:nvPr/>
        </p:nvSpPr>
        <p:spPr>
          <a:xfrm>
            <a:off x="5986047" y="1555637"/>
            <a:ext cx="52578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上任部长在</a:t>
            </a:r>
            <a:r>
              <a:rPr lang="en-US" altLang="zh-CN" dirty="0"/>
              <a:t>NSSCTF</a:t>
            </a:r>
            <a:r>
              <a:rPr lang="zh-CN" altLang="en-US" dirty="0"/>
              <a:t>上干到三百多题直接冲榜了扛起协会大旗（</a:t>
            </a:r>
            <a:r>
              <a:rPr lang="en-US" altLang="zh-CN" dirty="0" err="1"/>
              <a:t>orz</a:t>
            </a:r>
            <a:r>
              <a:rPr lang="zh-CN" altLang="en-US" dirty="0"/>
              <a:t>膜拜）</a:t>
            </a:r>
          </a:p>
        </p:txBody>
      </p:sp>
    </p:spTree>
    <p:extLst>
      <p:ext uri="{BB962C8B-B14F-4D97-AF65-F5344CB8AC3E}">
        <p14:creationId xmlns:p14="http://schemas.microsoft.com/office/powerpoint/2010/main" val="3583987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37E9C4-F6A5-1356-F234-10047935EF97}"/>
              </a:ext>
            </a:extLst>
          </p:cNvPr>
          <p:cNvSpPr>
            <a:spLocks noGrp="1"/>
          </p:cNvSpPr>
          <p:nvPr>
            <p:ph type="title"/>
          </p:nvPr>
        </p:nvSpPr>
        <p:spPr/>
        <p:txBody>
          <a:bodyPr/>
          <a:lstStyle/>
          <a:p>
            <a:r>
              <a:rPr lang="zh-CN" altLang="en-US" dirty="0"/>
              <a:t>如何学习密码学</a:t>
            </a:r>
            <a:r>
              <a:rPr lang="en-US" altLang="zh-CN" dirty="0"/>
              <a:t>——</a:t>
            </a:r>
            <a:r>
              <a:rPr lang="zh-CN" altLang="en-US" dirty="0"/>
              <a:t>如何橙味密码学糕守</a:t>
            </a:r>
          </a:p>
        </p:txBody>
      </p:sp>
      <p:sp>
        <p:nvSpPr>
          <p:cNvPr id="3" name="内容占位符 2">
            <a:extLst>
              <a:ext uri="{FF2B5EF4-FFF2-40B4-BE49-F238E27FC236}">
                <a16:creationId xmlns:a16="http://schemas.microsoft.com/office/drawing/2014/main" id="{B5FEF540-F59D-36CE-2BBA-8FCBA0B6EA6C}"/>
              </a:ext>
            </a:extLst>
          </p:cNvPr>
          <p:cNvSpPr>
            <a:spLocks noGrp="1"/>
          </p:cNvSpPr>
          <p:nvPr>
            <p:ph idx="1"/>
          </p:nvPr>
        </p:nvSpPr>
        <p:spPr/>
        <p:txBody>
          <a:bodyPr/>
          <a:lstStyle/>
          <a:p>
            <a:r>
              <a:rPr lang="zh-CN" altLang="en-US" dirty="0"/>
              <a:t>就，</a:t>
            </a:r>
            <a:r>
              <a:rPr lang="en-US" altLang="zh-CN" dirty="0"/>
              <a:t>kuku</a:t>
            </a:r>
            <a:r>
              <a:rPr lang="zh-CN" altLang="en-US" dirty="0"/>
              <a:t>刷题，题不会就看题解，多见就识广了</a:t>
            </a:r>
            <a:endParaRPr lang="en-US" altLang="zh-CN" dirty="0"/>
          </a:p>
          <a:p>
            <a:r>
              <a:rPr lang="zh-CN" altLang="en-US" dirty="0"/>
              <a:t>然后，有比赛就报名，多打就进了</a:t>
            </a:r>
            <a:endParaRPr lang="en-US" altLang="zh-CN" dirty="0"/>
          </a:p>
          <a:p>
            <a:r>
              <a:rPr lang="zh-CN" altLang="en-US" dirty="0"/>
              <a:t>密码学其他竞赛也可以打（不过比较多的是作品赛，偏科研方向），以下是笔者曾询问宁教授得到的相关竞赛</a:t>
            </a:r>
          </a:p>
        </p:txBody>
      </p:sp>
      <p:pic>
        <p:nvPicPr>
          <p:cNvPr id="5" name="图片 4">
            <a:extLst>
              <a:ext uri="{FF2B5EF4-FFF2-40B4-BE49-F238E27FC236}">
                <a16:creationId xmlns:a16="http://schemas.microsoft.com/office/drawing/2014/main" id="{C09C111E-2C1C-9BAB-6BD4-C62638156CD1}"/>
              </a:ext>
            </a:extLst>
          </p:cNvPr>
          <p:cNvPicPr>
            <a:picLocks noChangeAspect="1"/>
          </p:cNvPicPr>
          <p:nvPr/>
        </p:nvPicPr>
        <p:blipFill>
          <a:blip r:embed="rId2"/>
          <a:stretch>
            <a:fillRect/>
          </a:stretch>
        </p:blipFill>
        <p:spPr>
          <a:xfrm>
            <a:off x="1040718" y="3705047"/>
            <a:ext cx="3576659" cy="1314948"/>
          </a:xfrm>
          <a:prstGeom prst="rect">
            <a:avLst/>
          </a:prstGeom>
        </p:spPr>
      </p:pic>
    </p:spTree>
    <p:extLst>
      <p:ext uri="{BB962C8B-B14F-4D97-AF65-F5344CB8AC3E}">
        <p14:creationId xmlns:p14="http://schemas.microsoft.com/office/powerpoint/2010/main" val="4183488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3E1B47-27FC-6FDC-3345-033E81D31AC0}"/>
              </a:ext>
            </a:extLst>
          </p:cNvPr>
          <p:cNvSpPr>
            <a:spLocks noGrp="1"/>
          </p:cNvSpPr>
          <p:nvPr>
            <p:ph type="title"/>
          </p:nvPr>
        </p:nvSpPr>
        <p:spPr/>
        <p:txBody>
          <a:bodyPr/>
          <a:lstStyle/>
          <a:p>
            <a:r>
              <a:rPr lang="zh-CN" altLang="en-US" dirty="0"/>
              <a:t>前置知识</a:t>
            </a:r>
            <a:r>
              <a:rPr lang="en-US" altLang="zh-CN" dirty="0"/>
              <a:t>&amp;</a:t>
            </a:r>
            <a:r>
              <a:rPr lang="zh-CN" altLang="en-US" dirty="0"/>
              <a:t>如何入门</a:t>
            </a:r>
          </a:p>
        </p:txBody>
      </p:sp>
      <p:sp>
        <p:nvSpPr>
          <p:cNvPr id="3" name="内容占位符 2">
            <a:extLst>
              <a:ext uri="{FF2B5EF4-FFF2-40B4-BE49-F238E27FC236}">
                <a16:creationId xmlns:a16="http://schemas.microsoft.com/office/drawing/2014/main" id="{A7D7A7A6-2750-A373-8CFE-E9D0829A200B}"/>
              </a:ext>
            </a:extLst>
          </p:cNvPr>
          <p:cNvSpPr>
            <a:spLocks noGrp="1"/>
          </p:cNvSpPr>
          <p:nvPr>
            <p:ph idx="1"/>
          </p:nvPr>
        </p:nvSpPr>
        <p:spPr>
          <a:xfrm>
            <a:off x="838200" y="1642433"/>
            <a:ext cx="10515600" cy="4351338"/>
          </a:xfrm>
        </p:spPr>
        <p:txBody>
          <a:bodyPr/>
          <a:lstStyle/>
          <a:p>
            <a:r>
              <a:rPr lang="en-US" altLang="zh-CN" dirty="0"/>
              <a:t>CTF</a:t>
            </a:r>
            <a:r>
              <a:rPr lang="zh-CN" altLang="en-US" dirty="0"/>
              <a:t>方向</a:t>
            </a:r>
            <a:endParaRPr lang="en-US" altLang="zh-CN" dirty="0"/>
          </a:p>
          <a:p>
            <a:pPr lvl="1"/>
            <a:r>
              <a:rPr lang="zh-CN" altLang="en-US" dirty="0"/>
              <a:t>前置知识没有，直接开始 通过</a:t>
            </a:r>
            <a:r>
              <a:rPr lang="zh-CN" altLang="en-US" b="1" dirty="0"/>
              <a:t>刷题</a:t>
            </a:r>
            <a:r>
              <a:rPr lang="zh-CN" altLang="en-US" dirty="0"/>
              <a:t>来学习即可，有不会的就看题解</a:t>
            </a:r>
          </a:p>
          <a:p>
            <a:r>
              <a:rPr lang="zh-CN" altLang="en-US" dirty="0"/>
              <a:t>其他密码学竞赛方向</a:t>
            </a:r>
            <a:endParaRPr lang="en-US" altLang="zh-CN" dirty="0"/>
          </a:p>
          <a:p>
            <a:pPr lvl="1"/>
            <a:endParaRPr lang="en-US" altLang="zh-CN" dirty="0"/>
          </a:p>
        </p:txBody>
      </p:sp>
      <p:pic>
        <p:nvPicPr>
          <p:cNvPr id="5" name="图片 4">
            <a:extLst>
              <a:ext uri="{FF2B5EF4-FFF2-40B4-BE49-F238E27FC236}">
                <a16:creationId xmlns:a16="http://schemas.microsoft.com/office/drawing/2014/main" id="{F677A662-9A64-39EF-71C1-78B4C93F719F}"/>
              </a:ext>
            </a:extLst>
          </p:cNvPr>
          <p:cNvPicPr>
            <a:picLocks noChangeAspect="1"/>
          </p:cNvPicPr>
          <p:nvPr/>
        </p:nvPicPr>
        <p:blipFill>
          <a:blip r:embed="rId2"/>
          <a:stretch>
            <a:fillRect/>
          </a:stretch>
        </p:blipFill>
        <p:spPr>
          <a:xfrm>
            <a:off x="1083676" y="3207774"/>
            <a:ext cx="6108785" cy="2837192"/>
          </a:xfrm>
          <a:prstGeom prst="rect">
            <a:avLst/>
          </a:prstGeom>
        </p:spPr>
      </p:pic>
      <p:sp>
        <p:nvSpPr>
          <p:cNvPr id="6" name="内容占位符 2">
            <a:extLst>
              <a:ext uri="{FF2B5EF4-FFF2-40B4-BE49-F238E27FC236}">
                <a16:creationId xmlns:a16="http://schemas.microsoft.com/office/drawing/2014/main" id="{22F5FEA1-CE66-7ED9-D778-1F6F0E18850F}"/>
              </a:ext>
            </a:extLst>
          </p:cNvPr>
          <p:cNvSpPr txBox="1">
            <a:spLocks/>
          </p:cNvSpPr>
          <p:nvPr/>
        </p:nvSpPr>
        <p:spPr>
          <a:xfrm>
            <a:off x="838200" y="1744822"/>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p:txBody>
      </p:sp>
    </p:spTree>
    <p:extLst>
      <p:ext uri="{BB962C8B-B14F-4D97-AF65-F5344CB8AC3E}">
        <p14:creationId xmlns:p14="http://schemas.microsoft.com/office/powerpoint/2010/main" val="1172254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E59B29-8038-60F4-6D48-57C1E38AF609}"/>
              </a:ext>
            </a:extLst>
          </p:cNvPr>
          <p:cNvSpPr>
            <a:spLocks noGrp="1"/>
          </p:cNvSpPr>
          <p:nvPr>
            <p:ph type="title"/>
          </p:nvPr>
        </p:nvSpPr>
        <p:spPr/>
        <p:txBody>
          <a:bodyPr/>
          <a:lstStyle/>
          <a:p>
            <a:r>
              <a:rPr lang="zh-CN" altLang="en-US" dirty="0"/>
              <a:t>声明</a:t>
            </a:r>
          </a:p>
        </p:txBody>
      </p:sp>
      <p:sp>
        <p:nvSpPr>
          <p:cNvPr id="3" name="内容占位符 2">
            <a:extLst>
              <a:ext uri="{FF2B5EF4-FFF2-40B4-BE49-F238E27FC236}">
                <a16:creationId xmlns:a16="http://schemas.microsoft.com/office/drawing/2014/main" id="{452EAC12-9D8F-C400-7092-445D5D0AFF43}"/>
              </a:ext>
            </a:extLst>
          </p:cNvPr>
          <p:cNvSpPr>
            <a:spLocks noGrp="1"/>
          </p:cNvSpPr>
          <p:nvPr>
            <p:ph idx="1"/>
          </p:nvPr>
        </p:nvSpPr>
        <p:spPr/>
        <p:txBody>
          <a:bodyPr/>
          <a:lstStyle/>
          <a:p>
            <a:r>
              <a:rPr lang="zh-CN" altLang="en-US" dirty="0"/>
              <a:t>本</a:t>
            </a:r>
            <a:r>
              <a:rPr lang="en-US" altLang="zh-CN" dirty="0"/>
              <a:t>PPT</a:t>
            </a:r>
            <a:r>
              <a:rPr lang="zh-CN" altLang="en-US" b="1" dirty="0"/>
              <a:t>只是一个切面，仅仅是主讲人自己的观点</a:t>
            </a:r>
            <a:endParaRPr lang="en-US" altLang="zh-CN" b="1" dirty="0"/>
          </a:p>
          <a:p>
            <a:r>
              <a:rPr lang="zh-CN" altLang="en-US" dirty="0"/>
              <a:t>主讲人只是一个大二的小萌新，还有很多看不完整的地方</a:t>
            </a:r>
            <a:endParaRPr lang="en-US" altLang="zh-CN" dirty="0"/>
          </a:p>
          <a:p>
            <a:r>
              <a:rPr lang="zh-CN" altLang="en-US" dirty="0"/>
              <a:t>本</a:t>
            </a:r>
            <a:r>
              <a:rPr lang="en-US" altLang="zh-CN" dirty="0"/>
              <a:t>PPT</a:t>
            </a:r>
            <a:r>
              <a:rPr lang="zh-CN" altLang="en-US" dirty="0"/>
              <a:t>偏科普性，语气比较轻松，很多无关紧要的东东，</a:t>
            </a:r>
            <a:r>
              <a:rPr lang="zh-CN" altLang="en-US" b="1" dirty="0"/>
              <a:t>如果你想看重点，只需关注黑体字即可</a:t>
            </a:r>
            <a:endParaRPr lang="en-US" altLang="zh-CN" b="1" dirty="0"/>
          </a:p>
          <a:p>
            <a:r>
              <a:rPr lang="zh-CN" altLang="en-US" dirty="0"/>
              <a:t>正经的汇报</a:t>
            </a:r>
            <a:r>
              <a:rPr lang="en-US" altLang="zh-CN" dirty="0"/>
              <a:t>PPT</a:t>
            </a:r>
            <a:r>
              <a:rPr lang="zh-CN" altLang="en-US" dirty="0"/>
              <a:t>要求的格式我一条没符合，懒得改了大家凑活看吧（光速逃）</a:t>
            </a:r>
            <a:endParaRPr lang="en-US" altLang="zh-CN" dirty="0"/>
          </a:p>
          <a:p>
            <a:r>
              <a:rPr lang="zh-CN" altLang="en-US" dirty="0"/>
              <a:t>欢迎大家交流学习和批评指正</a:t>
            </a:r>
            <a:endParaRPr lang="en-US" altLang="zh-CN" dirty="0"/>
          </a:p>
        </p:txBody>
      </p:sp>
    </p:spTree>
    <p:extLst>
      <p:ext uri="{BB962C8B-B14F-4D97-AF65-F5344CB8AC3E}">
        <p14:creationId xmlns:p14="http://schemas.microsoft.com/office/powerpoint/2010/main" val="3056163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08A3AB-8C6D-A8CA-0196-EB2352307C60}"/>
              </a:ext>
            </a:extLst>
          </p:cNvPr>
          <p:cNvSpPr>
            <a:spLocks noGrp="1"/>
          </p:cNvSpPr>
          <p:nvPr>
            <p:ph type="title"/>
          </p:nvPr>
        </p:nvSpPr>
        <p:spPr/>
        <p:txBody>
          <a:bodyPr/>
          <a:lstStyle/>
          <a:p>
            <a:r>
              <a:rPr lang="zh-CN" altLang="en-US" dirty="0"/>
              <a:t>本次思维导图</a:t>
            </a:r>
          </a:p>
        </p:txBody>
      </p:sp>
      <p:sp>
        <p:nvSpPr>
          <p:cNvPr id="3" name="内容占位符 2">
            <a:extLst>
              <a:ext uri="{FF2B5EF4-FFF2-40B4-BE49-F238E27FC236}">
                <a16:creationId xmlns:a16="http://schemas.microsoft.com/office/drawing/2014/main" id="{101A3E86-BE8E-3871-4F6F-635759BB20CD}"/>
              </a:ext>
            </a:extLst>
          </p:cNvPr>
          <p:cNvSpPr>
            <a:spLocks noGrp="1"/>
          </p:cNvSpPr>
          <p:nvPr>
            <p:ph idx="1"/>
          </p:nvPr>
        </p:nvSpPr>
        <p:spPr>
          <a:xfrm>
            <a:off x="838200" y="1825625"/>
            <a:ext cx="10515600" cy="4722462"/>
          </a:xfrm>
        </p:spPr>
        <p:txBody>
          <a:bodyPr>
            <a:normAutofit/>
          </a:bodyPr>
          <a:lstStyle/>
          <a:p>
            <a:endParaRPr lang="en-US" altLang="zh-CN" dirty="0"/>
          </a:p>
          <a:p>
            <a:endParaRPr lang="en-US" altLang="zh-CN" dirty="0"/>
          </a:p>
          <a:p>
            <a:endParaRPr lang="en-US" altLang="zh-CN" dirty="0"/>
          </a:p>
          <a:p>
            <a:endParaRPr lang="en-US" altLang="zh-CN" dirty="0"/>
          </a:p>
          <a:p>
            <a:endParaRPr lang="en-US" altLang="zh-CN" dirty="0"/>
          </a:p>
          <a:p>
            <a:r>
              <a:rPr lang="zh-CN" altLang="en-US" dirty="0"/>
              <a:t>我的天我真厉害，这么点东西能做十几页</a:t>
            </a:r>
            <a:r>
              <a:rPr lang="en-US" altLang="zh-CN" dirty="0"/>
              <a:t>PPT</a:t>
            </a:r>
            <a:r>
              <a:rPr lang="zh-CN" altLang="en-US" dirty="0"/>
              <a:t>，快夸我快夸我（不是）</a:t>
            </a:r>
            <a:endParaRPr lang="en-US" altLang="zh-CN" dirty="0"/>
          </a:p>
          <a:p>
            <a:r>
              <a:rPr lang="zh-CN" altLang="en-US" dirty="0"/>
              <a:t>不是，重要的东西确实就这点哇</a:t>
            </a:r>
            <a:endParaRPr lang="en-US" altLang="zh-CN" dirty="0"/>
          </a:p>
          <a:p>
            <a:r>
              <a:rPr lang="zh-CN" altLang="en-US" dirty="0"/>
              <a:t>想说的都写在</a:t>
            </a:r>
            <a:r>
              <a:rPr lang="en-US" altLang="zh-CN" dirty="0"/>
              <a:t>PPT</a:t>
            </a:r>
            <a:r>
              <a:rPr lang="zh-CN" altLang="en-US" dirty="0"/>
              <a:t>里了，下面我要开始光明正大</a:t>
            </a:r>
            <a:r>
              <a:rPr lang="en-US" altLang="zh-CN" dirty="0"/>
              <a:t>de</a:t>
            </a:r>
            <a:r>
              <a:rPr lang="zh-CN" altLang="en-US" dirty="0"/>
              <a:t>念</a:t>
            </a:r>
            <a:r>
              <a:rPr lang="en-US" altLang="zh-CN" dirty="0"/>
              <a:t>PPT</a:t>
            </a:r>
            <a:r>
              <a:rPr lang="zh-CN" altLang="en-US" dirty="0"/>
              <a:t>了（搓手）</a:t>
            </a:r>
            <a:endParaRPr lang="en-US" altLang="zh-CN" dirty="0"/>
          </a:p>
          <a:p>
            <a:endParaRPr lang="zh-CN" altLang="en-US" dirty="0"/>
          </a:p>
        </p:txBody>
      </p:sp>
      <p:pic>
        <p:nvPicPr>
          <p:cNvPr id="5" name="图片 4">
            <a:extLst>
              <a:ext uri="{FF2B5EF4-FFF2-40B4-BE49-F238E27FC236}">
                <a16:creationId xmlns:a16="http://schemas.microsoft.com/office/drawing/2014/main" id="{2DB391D2-3286-A142-0A97-C1747AF6B988}"/>
              </a:ext>
            </a:extLst>
          </p:cNvPr>
          <p:cNvPicPr>
            <a:picLocks noChangeAspect="1"/>
          </p:cNvPicPr>
          <p:nvPr/>
        </p:nvPicPr>
        <p:blipFill>
          <a:blip r:embed="rId2"/>
          <a:stretch>
            <a:fillRect/>
          </a:stretch>
        </p:blipFill>
        <p:spPr>
          <a:xfrm>
            <a:off x="942614" y="1619573"/>
            <a:ext cx="6096851" cy="2219635"/>
          </a:xfrm>
          <a:prstGeom prst="rect">
            <a:avLst/>
          </a:prstGeom>
        </p:spPr>
      </p:pic>
    </p:spTree>
    <p:extLst>
      <p:ext uri="{BB962C8B-B14F-4D97-AF65-F5344CB8AC3E}">
        <p14:creationId xmlns:p14="http://schemas.microsoft.com/office/powerpoint/2010/main" val="2109656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40C8E1-1EDF-375C-CA63-45FAD1A0EA59}"/>
              </a:ext>
            </a:extLst>
          </p:cNvPr>
          <p:cNvSpPr>
            <a:spLocks noGrp="1"/>
          </p:cNvSpPr>
          <p:nvPr>
            <p:ph type="title"/>
          </p:nvPr>
        </p:nvSpPr>
        <p:spPr/>
        <p:txBody>
          <a:bodyPr/>
          <a:lstStyle/>
          <a:p>
            <a:r>
              <a:rPr lang="zh-CN" altLang="en-US" dirty="0"/>
              <a:t>主讲人介绍</a:t>
            </a:r>
          </a:p>
        </p:txBody>
      </p:sp>
      <p:sp>
        <p:nvSpPr>
          <p:cNvPr id="3" name="内容占位符 2">
            <a:extLst>
              <a:ext uri="{FF2B5EF4-FFF2-40B4-BE49-F238E27FC236}">
                <a16:creationId xmlns:a16="http://schemas.microsoft.com/office/drawing/2014/main" id="{0175A14F-36CE-0336-BA69-84F9EE5D1E59}"/>
              </a:ext>
            </a:extLst>
          </p:cNvPr>
          <p:cNvSpPr>
            <a:spLocks noGrp="1"/>
          </p:cNvSpPr>
          <p:nvPr>
            <p:ph idx="1"/>
          </p:nvPr>
        </p:nvSpPr>
        <p:spPr>
          <a:xfrm>
            <a:off x="838200" y="2923767"/>
            <a:ext cx="10515600" cy="3502497"/>
          </a:xfrm>
        </p:spPr>
        <p:txBody>
          <a:bodyPr/>
          <a:lstStyle/>
          <a:p>
            <a:r>
              <a:rPr lang="zh-CN" altLang="en-US" dirty="0"/>
              <a:t>反正是菜菜，这个肯定不能在公开版本的</a:t>
            </a:r>
            <a:r>
              <a:rPr lang="en-US" altLang="zh-CN" dirty="0"/>
              <a:t>PPT</a:t>
            </a:r>
            <a:r>
              <a:rPr lang="zh-CN" altLang="en-US" dirty="0"/>
              <a:t>里写啦</a:t>
            </a:r>
            <a:r>
              <a:rPr lang="en-US" altLang="zh-CN" dirty="0"/>
              <a:t>~</a:t>
            </a:r>
          </a:p>
          <a:p>
            <a:pPr marL="0" indent="0">
              <a:buNone/>
            </a:pPr>
            <a:r>
              <a:rPr lang="en-US" altLang="zh-CN" dirty="0"/>
              <a:t>	</a:t>
            </a:r>
            <a:r>
              <a:rPr lang="zh-CN" altLang="en-US" dirty="0"/>
              <a:t>（光速逃）</a:t>
            </a:r>
            <a:endParaRPr lang="en-US" altLang="zh-CN" dirty="0"/>
          </a:p>
        </p:txBody>
      </p:sp>
      <p:pic>
        <p:nvPicPr>
          <p:cNvPr id="1026" name="Picture 2" descr="人先欠着图片下载-抖音官宣人先欠着文字图片分享v1.0-沧浪手游">
            <a:extLst>
              <a:ext uri="{FF2B5EF4-FFF2-40B4-BE49-F238E27FC236}">
                <a16:creationId xmlns:a16="http://schemas.microsoft.com/office/drawing/2014/main" id="{489A7FC9-BA83-BD4F-0457-464D7C6D68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0695" y="572884"/>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248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7718B-2161-4DBD-86B0-8DAED849DEB8}"/>
              </a:ext>
            </a:extLst>
          </p:cNvPr>
          <p:cNvSpPr>
            <a:spLocks noGrp="1"/>
          </p:cNvSpPr>
          <p:nvPr>
            <p:ph type="title"/>
          </p:nvPr>
        </p:nvSpPr>
        <p:spPr/>
        <p:txBody>
          <a:bodyPr/>
          <a:lstStyle/>
          <a:p>
            <a:r>
              <a:rPr lang="zh-CN" altLang="en-US" dirty="0"/>
              <a:t>密码学适合对象</a:t>
            </a:r>
            <a:r>
              <a:rPr lang="en-US" altLang="zh-CN" dirty="0"/>
              <a:t>——CTF</a:t>
            </a:r>
            <a:r>
              <a:rPr lang="zh-CN" altLang="en-US" dirty="0"/>
              <a:t>密码学现状</a:t>
            </a:r>
          </a:p>
        </p:txBody>
      </p:sp>
      <p:sp>
        <p:nvSpPr>
          <p:cNvPr id="3" name="内容占位符 2">
            <a:extLst>
              <a:ext uri="{FF2B5EF4-FFF2-40B4-BE49-F238E27FC236}">
                <a16:creationId xmlns:a16="http://schemas.microsoft.com/office/drawing/2014/main" id="{E9555682-9C08-456B-A74B-210E9B9838FE}"/>
              </a:ext>
            </a:extLst>
          </p:cNvPr>
          <p:cNvSpPr>
            <a:spLocks noGrp="1"/>
          </p:cNvSpPr>
          <p:nvPr>
            <p:ph idx="1"/>
          </p:nvPr>
        </p:nvSpPr>
        <p:spPr>
          <a:xfrm>
            <a:off x="838200" y="4257207"/>
            <a:ext cx="10515600" cy="2566520"/>
          </a:xfrm>
        </p:spPr>
        <p:txBody>
          <a:bodyPr>
            <a:normAutofit/>
          </a:bodyPr>
          <a:lstStyle/>
          <a:p>
            <a:r>
              <a:rPr lang="en-US" altLang="zh-CN" dirty="0"/>
              <a:t>CTF</a:t>
            </a:r>
            <a:r>
              <a:rPr lang="zh-CN" altLang="en-US" dirty="0"/>
              <a:t>密码学悲状</a:t>
            </a:r>
            <a:endParaRPr lang="en-US" altLang="zh-CN" dirty="0"/>
          </a:p>
          <a:p>
            <a:pPr lvl="1"/>
            <a:r>
              <a:rPr lang="zh-CN" altLang="en-US" dirty="0"/>
              <a:t>题目难度上升，获奖变得困难（这是我爆零的借口（叉腰））</a:t>
            </a:r>
            <a:endParaRPr lang="en-US" altLang="zh-CN" dirty="0"/>
          </a:p>
          <a:p>
            <a:pPr lvl="1"/>
            <a:r>
              <a:rPr lang="zh-CN" altLang="en-US" dirty="0"/>
              <a:t>好多全是树穴（高数线代概率论考了多少分就敢来（大雾））</a:t>
            </a:r>
            <a:endParaRPr lang="en-US" altLang="zh-CN" dirty="0"/>
          </a:p>
          <a:p>
            <a:pPr lvl="1"/>
            <a:r>
              <a:rPr lang="zh-CN" altLang="en-US" b="1" dirty="0"/>
              <a:t>难以就业</a:t>
            </a:r>
            <a:r>
              <a:rPr lang="en-US" altLang="zh-CN" dirty="0"/>
              <a:t>~</a:t>
            </a:r>
            <a:r>
              <a:rPr lang="zh-CN" altLang="en-US" dirty="0"/>
              <a:t>（桥洞底下给我留个位置呗）</a:t>
            </a:r>
            <a:endParaRPr lang="en-US" altLang="zh-CN" dirty="0"/>
          </a:p>
          <a:p>
            <a:pPr lvl="1"/>
            <a:r>
              <a:rPr lang="zh-CN" altLang="en-US" dirty="0"/>
              <a:t>难以就业</a:t>
            </a:r>
            <a:r>
              <a:rPr lang="en-US" altLang="zh-CN" dirty="0"/>
              <a:t>~</a:t>
            </a:r>
          </a:p>
          <a:p>
            <a:pPr lvl="1"/>
            <a:r>
              <a:rPr lang="zh-CN" altLang="en-US" dirty="0"/>
              <a:t>难以就业</a:t>
            </a:r>
            <a:r>
              <a:rPr lang="en-US" altLang="zh-CN" dirty="0"/>
              <a:t>~</a:t>
            </a:r>
          </a:p>
          <a:p>
            <a:pPr lvl="1"/>
            <a:endParaRPr lang="en-US" altLang="zh-CN" dirty="0"/>
          </a:p>
          <a:p>
            <a:endParaRPr lang="en-US" altLang="zh-CN" dirty="0"/>
          </a:p>
        </p:txBody>
      </p:sp>
      <p:sp>
        <p:nvSpPr>
          <p:cNvPr id="4" name="内容占位符 2">
            <a:extLst>
              <a:ext uri="{FF2B5EF4-FFF2-40B4-BE49-F238E27FC236}">
                <a16:creationId xmlns:a16="http://schemas.microsoft.com/office/drawing/2014/main" id="{38224E30-72C3-417D-BFF5-3D40A63ECDE1}"/>
              </a:ext>
            </a:extLst>
          </p:cNvPr>
          <p:cNvSpPr txBox="1">
            <a:spLocks/>
          </p:cNvSpPr>
          <p:nvPr/>
        </p:nvSpPr>
        <p:spPr>
          <a:xfrm>
            <a:off x="838200" y="1690688"/>
            <a:ext cx="10515600" cy="25665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CTF</a:t>
            </a:r>
            <a:r>
              <a:rPr lang="zh-CN" altLang="en-US" dirty="0"/>
              <a:t>密码学喜状</a:t>
            </a:r>
            <a:endParaRPr lang="en-US" altLang="zh-CN" dirty="0"/>
          </a:p>
          <a:p>
            <a:pPr lvl="1"/>
            <a:r>
              <a:rPr lang="zh-CN" altLang="en-US" dirty="0"/>
              <a:t>据说学习</a:t>
            </a:r>
            <a:r>
              <a:rPr lang="en-US" altLang="zh-CN" dirty="0"/>
              <a:t>Cryptography</a:t>
            </a:r>
            <a:r>
              <a:rPr lang="zh-CN" altLang="en-US" dirty="0"/>
              <a:t>很帅</a:t>
            </a:r>
            <a:r>
              <a:rPr lang="en-US" altLang="zh-CN" dirty="0"/>
              <a:t>~</a:t>
            </a:r>
          </a:p>
          <a:p>
            <a:pPr lvl="1"/>
            <a:r>
              <a:rPr lang="zh-CN" altLang="en-US" dirty="0"/>
              <a:t>学长说觅马靴是</a:t>
            </a:r>
            <a:r>
              <a:rPr lang="en-US" altLang="zh-CN" dirty="0"/>
              <a:t>CTF</a:t>
            </a:r>
            <a:r>
              <a:rPr lang="zh-CN" altLang="en-US" dirty="0"/>
              <a:t>五大方向中</a:t>
            </a:r>
            <a:r>
              <a:rPr lang="zh-CN" altLang="en-US" b="1" dirty="0"/>
              <a:t>最深</a:t>
            </a:r>
            <a:r>
              <a:rPr lang="zh-CN" altLang="en-US" dirty="0"/>
              <a:t>的一个</a:t>
            </a:r>
            <a:endParaRPr lang="en-US" altLang="zh-CN" dirty="0"/>
          </a:p>
          <a:p>
            <a:pPr lvl="1"/>
            <a:r>
              <a:rPr lang="zh-CN" altLang="en-US" dirty="0"/>
              <a:t>计算机行业处处都是密码学，就像区块链和网络证书等</a:t>
            </a:r>
            <a:r>
              <a:rPr lang="en-US" altLang="zh-CN" dirty="0"/>
              <a:t>……</a:t>
            </a:r>
          </a:p>
          <a:p>
            <a:pPr lvl="1"/>
            <a:r>
              <a:rPr lang="zh-CN" altLang="en-US" dirty="0"/>
              <a:t>“喵喵学”名字很好听（不是）</a:t>
            </a:r>
            <a:endParaRPr lang="en-US" altLang="zh-CN" dirty="0"/>
          </a:p>
          <a:p>
            <a:pPr lvl="1"/>
            <a:r>
              <a:rPr lang="zh-CN" altLang="en-US" dirty="0"/>
              <a:t>可以</a:t>
            </a:r>
            <a:r>
              <a:rPr lang="en-US" altLang="zh-CN" dirty="0"/>
              <a:t>kuku</a:t>
            </a:r>
            <a:r>
              <a:rPr lang="zh-CN" altLang="en-US" dirty="0"/>
              <a:t>拿大奖（你没拿奖我给你补，给你补的蛋已经准备好了</a:t>
            </a:r>
            <a:r>
              <a:rPr lang="en-US" altLang="zh-CN" dirty="0"/>
              <a:t>~</a:t>
            </a:r>
            <a:r>
              <a:rPr lang="zh-CN" altLang="en-US" dirty="0"/>
              <a:t>）</a:t>
            </a:r>
            <a:endParaRPr lang="en-US" altLang="zh-CN" dirty="0"/>
          </a:p>
          <a:p>
            <a:endParaRPr lang="en-US" altLang="zh-CN" dirty="0"/>
          </a:p>
        </p:txBody>
      </p:sp>
    </p:spTree>
    <p:extLst>
      <p:ext uri="{BB962C8B-B14F-4D97-AF65-F5344CB8AC3E}">
        <p14:creationId xmlns:p14="http://schemas.microsoft.com/office/powerpoint/2010/main" val="4063877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88666E-FD3F-42BF-9B98-B374E4B37B4D}"/>
              </a:ext>
            </a:extLst>
          </p:cNvPr>
          <p:cNvSpPr>
            <a:spLocks noGrp="1"/>
          </p:cNvSpPr>
          <p:nvPr>
            <p:ph type="title"/>
          </p:nvPr>
        </p:nvSpPr>
        <p:spPr/>
        <p:txBody>
          <a:bodyPr/>
          <a:lstStyle/>
          <a:p>
            <a:r>
              <a:rPr lang="zh-CN" altLang="en-US" dirty="0"/>
              <a:t>密码学适合对象</a:t>
            </a:r>
            <a:r>
              <a:rPr lang="en-US" altLang="zh-CN" dirty="0"/>
              <a:t>——CTF</a:t>
            </a:r>
            <a:r>
              <a:rPr lang="zh-CN" altLang="en-US" dirty="0"/>
              <a:t>密码学的好处</a:t>
            </a:r>
          </a:p>
        </p:txBody>
      </p:sp>
      <p:sp>
        <p:nvSpPr>
          <p:cNvPr id="3" name="内容占位符 2">
            <a:extLst>
              <a:ext uri="{FF2B5EF4-FFF2-40B4-BE49-F238E27FC236}">
                <a16:creationId xmlns:a16="http://schemas.microsoft.com/office/drawing/2014/main" id="{94BAD032-D982-4936-A156-B5065B091071}"/>
              </a:ext>
            </a:extLst>
          </p:cNvPr>
          <p:cNvSpPr>
            <a:spLocks noGrp="1"/>
          </p:cNvSpPr>
          <p:nvPr>
            <p:ph idx="1"/>
          </p:nvPr>
        </p:nvSpPr>
        <p:spPr>
          <a:xfrm>
            <a:off x="838200" y="1337847"/>
            <a:ext cx="10515600" cy="5520153"/>
          </a:xfrm>
        </p:spPr>
        <p:txBody>
          <a:bodyPr>
            <a:normAutofit/>
          </a:bodyPr>
          <a:lstStyle/>
          <a:p>
            <a:r>
              <a:rPr lang="zh-CN" altLang="en-US" dirty="0"/>
              <a:t>作为辅方向</a:t>
            </a:r>
            <a:endParaRPr lang="en-US" altLang="zh-CN" dirty="0"/>
          </a:p>
          <a:p>
            <a:pPr lvl="1"/>
            <a:r>
              <a:rPr lang="zh-CN" altLang="en-US" dirty="0"/>
              <a:t>例如一个人主</a:t>
            </a:r>
            <a:r>
              <a:rPr lang="en-US" altLang="zh-CN" dirty="0"/>
              <a:t>Web</a:t>
            </a:r>
            <a:r>
              <a:rPr lang="zh-CN" altLang="en-US" dirty="0"/>
              <a:t>辅</a:t>
            </a:r>
            <a:r>
              <a:rPr lang="en-US" altLang="zh-CN" dirty="0"/>
              <a:t>Crypto</a:t>
            </a:r>
            <a:r>
              <a:rPr lang="zh-CN" altLang="en-US" dirty="0"/>
              <a:t>，主</a:t>
            </a:r>
            <a:r>
              <a:rPr lang="en-US" altLang="zh-CN" dirty="0" err="1"/>
              <a:t>Pwm</a:t>
            </a:r>
            <a:r>
              <a:rPr lang="zh-CN" altLang="en-US" dirty="0"/>
              <a:t>辅</a:t>
            </a:r>
            <a:r>
              <a:rPr lang="en-US" altLang="zh-CN" dirty="0"/>
              <a:t>Crypto</a:t>
            </a:r>
            <a:r>
              <a:rPr lang="zh-CN" altLang="en-US" dirty="0"/>
              <a:t>等，是锦上添花的作用，可以大幅度增加自己的实力和竞争力</a:t>
            </a:r>
            <a:endParaRPr lang="en-US" altLang="zh-CN" dirty="0"/>
          </a:p>
          <a:p>
            <a:pPr lvl="1"/>
            <a:r>
              <a:rPr lang="zh-CN" altLang="en-US" dirty="0"/>
              <a:t>笔者没干过，所以上述这一条是我自己乱编的（光速逃）</a:t>
            </a:r>
            <a:endParaRPr lang="en-US" altLang="zh-CN" dirty="0"/>
          </a:p>
          <a:p>
            <a:r>
              <a:rPr lang="zh-CN" altLang="en-US" dirty="0"/>
              <a:t>可以促进读博</a:t>
            </a:r>
            <a:endParaRPr lang="en-US" altLang="zh-CN" dirty="0"/>
          </a:p>
          <a:p>
            <a:pPr lvl="1"/>
            <a:r>
              <a:rPr lang="zh-CN" altLang="en-US" dirty="0"/>
              <a:t>众所周知</a:t>
            </a:r>
            <a:r>
              <a:rPr lang="zh-CN" altLang="en-US" b="1" dirty="0"/>
              <a:t>密码学博士以下不好就业</a:t>
            </a:r>
            <a:r>
              <a:rPr lang="en-US" altLang="zh-CN" dirty="0"/>
              <a:t>~</a:t>
            </a:r>
            <a:r>
              <a:rPr lang="zh-CN" altLang="en-US" dirty="0"/>
              <a:t>所以</a:t>
            </a:r>
            <a:r>
              <a:rPr lang="en-US" altLang="zh-CN" dirty="0"/>
              <a:t>……</a:t>
            </a:r>
          </a:p>
          <a:p>
            <a:pPr lvl="1"/>
            <a:r>
              <a:rPr lang="zh-CN" altLang="en-US" dirty="0"/>
              <a:t>密码学相关竞赛若获奖了，在研究生面试的时候必然是个不小的加分项（当前仅当导师也是干密码的，不过我看有个老师搞</a:t>
            </a:r>
            <a:r>
              <a:rPr lang="en-US" altLang="zh-CN" dirty="0"/>
              <a:t>AI</a:t>
            </a:r>
            <a:r>
              <a:rPr lang="zh-CN" altLang="en-US" dirty="0"/>
              <a:t>和密码但是也让自己</a:t>
            </a:r>
            <a:r>
              <a:rPr lang="en-US" altLang="zh-CN" dirty="0"/>
              <a:t>AI</a:t>
            </a:r>
            <a:r>
              <a:rPr lang="zh-CN" altLang="en-US" dirty="0"/>
              <a:t>的学生去学密码（学到简单安全规约），不知道是否有联系）</a:t>
            </a:r>
            <a:endParaRPr lang="en-US" altLang="zh-CN" dirty="0"/>
          </a:p>
          <a:p>
            <a:pPr lvl="1"/>
            <a:r>
              <a:rPr lang="zh-CN" altLang="en-US" dirty="0"/>
              <a:t>其实也不一定读博啦，很多人密码学方向研究生毕业之后去考公啦（翻译：还是不读博就找不到工作）</a:t>
            </a:r>
            <a:endParaRPr lang="en-US" altLang="zh-CN" dirty="0"/>
          </a:p>
          <a:p>
            <a:r>
              <a:rPr lang="zh-CN" altLang="en-US" dirty="0"/>
              <a:t>当做兴趣爱好</a:t>
            </a:r>
            <a:endParaRPr lang="en-US" altLang="zh-CN" dirty="0"/>
          </a:p>
          <a:p>
            <a:pPr lvl="1"/>
            <a:r>
              <a:rPr lang="zh-CN" altLang="en-US" dirty="0"/>
              <a:t>之前认识一个学姐现在是在干开发岗但是同时爱好密码学然后出比赛题再然后可以赚钱（她是这样和我说的，具体不知道）</a:t>
            </a:r>
            <a:endParaRPr lang="en-US" altLang="zh-CN" dirty="0"/>
          </a:p>
          <a:p>
            <a:endParaRPr lang="en-US" altLang="zh-CN" dirty="0"/>
          </a:p>
        </p:txBody>
      </p:sp>
    </p:spTree>
    <p:extLst>
      <p:ext uri="{BB962C8B-B14F-4D97-AF65-F5344CB8AC3E}">
        <p14:creationId xmlns:p14="http://schemas.microsoft.com/office/powerpoint/2010/main" val="2702316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992B2B-DCBE-2D8A-83D6-0A4135D95832}"/>
              </a:ext>
            </a:extLst>
          </p:cNvPr>
          <p:cNvSpPr>
            <a:spLocks noGrp="1"/>
          </p:cNvSpPr>
          <p:nvPr>
            <p:ph type="title"/>
          </p:nvPr>
        </p:nvSpPr>
        <p:spPr/>
        <p:txBody>
          <a:bodyPr/>
          <a:lstStyle/>
          <a:p>
            <a:r>
              <a:rPr lang="zh-CN" altLang="en-US" dirty="0"/>
              <a:t>密码学适合对象</a:t>
            </a:r>
            <a:r>
              <a:rPr lang="en-US" altLang="zh-CN" dirty="0"/>
              <a:t>——</a:t>
            </a:r>
            <a:r>
              <a:rPr lang="zh-CN" altLang="en-US" dirty="0"/>
              <a:t>和</a:t>
            </a:r>
            <a:r>
              <a:rPr lang="en-US" altLang="zh-CN" dirty="0"/>
              <a:t>AI</a:t>
            </a:r>
            <a:r>
              <a:rPr lang="zh-CN" altLang="en-US" dirty="0"/>
              <a:t>安全方向对比</a:t>
            </a:r>
          </a:p>
        </p:txBody>
      </p:sp>
      <p:sp>
        <p:nvSpPr>
          <p:cNvPr id="3" name="内容占位符 2">
            <a:extLst>
              <a:ext uri="{FF2B5EF4-FFF2-40B4-BE49-F238E27FC236}">
                <a16:creationId xmlns:a16="http://schemas.microsoft.com/office/drawing/2014/main" id="{F3A8093D-395A-0C90-6850-3D1B3F0D4999}"/>
              </a:ext>
            </a:extLst>
          </p:cNvPr>
          <p:cNvSpPr>
            <a:spLocks noGrp="1"/>
          </p:cNvSpPr>
          <p:nvPr>
            <p:ph idx="1"/>
          </p:nvPr>
        </p:nvSpPr>
        <p:spPr/>
        <p:txBody>
          <a:bodyPr/>
          <a:lstStyle/>
          <a:p>
            <a:r>
              <a:rPr lang="zh-CN" altLang="en-US" dirty="0"/>
              <a:t>竞赛上，</a:t>
            </a:r>
            <a:r>
              <a:rPr lang="en-US" altLang="zh-CN" b="1" dirty="0"/>
              <a:t>CTF</a:t>
            </a:r>
            <a:r>
              <a:rPr lang="zh-CN" altLang="en-US" b="1" dirty="0"/>
              <a:t>中密码学在初赛几乎必考</a:t>
            </a:r>
            <a:r>
              <a:rPr lang="zh-CN" altLang="en-US" dirty="0"/>
              <a:t>，而</a:t>
            </a:r>
            <a:r>
              <a:rPr lang="en-US" altLang="zh-CN" dirty="0"/>
              <a:t>AI</a:t>
            </a:r>
            <a:r>
              <a:rPr lang="zh-CN" altLang="en-US" dirty="0"/>
              <a:t>较少</a:t>
            </a:r>
            <a:endParaRPr lang="en-US" altLang="zh-CN" dirty="0"/>
          </a:p>
          <a:p>
            <a:r>
              <a:rPr lang="zh-CN" altLang="en-US" dirty="0"/>
              <a:t>学术上，</a:t>
            </a:r>
            <a:r>
              <a:rPr lang="en-US" altLang="zh-CN" dirty="0"/>
              <a:t>AI</a:t>
            </a:r>
            <a:r>
              <a:rPr lang="zh-CN" altLang="en-US" dirty="0"/>
              <a:t>比密码学要卷很多</a:t>
            </a:r>
            <a:endParaRPr lang="en-US" altLang="zh-CN" dirty="0"/>
          </a:p>
          <a:p>
            <a:r>
              <a:rPr lang="en-US" altLang="zh-CN" dirty="0"/>
              <a:t>AI</a:t>
            </a:r>
            <a:r>
              <a:rPr lang="zh-CN" altLang="en-US" dirty="0"/>
              <a:t>需要的数学知识少于密码学（</a:t>
            </a:r>
            <a:r>
              <a:rPr lang="en-US" altLang="zh-CN" dirty="0"/>
              <a:t>AI</a:t>
            </a:r>
            <a:r>
              <a:rPr lang="zh-CN" altLang="en-US" dirty="0"/>
              <a:t>主要是线代，密码学主要是群论等，这里的“少于”指的是深度）</a:t>
            </a:r>
            <a:endParaRPr lang="en-US" altLang="zh-CN" dirty="0"/>
          </a:p>
          <a:p>
            <a:r>
              <a:rPr lang="zh-CN" altLang="en-US" dirty="0"/>
              <a:t>对于硕士及以下学历，企业内密码需求量小</a:t>
            </a:r>
            <a:endParaRPr lang="en-US" altLang="zh-CN" dirty="0"/>
          </a:p>
          <a:p>
            <a:pPr marL="457200" lvl="1" indent="0" algn="ctr">
              <a:buNone/>
            </a:pPr>
            <a:r>
              <a:rPr lang="zh-CN" altLang="en-US" dirty="0"/>
              <a:t>需求量小？有多小：</a:t>
            </a:r>
            <a:endParaRPr lang="en-US" altLang="zh-CN" dirty="0"/>
          </a:p>
        </p:txBody>
      </p:sp>
      <p:pic>
        <p:nvPicPr>
          <p:cNvPr id="6" name="图片 5">
            <a:extLst>
              <a:ext uri="{FF2B5EF4-FFF2-40B4-BE49-F238E27FC236}">
                <a16:creationId xmlns:a16="http://schemas.microsoft.com/office/drawing/2014/main" id="{F880C2B6-12A1-DD6B-C639-44150A7794BB}"/>
              </a:ext>
            </a:extLst>
          </p:cNvPr>
          <p:cNvPicPr>
            <a:picLocks noChangeAspect="1"/>
          </p:cNvPicPr>
          <p:nvPr/>
        </p:nvPicPr>
        <p:blipFill>
          <a:blip r:embed="rId2"/>
          <a:stretch>
            <a:fillRect/>
          </a:stretch>
        </p:blipFill>
        <p:spPr>
          <a:xfrm>
            <a:off x="7820564" y="4206898"/>
            <a:ext cx="3060181" cy="2285977"/>
          </a:xfrm>
          <a:prstGeom prst="rect">
            <a:avLst/>
          </a:prstGeom>
        </p:spPr>
      </p:pic>
    </p:spTree>
    <p:extLst>
      <p:ext uri="{BB962C8B-B14F-4D97-AF65-F5344CB8AC3E}">
        <p14:creationId xmlns:p14="http://schemas.microsoft.com/office/powerpoint/2010/main" val="2435798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9BC04-6B2B-135B-4D62-C34E1473C4C7}"/>
              </a:ext>
            </a:extLst>
          </p:cNvPr>
          <p:cNvSpPr>
            <a:spLocks noGrp="1"/>
          </p:cNvSpPr>
          <p:nvPr>
            <p:ph type="title"/>
          </p:nvPr>
        </p:nvSpPr>
        <p:spPr/>
        <p:txBody>
          <a:bodyPr/>
          <a:lstStyle/>
          <a:p>
            <a:r>
              <a:rPr lang="zh-CN" altLang="en-US" dirty="0"/>
              <a:t>密码学适合对象</a:t>
            </a:r>
            <a:r>
              <a:rPr lang="en-US" altLang="zh-CN" dirty="0"/>
              <a:t>——</a:t>
            </a:r>
            <a:r>
              <a:rPr lang="zh-CN" altLang="en-US" dirty="0"/>
              <a:t>窝药补药学喵喵学呢</a:t>
            </a:r>
          </a:p>
        </p:txBody>
      </p:sp>
      <p:sp>
        <p:nvSpPr>
          <p:cNvPr id="3" name="内容占位符 2">
            <a:extLst>
              <a:ext uri="{FF2B5EF4-FFF2-40B4-BE49-F238E27FC236}">
                <a16:creationId xmlns:a16="http://schemas.microsoft.com/office/drawing/2014/main" id="{8DBB8E63-7E8A-9C7E-D446-57B34B5CB3FA}"/>
              </a:ext>
            </a:extLst>
          </p:cNvPr>
          <p:cNvSpPr>
            <a:spLocks noGrp="1"/>
          </p:cNvSpPr>
          <p:nvPr>
            <p:ph idx="1"/>
          </p:nvPr>
        </p:nvSpPr>
        <p:spPr/>
        <p:txBody>
          <a:bodyPr/>
          <a:lstStyle/>
          <a:p>
            <a:r>
              <a:rPr lang="zh-CN" altLang="en-US" dirty="0"/>
              <a:t>密码学的一个特点：数学</a:t>
            </a:r>
            <a:r>
              <a:rPr lang="en-US" altLang="zh-CN" dirty="0"/>
              <a:t>+</a:t>
            </a:r>
            <a:r>
              <a:rPr lang="zh-CN" altLang="en-US" dirty="0"/>
              <a:t>计算机</a:t>
            </a:r>
            <a:endParaRPr lang="en-US" altLang="zh-CN" dirty="0"/>
          </a:p>
          <a:p>
            <a:r>
              <a:rPr lang="zh-CN" altLang="en-US" dirty="0"/>
              <a:t>慎学密码学的</a:t>
            </a:r>
            <a:endParaRPr lang="en-US" altLang="zh-CN" dirty="0"/>
          </a:p>
          <a:p>
            <a:pPr lvl="1"/>
            <a:r>
              <a:rPr lang="zh-CN" altLang="en-US" dirty="0"/>
              <a:t>一看</a:t>
            </a:r>
            <a:r>
              <a:rPr lang="zh-CN" altLang="en-US" b="1" dirty="0"/>
              <a:t>数学</a:t>
            </a:r>
            <a:r>
              <a:rPr lang="en-US" altLang="zh-CN" b="1" dirty="0"/>
              <a:t>/</a:t>
            </a:r>
            <a:r>
              <a:rPr lang="zh-CN" altLang="en-US" b="1" dirty="0"/>
              <a:t>英语</a:t>
            </a:r>
            <a:r>
              <a:rPr lang="zh-CN" altLang="en-US" dirty="0"/>
              <a:t>就头疼</a:t>
            </a:r>
            <a:endParaRPr lang="en-US" altLang="zh-CN" dirty="0"/>
          </a:p>
          <a:p>
            <a:pPr lvl="1"/>
            <a:r>
              <a:rPr lang="zh-CN" altLang="en-US" dirty="0"/>
              <a:t>想赶紧</a:t>
            </a:r>
            <a:r>
              <a:rPr lang="zh-CN" altLang="en-US" b="1" dirty="0"/>
              <a:t>就业</a:t>
            </a:r>
            <a:r>
              <a:rPr lang="zh-CN" altLang="en-US" dirty="0"/>
              <a:t>（因为密码学和读博绑定较强）</a:t>
            </a:r>
            <a:endParaRPr lang="en-US" altLang="zh-CN" dirty="0"/>
          </a:p>
          <a:p>
            <a:r>
              <a:rPr lang="en-US" altLang="zh-CN" dirty="0"/>
              <a:t> </a:t>
            </a:r>
            <a:r>
              <a:rPr lang="zh-CN" altLang="en-US" dirty="0"/>
              <a:t>多数人走上密码学的道路都是机缘巧合</a:t>
            </a:r>
            <a:endParaRPr lang="en-US" altLang="zh-CN" dirty="0"/>
          </a:p>
          <a:p>
            <a:pPr lvl="1"/>
            <a:r>
              <a:rPr lang="zh-CN" altLang="en-US" dirty="0"/>
              <a:t>翻译一下上面这句，就是说，接触到了，然后感觉挺感兴趣的，就学下去了，然后学得挺好挺舒服，就继续下去了</a:t>
            </a:r>
            <a:r>
              <a:rPr lang="en-US" altLang="zh-CN" dirty="0"/>
              <a:t>	</a:t>
            </a:r>
          </a:p>
          <a:p>
            <a:pPr lvl="1"/>
            <a:endParaRPr lang="en-US" altLang="zh-CN" dirty="0"/>
          </a:p>
          <a:p>
            <a:pPr marL="457200" lvl="1" indent="0">
              <a:buNone/>
            </a:pPr>
            <a:r>
              <a:rPr lang="en-US" altLang="zh-CN" dirty="0"/>
              <a:t> </a:t>
            </a:r>
          </a:p>
          <a:p>
            <a:pPr marL="457200" lvl="1" indent="0">
              <a:buNone/>
            </a:pPr>
            <a:endParaRPr lang="en-US" altLang="zh-CN" dirty="0"/>
          </a:p>
        </p:txBody>
      </p:sp>
      <p:pic>
        <p:nvPicPr>
          <p:cNvPr id="5" name="图片 4">
            <a:extLst>
              <a:ext uri="{FF2B5EF4-FFF2-40B4-BE49-F238E27FC236}">
                <a16:creationId xmlns:a16="http://schemas.microsoft.com/office/drawing/2014/main" id="{5F45FF86-FF0B-C45A-271F-64043DD259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6226" y="1380321"/>
            <a:ext cx="2737574" cy="2620973"/>
          </a:xfrm>
          <a:prstGeom prst="rect">
            <a:avLst/>
          </a:prstGeom>
        </p:spPr>
      </p:pic>
    </p:spTree>
    <p:extLst>
      <p:ext uri="{BB962C8B-B14F-4D97-AF65-F5344CB8AC3E}">
        <p14:creationId xmlns:p14="http://schemas.microsoft.com/office/powerpoint/2010/main" val="2102085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A2C6C4-7CCA-4FC8-FF78-767FC4A49FD1}"/>
              </a:ext>
            </a:extLst>
          </p:cNvPr>
          <p:cNvSpPr>
            <a:spLocks noGrp="1"/>
          </p:cNvSpPr>
          <p:nvPr>
            <p:ph type="title"/>
          </p:nvPr>
        </p:nvSpPr>
        <p:spPr/>
        <p:txBody>
          <a:bodyPr/>
          <a:lstStyle/>
          <a:p>
            <a:r>
              <a:rPr lang="zh-CN" altLang="en-US" dirty="0"/>
              <a:t>如何学习密码学</a:t>
            </a:r>
            <a:r>
              <a:rPr lang="en-US" altLang="zh-CN" dirty="0"/>
              <a:t>——</a:t>
            </a:r>
            <a:r>
              <a:rPr lang="zh-CN" altLang="en-US" dirty="0"/>
              <a:t>如何橙味密码学糕守</a:t>
            </a:r>
          </a:p>
        </p:txBody>
      </p:sp>
      <p:sp>
        <p:nvSpPr>
          <p:cNvPr id="3" name="内容占位符 2">
            <a:extLst>
              <a:ext uri="{FF2B5EF4-FFF2-40B4-BE49-F238E27FC236}">
                <a16:creationId xmlns:a16="http://schemas.microsoft.com/office/drawing/2014/main" id="{44F6AB9F-7A9B-CA73-93EC-31769821B1A1}"/>
              </a:ext>
            </a:extLst>
          </p:cNvPr>
          <p:cNvSpPr>
            <a:spLocks noGrp="1"/>
          </p:cNvSpPr>
          <p:nvPr>
            <p:ph idx="1"/>
          </p:nvPr>
        </p:nvSpPr>
        <p:spPr/>
        <p:txBody>
          <a:bodyPr/>
          <a:lstStyle/>
          <a:p>
            <a:r>
              <a:rPr lang="zh-CN" altLang="en-US" dirty="0"/>
              <a:t>答案就是</a:t>
            </a:r>
            <a:r>
              <a:rPr lang="en-US" altLang="zh-CN" dirty="0"/>
              <a:t>——</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貌似和隔壁打算法的一样</a:t>
            </a:r>
            <a:r>
              <a:rPr lang="en-US" altLang="zh-CN" dirty="0"/>
              <a:t>——</a:t>
            </a:r>
            <a:r>
              <a:rPr lang="zh-CN" altLang="en-US" dirty="0"/>
              <a:t>这叫 书山有路勤为径（确信）</a:t>
            </a:r>
          </a:p>
        </p:txBody>
      </p:sp>
      <p:pic>
        <p:nvPicPr>
          <p:cNvPr id="5" name="图片 4">
            <a:extLst>
              <a:ext uri="{FF2B5EF4-FFF2-40B4-BE49-F238E27FC236}">
                <a16:creationId xmlns:a16="http://schemas.microsoft.com/office/drawing/2014/main" id="{80964AD7-D377-C368-05BE-F26B61AD95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8822" y="1877510"/>
            <a:ext cx="3329531" cy="3329531"/>
          </a:xfrm>
          <a:prstGeom prst="rect">
            <a:avLst/>
          </a:prstGeom>
        </p:spPr>
      </p:pic>
    </p:spTree>
    <p:extLst>
      <p:ext uri="{BB962C8B-B14F-4D97-AF65-F5344CB8AC3E}">
        <p14:creationId xmlns:p14="http://schemas.microsoft.com/office/powerpoint/2010/main" val="3786249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896</Words>
  <Application>Microsoft Office PowerPoint</Application>
  <PresentationFormat>宽屏</PresentationFormat>
  <Paragraphs>80</Paragraphs>
  <Slides>12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等线 Light</vt:lpstr>
      <vt:lpstr>Arial</vt:lpstr>
      <vt:lpstr>Office 主题​​</vt:lpstr>
      <vt:lpstr>试图哄骗大家来学密码学</vt:lpstr>
      <vt:lpstr>声明</vt:lpstr>
      <vt:lpstr>本次思维导图</vt:lpstr>
      <vt:lpstr>主讲人介绍</vt:lpstr>
      <vt:lpstr>密码学适合对象——CTF密码学现状</vt:lpstr>
      <vt:lpstr>密码学适合对象——CTF密码学的好处</vt:lpstr>
      <vt:lpstr>密码学适合对象——和AI安全方向对比</vt:lpstr>
      <vt:lpstr>密码学适合对象——窝药补药学喵喵学呢</vt:lpstr>
      <vt:lpstr>如何学习密码学——如何橙味密码学糕守</vt:lpstr>
      <vt:lpstr>如何学习密码学——如何橙味密码学糕守</vt:lpstr>
      <vt:lpstr>如何学习密码学——如何橙味密码学糕守</vt:lpstr>
      <vt:lpstr>前置知识&amp;如何入门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coperlm</dc:creator>
  <cp:lastModifiedBy>lm c</cp:lastModifiedBy>
  <cp:revision>167</cp:revision>
  <dcterms:created xsi:type="dcterms:W3CDTF">2025-01-07T04:23:06Z</dcterms:created>
  <dcterms:modified xsi:type="dcterms:W3CDTF">2025-01-19T17:03:05Z</dcterms:modified>
</cp:coreProperties>
</file>