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3" r:id="rId4"/>
    <p:sldId id="259" r:id="rId5"/>
    <p:sldId id="284" r:id="rId6"/>
    <p:sldId id="285" r:id="rId7"/>
    <p:sldId id="268" r:id="rId8"/>
    <p:sldId id="286" r:id="rId9"/>
    <p:sldId id="287" r:id="rId10"/>
    <p:sldId id="272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9218-4221-4A13-B0BF-B13ADE330E2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4E75-7279-464F-B757-ADF2FCC29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3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B4E75-7279-464F-B757-ADF2FCC29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1DCE-FCE4-4BA3-B01D-B0CBD824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3AE85-7F6D-462D-902F-0FD5B9D1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55C3-6147-45D1-8877-23B8ACFF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C3D5F-C0D3-4F60-B1D3-EB8D01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C94F-0D85-4EB3-AC88-A4F33E12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6EC-B78E-4A5E-BCDB-D66E6D87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2768-BBC8-447B-A92D-5B66876E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9B84C-1E65-48C0-99DD-EA4BA5B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E079-B34F-4A45-9308-F269D58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1001F-7128-4B0C-BFB8-4B0AC6E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5BB47-383E-46A8-8CEB-DC5CB2BF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35F5C-6452-4BA8-88DE-1A57F49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E4377-074E-4405-B13F-5429DCA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84C1-3122-42B1-ADA9-74E77B0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8E045-99DE-4445-B9FF-1FCF800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6D31-6737-4F38-B6ED-2F34C5B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140A-17E4-4633-A47D-0F6B5BF6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5D935-2594-40D8-9BA0-366CBCF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0CD7-876E-4569-AA57-5DE3B7C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30418-3F89-43F3-9053-B03760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9CEB-6EF4-49C3-8C63-615033A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066D-5A2E-4E34-B185-D56E61AA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576B-FB2B-4F27-8786-FE2538D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C1B1-0C58-42FC-A90E-4076E31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C143-CB8B-4AE9-8938-80E10D7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38C-015E-4C1C-9562-63430377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D687C-E42F-404A-B3A6-EF9EA4E7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3113-7599-401C-9E4D-23B49D80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2C6F-9116-4C34-A100-9164A63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56C22-A5B5-4928-96CE-F6482CC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088DE-853E-41FF-AE6E-3FCC73E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04D-7CD8-4082-A4DE-7A469C0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AFA-01CF-4C83-B74B-75942821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AA2BA-D2FE-4425-A365-4AF1D1D3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EF0F6-DFB7-4B15-81DF-08619C5C1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DC403-CB77-47CE-86B3-829945E5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BBBA1-63B9-4AFE-86A9-27A7AAB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7F62C-7E2A-4468-A362-24462EC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8E8A1-7176-448E-BE5F-2B54091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FA48-227C-4DC8-A7AF-A16D666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647B2-D114-465B-973D-CDC2E4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D0189-9660-440F-992C-3656D62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9004D-01F9-488D-967A-5158B75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69212-D673-46A9-A510-01DE805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220FEF-FD5D-4369-88B4-BD3D4D2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CAFD5-1BCE-4F05-B77B-B3460BB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35F0-BF38-4CDB-A45D-00EB8909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CC18-C64A-4C13-AD9C-E736D66A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F6EEE-0BDE-4AED-8FAD-FA036150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6722-07B1-455D-BD02-D26CB981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4FFA-024F-4BFE-AE9D-F9F3755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38626-1236-4CFE-A2ED-77733E94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8C53-B48C-48BC-98F8-D5122DB1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4A611-6174-40AA-A675-2997F820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B249A-6DDC-461B-9129-215C47B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878A7-7BDC-4C63-9523-274D97C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E86A9-10E1-4500-8C45-E40E8A9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E82F-EAD0-4701-8DD6-507ADD0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774CA-DE43-4A58-90CB-9CBF0C3A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E143-29EB-43C4-B307-05AFC1D6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96427-441D-4C54-9EEF-C5C4A5B7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43AED-03FC-4227-833B-64E09D2C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B69DA-D68A-441D-AFC5-AD1A7625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9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853E001-EB4E-4796-B6A0-666EEC9E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3993F96-67A2-4795-9002-0316D31148E9}"/>
              </a:ext>
            </a:extLst>
          </p:cNvPr>
          <p:cNvSpPr/>
          <p:nvPr/>
        </p:nvSpPr>
        <p:spPr>
          <a:xfrm>
            <a:off x="1560654" y="1840377"/>
            <a:ext cx="3646025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一次一密理论上绝对安全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5CAAD-2DF0-4B36-B9EC-E3C03315C147}"/>
              </a:ext>
            </a:extLst>
          </p:cNvPr>
          <p:cNvSpPr/>
          <p:nvPr/>
        </p:nvSpPr>
        <p:spPr>
          <a:xfrm>
            <a:off x="1560654" y="3368233"/>
            <a:ext cx="3646025" cy="74078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密钥很难传输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7C025F-114B-465F-83A3-B3F1B73BC3F4}"/>
              </a:ext>
            </a:extLst>
          </p:cNvPr>
          <p:cNvSpPr/>
          <p:nvPr/>
        </p:nvSpPr>
        <p:spPr>
          <a:xfrm>
            <a:off x="1560654" y="4791919"/>
            <a:ext cx="3646025" cy="74078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密钥重复使用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变得很脆弱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A5D183-BB03-4DD8-B577-5F636B19AD40}"/>
              </a:ext>
            </a:extLst>
          </p:cNvPr>
          <p:cNvSpPr/>
          <p:nvPr/>
        </p:nvSpPr>
        <p:spPr>
          <a:xfrm>
            <a:off x="6985322" y="4768768"/>
            <a:ext cx="3646024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现代加密系统很少直接使用它。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2EB315-FC68-4193-944F-C96CC9A82B06}"/>
              </a:ext>
            </a:extLst>
          </p:cNvPr>
          <p:cNvSpPr/>
          <p:nvPr/>
        </p:nvSpPr>
        <p:spPr>
          <a:xfrm>
            <a:off x="6985322" y="1840377"/>
            <a:ext cx="3646026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利用随机密钥和异或运算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3897F3-BA0E-4298-9240-283C6CD9FD13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206679" y="2222343"/>
            <a:ext cx="17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DB4907-7853-4E45-B8AE-84ABC4FD42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83667" y="2604308"/>
            <a:ext cx="0" cy="7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126BAF-69D9-4416-80BB-B66C66E6B20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83667" y="4109013"/>
            <a:ext cx="0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64ED20-9A16-4711-B63D-38A7BA32FA7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206679" y="5150734"/>
            <a:ext cx="1778643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580F084-D593-45DA-A31D-59A25A4D9DD7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0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15D4AA6-3394-4F8A-A5B6-F1F41810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FADAFC-05F7-4C71-90F4-3E0EB07D0A8A}"/>
              </a:ext>
            </a:extLst>
          </p:cNvPr>
          <p:cNvSpPr/>
          <p:nvPr/>
        </p:nvSpPr>
        <p:spPr>
          <a:xfrm>
            <a:off x="636608" y="1620456"/>
            <a:ext cx="10822329" cy="112274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如果一个加密方案是“完美保密”的，那么它的“密钥空间”（所有可能密钥的数量）必须至少和“消息空间”（所有可能消息的数量）一样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EDFAAB-28FF-4AC4-B377-4FDB8F5E1F30}"/>
              </a:ext>
            </a:extLst>
          </p:cNvPr>
          <p:cNvSpPr/>
          <p:nvPr/>
        </p:nvSpPr>
        <p:spPr>
          <a:xfrm>
            <a:off x="636608" y="3032567"/>
            <a:ext cx="5208607" cy="3183038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要加密的消息有100种可能性（如100个不同的短语）。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但只有99把不同的密钥，那么至少一把密钥就不得不对应加密两种不同的消息。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泄露原始消息的一些信息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只有当密钥的数量和消息的数量一样多甚至更多时，才能保证“每个密文”对攻击者来说都完全是随机的，无法推断出原始消息。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每个密钥就可以对应一个或一组唯一的消息，使得密文看起来是均匀分布的。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E1B70CC-1104-4183-85A5-CAC8DCF9E9BA}"/>
                  </a:ext>
                </a:extLst>
              </p:cNvPr>
              <p:cNvSpPr/>
              <p:nvPr/>
            </p:nvSpPr>
            <p:spPr>
              <a:xfrm>
                <a:off x="6400800" y="3032566"/>
                <a:ext cx="5058137" cy="3183039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消息是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比特长，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那么消息空间就有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种可能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|=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密钥空间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必须至少有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种可能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-&gt;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--&gt;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一次一密的密钥长度（和消息等长）是“最优”的，因为它达到了完美保密，并且没有浪费额外的密钥长度。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E1B70CC-1104-4183-85A5-CAC8DCF9E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032566"/>
                <a:ext cx="5058137" cy="3183039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5F57482-37C7-4B6B-B0CE-3DB45F32E1B2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F417115-01F4-4E97-BA9D-01A6A006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11AAC-F8D2-4975-84C0-E33B8D796210}"/>
              </a:ext>
            </a:extLst>
          </p:cNvPr>
          <p:cNvSpPr txBox="1"/>
          <p:nvPr/>
        </p:nvSpPr>
        <p:spPr>
          <a:xfrm>
            <a:off x="1446835" y="100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D32FE-0F9E-4AFC-BC7E-AD213FFA8071}"/>
              </a:ext>
            </a:extLst>
          </p:cNvPr>
          <p:cNvSpPr txBox="1"/>
          <p:nvPr/>
        </p:nvSpPr>
        <p:spPr>
          <a:xfrm>
            <a:off x="1058460" y="2274838"/>
            <a:ext cx="10075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随机数：每次结果都是独立且均匀的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（如抛硬币，正面朝上和反面朝上的概率各占一半）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但是计算机本质上是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的，你给它一个输入，它总会给出相同的输出。（和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Oracle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一样）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可以用手抛硬币来生成一些随机数，但这既不方便，也无法大量生成。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DC74BB-2D39-4A2B-8040-E7A6CE6EEA88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2E14A6A4-DC44-4E49-B532-146A33194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B8F54F-9C81-4525-8B93-50EE502BBA53}"/>
              </a:ext>
            </a:extLst>
          </p:cNvPr>
          <p:cNvSpPr txBox="1"/>
          <p:nvPr/>
        </p:nvSpPr>
        <p:spPr>
          <a:xfrm>
            <a:off x="571500" y="1587500"/>
            <a:ext cx="260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现代计算机生成随机数，通常分为两步：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D76C11-F1FA-4728-B160-38A4C69C6F25}"/>
              </a:ext>
            </a:extLst>
          </p:cNvPr>
          <p:cNvSpPr/>
          <p:nvPr/>
        </p:nvSpPr>
        <p:spPr>
          <a:xfrm>
            <a:off x="635000" y="2782669"/>
            <a:ext cx="2476500" cy="6463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收集“高熵数据池”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2C635-591E-40D7-BCDF-4FAEC7A845FE}"/>
              </a:ext>
            </a:extLst>
          </p:cNvPr>
          <p:cNvSpPr/>
          <p:nvPr/>
        </p:nvSpPr>
        <p:spPr>
          <a:xfrm>
            <a:off x="635000" y="4381500"/>
            <a:ext cx="2476500" cy="8890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处理“高熵数据”得到“均匀随机比特流”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9B262-5FFD-492E-B51C-7841F0DCD4CC}"/>
              </a:ext>
            </a:extLst>
          </p:cNvPr>
          <p:cNvSpPr/>
          <p:nvPr/>
        </p:nvSpPr>
        <p:spPr>
          <a:xfrm>
            <a:off x="3594100" y="1614267"/>
            <a:ext cx="2743200" cy="9398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什么是“熵”？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可以简单理解为“不可预测性”或者“混乱度”。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C47A04-91E8-4A60-B155-9AC2577AE3F4}"/>
              </a:ext>
            </a:extLst>
          </p:cNvPr>
          <p:cNvSpPr/>
          <p:nvPr/>
        </p:nvSpPr>
        <p:spPr>
          <a:xfrm>
            <a:off x="3594100" y="2856474"/>
            <a:ext cx="2743200" cy="9398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数据从哪来？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计算机需要从一些真正不可预测的地方收集数据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B1A4D9-6B99-449B-B423-361EE85E376F}"/>
              </a:ext>
            </a:extLst>
          </p:cNvPr>
          <p:cNvSpPr/>
          <p:nvPr/>
        </p:nvSpPr>
        <p:spPr>
          <a:xfrm>
            <a:off x="6864350" y="2283262"/>
            <a:ext cx="5207000" cy="114334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外部输入： 敲击键盘的速度、鼠标移动的轨迹、网络事件之间的时间间隔、硬盘读写的时间等人类行为或系统运行中细微的、难以预测的差异。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4B8F83-C5B8-4ABE-BF4B-7FD4BAEEF60D}"/>
              </a:ext>
            </a:extLst>
          </p:cNvPr>
          <p:cNvSpPr/>
          <p:nvPr/>
        </p:nvSpPr>
        <p:spPr>
          <a:xfrm>
            <a:off x="6864350" y="3595468"/>
            <a:ext cx="52070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硬件层面： 芯片内部的热噪声（电子随机运动产生）或放射性衰变等自然界中真正随机的事件。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E78CCF-2DEF-49C3-9B8E-BA804741668C}"/>
              </a:ext>
            </a:extLst>
          </p:cNvPr>
          <p:cNvSpPr/>
          <p:nvPr/>
        </p:nvSpPr>
        <p:spPr>
          <a:xfrm>
            <a:off x="6864350" y="1481602"/>
            <a:ext cx="4070352" cy="6463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熵越高，数据就越难被猜到。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FA83F6-14B5-40E0-984D-66A4526C747D}"/>
              </a:ext>
            </a:extLst>
          </p:cNvPr>
          <p:cNvSpPr/>
          <p:nvPr/>
        </p:nvSpPr>
        <p:spPr>
          <a:xfrm>
            <a:off x="3594100" y="4102099"/>
            <a:ext cx="27432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为什么要处理？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收集到的高熵数据虽然混乱，但它不一定是均匀的。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B911FB-D326-40B4-8CFC-D3A15D14AF27}"/>
              </a:ext>
            </a:extLst>
          </p:cNvPr>
          <p:cNvSpPr/>
          <p:nvPr/>
        </p:nvSpPr>
        <p:spPr>
          <a:xfrm>
            <a:off x="3594100" y="5347725"/>
            <a:ext cx="27432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怎么处理？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运用一些熵提取算法使概率变得均匀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D10771-3748-4F01-96B6-8C6F87561359}"/>
              </a:ext>
            </a:extLst>
          </p:cNvPr>
          <p:cNvSpPr/>
          <p:nvPr/>
        </p:nvSpPr>
        <p:spPr>
          <a:xfrm>
            <a:off x="6864349" y="4800600"/>
            <a:ext cx="4594587" cy="1486926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文章中的例子：初始有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p-1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组合，输出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组合，输出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，跳过。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的概率都是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p⋅(1−p)=0.5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147114F-4561-454E-8D10-17D8BB929111}"/>
              </a:ext>
            </a:extLst>
          </p:cNvPr>
          <p:cNvSpPr/>
          <p:nvPr/>
        </p:nvSpPr>
        <p:spPr>
          <a:xfrm>
            <a:off x="1657350" y="3547406"/>
            <a:ext cx="431800" cy="78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847559F-6E81-4E68-B2DB-31169FDBA0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11500" y="2084167"/>
            <a:ext cx="482600" cy="1021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BE9DDC2-3D94-4D75-8762-7F4C17DA102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111500" y="3105835"/>
            <a:ext cx="482600" cy="220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59CE7B0-F6D1-436B-B450-8EAFCC6B99D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6337300" y="1804768"/>
            <a:ext cx="527050" cy="279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A1E6DFA-3B57-415D-9183-4DDBC5C90E6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337300" y="2854934"/>
            <a:ext cx="527050" cy="471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812F560-9A4E-49D9-A3D3-8AA91830561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337300" y="3326374"/>
            <a:ext cx="527050" cy="738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FB67EBA-83D9-41B2-A816-8AD7653BEFB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111500" y="4572000"/>
            <a:ext cx="482600" cy="25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E1F9C69-EC0F-47DF-B1C7-2003785C40AB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111500" y="4826000"/>
            <a:ext cx="482600" cy="991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87AEDB0-8C00-4150-AECB-FFC6F8C63B4F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337300" y="5544063"/>
            <a:ext cx="527049" cy="27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BF3141-AE2D-42C5-B184-C2132355EC74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8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266DBAC8-3A85-4A75-A2F0-8E68E4CA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292BEC-27AE-4612-84A0-3FB51C7443F5}"/>
              </a:ext>
            </a:extLst>
          </p:cNvPr>
          <p:cNvSpPr txBox="1"/>
          <p:nvPr/>
        </p:nvSpPr>
        <p:spPr>
          <a:xfrm>
            <a:off x="4222865" y="1596677"/>
            <a:ext cx="374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生成随机数必须非常小心！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3C8358-F2EB-4E73-B9BF-FB9F518488EE}"/>
              </a:ext>
            </a:extLst>
          </p:cNvPr>
          <p:cNvSpPr/>
          <p:nvPr/>
        </p:nvSpPr>
        <p:spPr>
          <a:xfrm>
            <a:off x="1296365" y="2464152"/>
            <a:ext cx="2673752" cy="9144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差的随机数生成器会毁掉一个好的密码系统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D5BE7-3F66-4A19-990E-74F1448F1DEE}"/>
              </a:ext>
            </a:extLst>
          </p:cNvPr>
          <p:cNvSpPr/>
          <p:nvPr/>
        </p:nvSpPr>
        <p:spPr>
          <a:xfrm>
            <a:off x="1307940" y="4178460"/>
            <a:ext cx="2662177" cy="10828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不要混用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153B7E-1313-46C3-95B0-9699E77786C2}"/>
              </a:ext>
            </a:extLst>
          </p:cNvPr>
          <p:cNvSpPr/>
          <p:nvPr/>
        </p:nvSpPr>
        <p:spPr>
          <a:xfrm>
            <a:off x="5058244" y="2464152"/>
            <a:ext cx="5625190" cy="9144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如果攻击者能够预测或猜到你的“随机数”，那么即使你的密码系统设计得再好，也形同虚设。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1B8EF3-B4F8-4602-B443-40E099AEDA72}"/>
              </a:ext>
            </a:extLst>
          </p:cNvPr>
          <p:cNvSpPr/>
          <p:nvPr/>
        </p:nvSpPr>
        <p:spPr>
          <a:xfrm>
            <a:off x="5058244" y="4178460"/>
            <a:ext cx="5625190" cy="10828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一般用途的随机数生成器（比如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stdlib.h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库里的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getPrime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不适合用于加密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！它们生成的伪随机数易被预测。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51317F-BA64-468F-AA44-6EF160010B0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970117" y="2921352"/>
            <a:ext cx="108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D15D50-EAAD-45DD-B903-A1AAE4D1708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970117" y="4719892"/>
            <a:ext cx="108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2B2A9D-330A-46DA-93B1-D0DE35E54F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870839" y="3378552"/>
            <a:ext cx="0" cy="7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2FB64D6-03D1-42D6-AA9A-CA5EA2089064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743DB10-60DD-41F5-948B-3C687B67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2"/>
            <a:ext cx="12192000" cy="68559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7CC749-6758-42F6-A293-2706A7B8EF84}"/>
              </a:ext>
            </a:extLst>
          </p:cNvPr>
          <p:cNvSpPr/>
          <p:nvPr/>
        </p:nvSpPr>
        <p:spPr>
          <a:xfrm>
            <a:off x="454398" y="1587500"/>
            <a:ext cx="11283204" cy="92347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消息空间（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所有可能要发送的“原始消息”的集合。例如你只发送“是”或“否”，那么消息空间就是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。消息空间里至少得有两种不同的消息。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DF32CC-0D6A-40D7-956B-1FBC39997979}"/>
              </a:ext>
            </a:extLst>
          </p:cNvPr>
          <p:cNvSpPr/>
          <p:nvPr/>
        </p:nvSpPr>
        <p:spPr>
          <a:xfrm>
            <a:off x="454398" y="2728686"/>
            <a:ext cx="3379808" cy="362581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密钥生成算法）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作用：概率性算法。随机生成密钥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比喻：你买了一个新的保险箱，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随机生成这个保险箱的唯一钥匙的机器。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密钥空间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所有可能生成的钥匙的集合，一个有限集合。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概率性： 每次运行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它可能会生成不同的钥匙。通常情况下，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从密钥空间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均匀地随机选择一个密钥。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EA6ACF1-E8C7-4BBF-9332-FAE464E56AAC}"/>
                  </a:ext>
                </a:extLst>
              </p:cNvPr>
              <p:cNvSpPr/>
              <p:nvPr/>
            </p:nvSpPr>
            <p:spPr>
              <a:xfrm>
                <a:off x="4019768" y="2728685"/>
                <a:ext cx="4152463" cy="3625816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（加密算法）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作用：接收密钥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和原始消息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，输出密文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比喻：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就是把原始消息（信件）和钥匙一起放进保险箱后把保险箱锁起来的过程。密文就是锁好的保险箱。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允许概率性：同样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多次进行加密，得到的密文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可能不同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表示这个可能带有随机性的加密过程。如果确定是确定性的加密，就会写成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​(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密文空间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：所有可能生成的密文的集合。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EA6ACF1-E8C7-4BBF-9332-FAE464E56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8" y="2728685"/>
                <a:ext cx="4152463" cy="3625816"/>
              </a:xfrm>
              <a:prstGeom prst="rect">
                <a:avLst/>
              </a:prstGeom>
              <a:blipFill>
                <a:blip r:embed="rId4"/>
                <a:stretch>
                  <a:fillRect l="-1023" t="-1174" r="-4532" b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66902-7F0A-4272-99E4-E0446DF84D13}"/>
                  </a:ext>
                </a:extLst>
              </p:cNvPr>
              <p:cNvSpPr/>
              <p:nvPr/>
            </p:nvSpPr>
            <p:spPr>
              <a:xfrm>
                <a:off x="8357794" y="2728685"/>
                <a:ext cx="3379808" cy="3625816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Dec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（解密算法）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作用：接收密钥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，输出原始消息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比喻：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就是你用钥匙打开保险箱，取出信件的过程。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完美正确性：只要用正确的密钥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去解密由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加密的密文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，解密结果一定能完美地还原出原始消息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，而且这个过程是确定性的（每次解密都是同一个结果）。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​(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表示这个确定性的解密过程。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66902-7F0A-4272-99E4-E0446DF84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4" y="2728685"/>
                <a:ext cx="3379808" cy="3625816"/>
              </a:xfrm>
              <a:prstGeom prst="rect">
                <a:avLst/>
              </a:prstGeom>
              <a:blipFill>
                <a:blip r:embed="rId5"/>
                <a:stretch>
                  <a:fillRect l="-1259" t="-1174" r="-1439" b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CA722C-37C1-4C25-AA9F-9B231A4819BF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67CD9A6-1B9E-47CD-9416-3A8470C5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875A053-3AD7-4B59-9D11-0C21083B0937}"/>
              </a:ext>
            </a:extLst>
          </p:cNvPr>
          <p:cNvSpPr/>
          <p:nvPr/>
        </p:nvSpPr>
        <p:spPr>
          <a:xfrm>
            <a:off x="960700" y="1837478"/>
            <a:ext cx="2801072" cy="134266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密钥的概率分布（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密钥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应从所有可能的密钥中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均匀地随机选择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75BD9A-F3CA-42D8-B26F-28D193E05504}"/>
              </a:ext>
            </a:extLst>
          </p:cNvPr>
          <p:cNvSpPr/>
          <p:nvPr/>
        </p:nvSpPr>
        <p:spPr>
          <a:xfrm>
            <a:off x="4433104" y="1837477"/>
            <a:ext cx="2801072" cy="134266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消息的概率分布（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，其概率分布由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实际使用加密方案的场景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FE44E8-D21D-4171-923D-7CE32D1DADBC}"/>
              </a:ext>
            </a:extLst>
          </p:cNvPr>
          <p:cNvSpPr/>
          <p:nvPr/>
        </p:nvSpPr>
        <p:spPr>
          <a:xfrm>
            <a:off x="7905507" y="1837477"/>
            <a:ext cx="3325793" cy="260430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密文的概率分布（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最终，当密钥 </a:t>
            </a: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）和消息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根据其概率分布）都被选定后，通过加密算法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出的密文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。它的概率分布由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 </a:t>
            </a: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的分布共同决定。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CB6B3-E3E1-4FCF-8D20-C40AE80B26E3}"/>
              </a:ext>
            </a:extLst>
          </p:cNvPr>
          <p:cNvSpPr/>
          <p:nvPr/>
        </p:nvSpPr>
        <p:spPr>
          <a:xfrm>
            <a:off x="960700" y="3680747"/>
            <a:ext cx="6273476" cy="76103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和消息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必须是独立的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540E-8AC3-4D1A-A4C1-CF8A44443E3C}"/>
              </a:ext>
            </a:extLst>
          </p:cNvPr>
          <p:cNvSpPr/>
          <p:nvPr/>
        </p:nvSpPr>
        <p:spPr>
          <a:xfrm>
            <a:off x="960701" y="4852683"/>
            <a:ext cx="10270600" cy="13426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方案就像一套严密的“安全流程”，它包括生成一个随机的“钥匙”，用这把钥匙把“消息”变成看起来杂乱无章的“密文”（这个过程可能每次都不一样，增加了安全性），然后接收方用同样的钥匙把密文变回原始消息。在这个过程中，密钥的选择必须是真正随机的，而且密钥和消息本身不能互相影响，这样才能确保即使敌人知道一些关于消息的线索，也无法破解密文。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B539802-B1DA-4E9F-B871-F605DE48E3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2979035" y="2562343"/>
            <a:ext cx="500605" cy="1736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76633B9-86D0-41D4-BDF5-74E251C8AF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715237" y="2562343"/>
            <a:ext cx="500605" cy="1736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E3A5441-952E-4FF7-BD87-0226409B3EA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891268" y="3647950"/>
            <a:ext cx="410902" cy="1998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86BE6EA-F80D-4A29-9316-17280AB7F2F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7626752" y="2911031"/>
            <a:ext cx="410902" cy="3472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9AA3B0C-B587-4EC9-9F52-414758407587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A4F983CD-82E0-432B-A898-C59D1CF6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20A284-078C-4942-9B3B-9B5108F85512}"/>
              </a:ext>
            </a:extLst>
          </p:cNvPr>
          <p:cNvSpPr/>
          <p:nvPr/>
        </p:nvSpPr>
        <p:spPr>
          <a:xfrm>
            <a:off x="1134320" y="1788288"/>
            <a:ext cx="3516774" cy="93755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核心概念是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）运算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DD83D7-3C5B-466B-A8E6-179790DB0CDE}"/>
              </a:ext>
            </a:extLst>
          </p:cNvPr>
          <p:cNvSpPr/>
          <p:nvPr/>
        </p:nvSpPr>
        <p:spPr>
          <a:xfrm>
            <a:off x="1134320" y="3110696"/>
            <a:ext cx="2257063" cy="2456728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= 0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1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= 1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413EC4-EE00-46F4-A40F-99115B52DA18}"/>
              </a:ext>
            </a:extLst>
          </p:cNvPr>
          <p:cNvSpPr/>
          <p:nvPr/>
        </p:nvSpPr>
        <p:spPr>
          <a:xfrm>
            <a:off x="5405377" y="2725838"/>
            <a:ext cx="5382228" cy="108802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任何数异或它自己都等于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例如：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A⊕A=0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F890F-B8A8-4836-A9AB-EE79D28F8E19}"/>
              </a:ext>
            </a:extLst>
          </p:cNvPr>
          <p:cNvSpPr/>
          <p:nvPr/>
        </p:nvSpPr>
        <p:spPr>
          <a:xfrm>
            <a:off x="5405377" y="4479403"/>
            <a:ext cx="5382228" cy="108802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异或的逆运算就是它本身。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例如：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=A⊕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=(A⊕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=A⊕(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)=A⊕0=A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25894D9-58D7-428F-8306-D2C29F512CA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385351" y="2603340"/>
            <a:ext cx="384858" cy="629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98E82CA-317D-4D96-B0F3-84D1D8EB75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391383" y="3269849"/>
            <a:ext cx="2013994" cy="1069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73AAF43-FB96-4CE1-8EC8-089A80146F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91383" y="4339060"/>
            <a:ext cx="2013994" cy="684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4C443A-9EBD-41A9-8A80-84A6EFBCE8CD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555A6C9-4B63-4A32-9131-B5D9C9C3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3333B3"/>
          </a:solidFill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F37F60F-7E4E-4919-A04E-5E18EDDF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3" y="3321932"/>
            <a:ext cx="5409239" cy="2558892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8DEC0A-683C-44E5-80E7-506587F2D32B}"/>
              </a:ext>
            </a:extLst>
          </p:cNvPr>
          <p:cNvSpPr/>
          <p:nvPr/>
        </p:nvSpPr>
        <p:spPr>
          <a:xfrm>
            <a:off x="520857" y="1464195"/>
            <a:ext cx="5283847" cy="1857736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（密钥生成）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生成一个和你要发送的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消息一样长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的二进制随机字符串作为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。（必须是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完全随机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且每个比特都均匀随机）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你要发一个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字的秘密信息，那你就随机生成一个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字长的乱码作为密钥。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06D173-8E08-489B-962C-EDDF5B5DFDAA}"/>
              </a:ext>
            </a:extLst>
          </p:cNvPr>
          <p:cNvSpPr/>
          <p:nvPr/>
        </p:nvSpPr>
        <p:spPr>
          <a:xfrm>
            <a:off x="6387297" y="1464196"/>
            <a:ext cx="5283846" cy="185773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（加密）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把你的原始消息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和生成的密钥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进行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逐位异或（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。结果就是密文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c:=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把你的秘密信息和乱码密钥“混合”在一起，得到一串新的乱码密文。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89622-2C63-412A-9CFF-96696FF8EA95}"/>
              </a:ext>
            </a:extLst>
          </p:cNvPr>
          <p:cNvSpPr/>
          <p:nvPr/>
        </p:nvSpPr>
        <p:spPr>
          <a:xfrm>
            <a:off x="520857" y="3457817"/>
            <a:ext cx="5283847" cy="2294802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（解密）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接收方收到密文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后，用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同样的密钥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逐位异或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。结果就是原始消息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m:=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正确性验证：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m:=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=0⊕m=m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。故能完美还原原始消息。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接收方用同样的乱码密钥，再和收到的密文“混合”一下，就“还原”出了原始的秘密信息。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8EF04-7704-464F-9A16-927739D49FC0}"/>
              </a:ext>
            </a:extLst>
          </p:cNvPr>
          <p:cNvSpPr txBox="1"/>
          <p:nvPr/>
        </p:nvSpPr>
        <p:spPr>
          <a:xfrm>
            <a:off x="1354958" y="5959722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完美加密：不管原始消息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是什么，加密后得到的密文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看起来总是完全随机且均匀分布的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8BB2E3-9EE4-4C83-9930-526EAC391559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3B3009-68CB-4B5F-9A53-5E925FF5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D29547-8ECF-4558-B56D-C7D59D75BB16}"/>
              </a:ext>
            </a:extLst>
          </p:cNvPr>
          <p:cNvSpPr/>
          <p:nvPr/>
        </p:nvSpPr>
        <p:spPr>
          <a:xfrm>
            <a:off x="648182" y="1655183"/>
            <a:ext cx="10845478" cy="775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完美保密，使用得当则无法破解。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A5874-DE47-4ED7-94B8-3A86FA1024FC}"/>
              </a:ext>
            </a:extLst>
          </p:cNvPr>
          <p:cNvSpPr/>
          <p:nvPr/>
        </p:nvSpPr>
        <p:spPr>
          <a:xfrm>
            <a:off x="648182" y="2789500"/>
            <a:ext cx="10845479" cy="3321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1D307-A447-4A47-915C-EE63E66695E2}"/>
              </a:ext>
            </a:extLst>
          </p:cNvPr>
          <p:cNvSpPr txBox="1"/>
          <p:nvPr/>
        </p:nvSpPr>
        <p:spPr>
          <a:xfrm>
            <a:off x="1415969" y="3203971"/>
            <a:ext cx="9965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密钥和消息一样长：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你要发送多长的消息，就需要准备多长的密钥。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如果消息很长则密钥也会非常长。安全地共享和存储如此长的密钥非常困难。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如果不知道消息长度则更加麻烦。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密钥只能使用一次（“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One-Time”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）：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一个密钥只能加密一个消息。一旦用过就不能再用</a:t>
            </a:r>
          </a:p>
          <a:p>
            <a:pPr lvl="2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致命弱点：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如果你用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同一个密钥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加密了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两个或多个不同的消息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，安全性就会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完全丧失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攻击原理：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假设攻击者截获了用同一个密钥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加密的两个密文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3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攻击者可以计算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c⊕c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)⊕(m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。得到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两个原始消息之间的异或结果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。暴露了两个消息之间“在哪里不同”。如果是自然语言文本，可以通过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频率分析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来还原出原始消息。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7A79DF-954C-4BEF-B58D-49F79E2E1C0D}"/>
              </a:ext>
            </a:extLst>
          </p:cNvPr>
          <p:cNvSpPr txBox="1"/>
          <p:nvPr/>
        </p:nvSpPr>
        <p:spPr>
          <a:xfrm>
            <a:off x="810229" y="4265801"/>
            <a:ext cx="89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7EADC-D744-4C57-85B3-DA0AAA226A2F}"/>
              </a:ext>
            </a:extLst>
          </p:cNvPr>
          <p:cNvSpPr txBox="1"/>
          <p:nvPr/>
        </p:nvSpPr>
        <p:spPr>
          <a:xfrm>
            <a:off x="810229" y="1858269"/>
            <a:ext cx="89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4E54E5-805E-4EEC-A6CF-4667C6CACFCE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1706</Words>
  <Application>Microsoft Office PowerPoint</Application>
  <PresentationFormat>宽屏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coperlm</dc:creator>
  <cp:lastModifiedBy>coperlm</cp:lastModifiedBy>
  <cp:revision>109</cp:revision>
  <dcterms:created xsi:type="dcterms:W3CDTF">2025-06-26T08:40:39Z</dcterms:created>
  <dcterms:modified xsi:type="dcterms:W3CDTF">2025-06-30T08:11:33Z</dcterms:modified>
</cp:coreProperties>
</file>