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1742" r:id="rId3"/>
    <p:sldId id="655" r:id="rId4"/>
    <p:sldId id="1789" r:id="rId5"/>
    <p:sldId id="1822" r:id="rId6"/>
    <p:sldId id="320" r:id="rId7"/>
    <p:sldId id="322" r:id="rId8"/>
    <p:sldId id="323" r:id="rId9"/>
    <p:sldId id="1823" r:id="rId10"/>
    <p:sldId id="1824" r:id="rId11"/>
    <p:sldId id="379" r:id="rId12"/>
    <p:sldId id="306" r:id="rId13"/>
    <p:sldId id="307" r:id="rId14"/>
    <p:sldId id="308" r:id="rId15"/>
    <p:sldId id="309" r:id="rId16"/>
    <p:sldId id="310" r:id="rId17"/>
    <p:sldId id="311" r:id="rId18"/>
    <p:sldId id="368" r:id="rId19"/>
    <p:sldId id="312" r:id="rId20"/>
    <p:sldId id="313" r:id="rId21"/>
    <p:sldId id="1825" r:id="rId22"/>
    <p:sldId id="1826" r:id="rId23"/>
    <p:sldId id="1827" r:id="rId24"/>
    <p:sldId id="314" r:id="rId25"/>
    <p:sldId id="315" r:id="rId26"/>
    <p:sldId id="316" r:id="rId27"/>
    <p:sldId id="317" r:id="rId28"/>
    <p:sldId id="1828" r:id="rId29"/>
    <p:sldId id="650"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SemiBold" panose="020B07060308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8" roundtripDataSignature="AMtx7mhrSKjNLGSCKwlpN8azhVkMHzGxn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5A3516-EF39-4584-BF69-F12ED04454D3}" name="Leo Porter" initials="LP" userId="bc0e59dab6a63e8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wanson, Steven" initials="" lastIdx="3" clrIdx="0"/>
  <p:cmAuthor id="1" name="Leo Porter" initials="LP" lastIdx="1" clrIdx="1">
    <p:extLst>
      <p:ext uri="{19B8F6BF-5375-455C-9EA6-DF929625EA0E}">
        <p15:presenceInfo xmlns:p15="http://schemas.microsoft.com/office/powerpoint/2012/main" userId="bc0e59dab6a63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DC7FC-6FFD-44E7-BBB3-5CABD01546FA}" v="1" dt="2023-10-30T23:37:40.229"/>
  </p1510:revLst>
</p1510:revInfo>
</file>

<file path=ppt/tableStyles.xml><?xml version="1.0" encoding="utf-8"?>
<a:tblStyleLst xmlns:a="http://schemas.openxmlformats.org/drawingml/2006/main" def="{85955371-7259-4FFE-A116-24322F608BE9}">
  <a:tblStyle styleId="{85955371-7259-4FFE-A116-24322F608B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7"/>
          </a:solidFill>
        </a:fill>
      </a:tcStyle>
    </a:wholeTbl>
    <a:band1H>
      <a:tcTxStyle/>
      <a:tcStyle>
        <a:tcBdr/>
        <a:fill>
          <a:solidFill>
            <a:srgbClr val="CBE6EE"/>
          </a:solidFill>
        </a:fill>
      </a:tcStyle>
    </a:band1H>
    <a:band2H>
      <a:tcTxStyle/>
      <a:tcStyle>
        <a:tcBdr/>
      </a:tcStyle>
    </a:band2H>
    <a:band1V>
      <a:tcTxStyle/>
      <a:tcStyle>
        <a:tcBdr/>
        <a:fill>
          <a:solidFill>
            <a:srgbClr val="CBE6EE"/>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D4B56B-A886-46B0-8B76-EC814110159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05" autoAdjust="0"/>
  </p:normalViewPr>
  <p:slideViewPr>
    <p:cSldViewPr snapToGrid="0">
      <p:cViewPr varScale="1">
        <p:scale>
          <a:sx n="77" d="100"/>
          <a:sy n="77" d="100"/>
        </p:scale>
        <p:origin x="1878" y="5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104"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102"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0.fntdata"/><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6" Type="http://schemas.microsoft.com/office/2018/10/relationships/authors" Target="author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99" Type="http://schemas.openxmlformats.org/officeDocument/2006/relationships/commentAuthors" Target="commentAuthors.xml"/><Relationship Id="rId10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Porter" userId="bc0e59dab6a63e82" providerId="LiveId" clId="{EBFDC7FC-6FFD-44E7-BBB3-5CABD01546FA}"/>
    <pc:docChg chg="custSel modSld">
      <pc:chgData name="Leo Porter" userId="bc0e59dab6a63e82" providerId="LiveId" clId="{EBFDC7FC-6FFD-44E7-BBB3-5CABD01546FA}" dt="2023-10-30T23:37:56.588" v="169" actId="1076"/>
      <pc:docMkLst>
        <pc:docMk/>
      </pc:docMkLst>
      <pc:sldChg chg="addSp modSp mod">
        <pc:chgData name="Leo Porter" userId="bc0e59dab6a63e82" providerId="LiveId" clId="{EBFDC7FC-6FFD-44E7-BBB3-5CABD01546FA}" dt="2023-10-30T23:37:56.588" v="169" actId="1076"/>
        <pc:sldMkLst>
          <pc:docMk/>
          <pc:sldMk cId="0" sldId="256"/>
        </pc:sldMkLst>
        <pc:spChg chg="mod">
          <ac:chgData name="Leo Porter" userId="bc0e59dab6a63e82" providerId="LiveId" clId="{EBFDC7FC-6FFD-44E7-BBB3-5CABD01546FA}" dt="2023-10-30T23:37:43.320" v="166" actId="20577"/>
          <ac:spMkLst>
            <pc:docMk/>
            <pc:sldMk cId="0" sldId="256"/>
            <ac:spMk id="9" creationId="{EA58F244-FBF3-120D-C22A-96EBE90E718A}"/>
          </ac:spMkLst>
        </pc:spChg>
        <pc:picChg chg="add mod">
          <ac:chgData name="Leo Porter" userId="bc0e59dab6a63e82" providerId="LiveId" clId="{EBFDC7FC-6FFD-44E7-BBB3-5CABD01546FA}" dt="2023-10-30T23:37:56.588" v="169" actId="1076"/>
          <ac:picMkLst>
            <pc:docMk/>
            <pc:sldMk cId="0" sldId="256"/>
            <ac:picMk id="2" creationId="{73CA7FA5-DAD2-50FE-4233-35671EF82A41}"/>
          </ac:picMkLst>
        </pc:picChg>
      </pc:sldChg>
      <pc:sldChg chg="modSp mod">
        <pc:chgData name="Leo Porter" userId="bc0e59dab6a63e82" providerId="LiveId" clId="{EBFDC7FC-6FFD-44E7-BBB3-5CABD01546FA}" dt="2023-10-30T22:10:52.715" v="20" actId="20577"/>
        <pc:sldMkLst>
          <pc:docMk/>
          <pc:sldMk cId="1004245189" sldId="314"/>
        </pc:sldMkLst>
        <pc:spChg chg="mod">
          <ac:chgData name="Leo Porter" userId="bc0e59dab6a63e82" providerId="LiveId" clId="{EBFDC7FC-6FFD-44E7-BBB3-5CABD01546FA}" dt="2023-10-30T22:10:52.715" v="20" actId="20577"/>
          <ac:spMkLst>
            <pc:docMk/>
            <pc:sldMk cId="1004245189" sldId="314"/>
            <ac:spMk id="11" creationId="{00000000-0000-0000-0000-000000000000}"/>
          </ac:spMkLst>
        </pc:spChg>
      </pc:sldChg>
      <pc:sldChg chg="modNotesTx">
        <pc:chgData name="Leo Porter" userId="bc0e59dab6a63e82" providerId="LiveId" clId="{EBFDC7FC-6FFD-44E7-BBB3-5CABD01546FA}" dt="2023-10-30T22:08:47.118" v="11" actId="6549"/>
        <pc:sldMkLst>
          <pc:docMk/>
          <pc:sldMk cId="1909771498" sldId="379"/>
        </pc:sldMkLst>
      </pc:sldChg>
      <pc:sldChg chg="modSp mod">
        <pc:chgData name="Leo Porter" userId="bc0e59dab6a63e82" providerId="LiveId" clId="{EBFDC7FC-6FFD-44E7-BBB3-5CABD01546FA}" dt="2023-10-30T22:07:35.338" v="10" actId="20577"/>
        <pc:sldMkLst>
          <pc:docMk/>
          <pc:sldMk cId="1482541768" sldId="655"/>
        </pc:sldMkLst>
        <pc:spChg chg="mod">
          <ac:chgData name="Leo Porter" userId="bc0e59dab6a63e82" providerId="LiveId" clId="{EBFDC7FC-6FFD-44E7-BBB3-5CABD01546FA}" dt="2023-10-30T22:07:35.338" v="10" actId="20577"/>
          <ac:spMkLst>
            <pc:docMk/>
            <pc:sldMk cId="1482541768" sldId="655"/>
            <ac:spMk id="4" creationId="{D82242FE-AE52-7F26-A402-7775A5D4298D}"/>
          </ac:spMkLst>
        </pc:spChg>
      </pc:sldChg>
      <pc:sldChg chg="modSp mod">
        <pc:chgData name="Leo Porter" userId="bc0e59dab6a63e82" providerId="LiveId" clId="{EBFDC7FC-6FFD-44E7-BBB3-5CABD01546FA}" dt="2023-10-30T23:35:03.519" v="160" actId="20577"/>
        <pc:sldMkLst>
          <pc:docMk/>
          <pc:sldMk cId="792643123" sldId="1742"/>
        </pc:sldMkLst>
        <pc:spChg chg="mod">
          <ac:chgData name="Leo Porter" userId="bc0e59dab6a63e82" providerId="LiveId" clId="{EBFDC7FC-6FFD-44E7-BBB3-5CABD01546FA}" dt="2023-10-30T23:35:03.519" v="160" actId="20577"/>
          <ac:spMkLst>
            <pc:docMk/>
            <pc:sldMk cId="792643123" sldId="1742"/>
            <ac:spMk id="299" creationId="{00000000-0000-0000-0000-000000000000}"/>
          </ac:spMkLst>
        </pc:spChg>
      </pc:sldChg>
      <pc:sldChg chg="modNotesTx">
        <pc:chgData name="Leo Porter" userId="bc0e59dab6a63e82" providerId="LiveId" clId="{EBFDC7FC-6FFD-44E7-BBB3-5CABD01546FA}" dt="2023-10-30T22:10:07.609" v="12" actId="6549"/>
        <pc:sldMkLst>
          <pc:docMk/>
          <pc:sldMk cId="3079646932" sldId="1826"/>
        </pc:sldMkLst>
      </pc:sldChg>
      <pc:sldChg chg="modSp mod modNotes modNotesTx">
        <pc:chgData name="Leo Porter" userId="bc0e59dab6a63e82" providerId="LiveId" clId="{EBFDC7FC-6FFD-44E7-BBB3-5CABD01546FA}" dt="2023-10-30T23:37:40.518" v="162" actId="27636"/>
        <pc:sldMkLst>
          <pc:docMk/>
          <pc:sldMk cId="2203888916" sldId="1830"/>
        </pc:sldMkLst>
        <pc:spChg chg="mod">
          <ac:chgData name="Leo Porter" userId="bc0e59dab6a63e82" providerId="LiveId" clId="{EBFDC7FC-6FFD-44E7-BBB3-5CABD01546FA}" dt="2023-10-30T22:17:34.662" v="85"/>
          <ac:spMkLst>
            <pc:docMk/>
            <pc:sldMk cId="2203888916" sldId="1830"/>
            <ac:spMk id="4" creationId="{BC5F75BA-2CDD-2A16-1C17-B7E2201748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r>
              <a:rPr lang="en-US" dirty="0"/>
              <a:t>Welcome!</a:t>
            </a:r>
          </a:p>
          <a:p>
            <a:pPr marL="0" lvl="0" indent="0" algn="l" rtl="0">
              <a:spcBef>
                <a:spcPts val="0"/>
              </a:spcBef>
              <a:spcAft>
                <a:spcPts val="0"/>
              </a:spcAft>
              <a:buNone/>
            </a:pPr>
            <a:endParaRPr lang="en-US" dirty="0"/>
          </a:p>
        </p:txBody>
      </p:sp>
      <p:sp>
        <p:nvSpPr>
          <p:cNvPr id="104" name="Google Shape;104;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22</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6289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11</a:t>
            </a:fld>
            <a:endParaRPr lang="en-US"/>
          </a:p>
        </p:txBody>
      </p:sp>
    </p:spTree>
    <p:extLst>
      <p:ext uri="{BB962C8B-B14F-4D97-AF65-F5344CB8AC3E}">
        <p14:creationId xmlns:p14="http://schemas.microsoft.com/office/powerpoint/2010/main" val="103123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Dictionaries are simply one of the most useful data structures when programming in python, you'll find yourself using them all the time.  Dictionaries are just Python's term for a Map.  If you have worked in Java or C++ you've likely worked with the Map interface and likely did so with a HashMap implementation.</a:t>
            </a:r>
          </a:p>
          <a:p>
            <a:pPr defTabSz="931717">
              <a:defRPr/>
            </a:pPr>
            <a:endParaRPr lang="en-US" baseline="0" dirty="0"/>
          </a:p>
          <a:p>
            <a:pPr defTabSz="931717">
              <a:defRPr/>
            </a:pPr>
            <a:r>
              <a:rPr lang="en-US" baseline="0" dirty="0"/>
              <a:t>Talk </a:t>
            </a:r>
            <a:r>
              <a:rPr lang="en-US" baseline="0" dirty="0" err="1"/>
              <a:t>thorugh</a:t>
            </a:r>
            <a:r>
              <a:rPr lang="en-US" baseline="0" dirty="0"/>
              <a:t> key value pairs</a:t>
            </a:r>
          </a:p>
        </p:txBody>
      </p:sp>
      <p:sp>
        <p:nvSpPr>
          <p:cNvPr id="4" name="Slide Number Placeholder 3"/>
          <p:cNvSpPr>
            <a:spLocks noGrp="1"/>
          </p:cNvSpPr>
          <p:nvPr>
            <p:ph type="sldNum" sz="quarter" idx="10"/>
          </p:nvPr>
        </p:nvSpPr>
        <p:spPr/>
        <p:txBody>
          <a:bodyPr/>
          <a:lstStyle/>
          <a:p>
            <a:fld id="{87F68054-1BF7-4364-BA0E-2E71981B69DE}" type="slidenum">
              <a:rPr lang="en-US" smtClean="0"/>
              <a:t>12</a:t>
            </a:fld>
            <a:endParaRPr lang="en-US"/>
          </a:p>
        </p:txBody>
      </p:sp>
    </p:spTree>
    <p:extLst>
      <p:ext uri="{BB962C8B-B14F-4D97-AF65-F5344CB8AC3E}">
        <p14:creationId xmlns:p14="http://schemas.microsoft.com/office/powerpoint/2010/main" val="80774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Here, we have a mapping of courses to the instructors who commonly teach that course at UCSD.  Notice that the "value" here is actually a list.  You could even have the value be another dictionary.  Any object is fine as a value in a key-value pair and, remember, EVERYTHING in python is an object. </a:t>
            </a:r>
          </a:p>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13</a:t>
            </a:fld>
            <a:endParaRPr lang="en-US"/>
          </a:p>
        </p:txBody>
      </p:sp>
    </p:spTree>
    <p:extLst>
      <p:ext uri="{BB962C8B-B14F-4D97-AF65-F5344CB8AC3E}">
        <p14:creationId xmlns:p14="http://schemas.microsoft.com/office/powerpoint/2010/main" val="349886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One more example.  What if we want to keep movies and their associated user ratings?  Well, we can't just use the name of the movie as the key, because different movies have the same title.  For example, </a:t>
            </a:r>
          </a:p>
          <a:p>
            <a:pPr defTabSz="931717">
              <a:defRPr/>
            </a:pPr>
            <a:r>
              <a:rPr lang="en-US" baseline="0" dirty="0"/>
              <a:t>…</a:t>
            </a:r>
          </a:p>
          <a:p>
            <a:pPr defTabSz="931717">
              <a:defRPr/>
            </a:pPr>
            <a:r>
              <a:rPr lang="en-US" baseline="0" dirty="0"/>
              <a:t>Ghostbusters was the name of a 2016 movie and a 1984 movie.  So how could I keep these in a Dictionary?  Well, I could just use the year to help disambiguate and I could do that, using a tuple.  </a:t>
            </a:r>
          </a:p>
          <a:p>
            <a:pPr defTabSz="931717">
              <a:defRPr/>
            </a:pPr>
            <a:r>
              <a:rPr lang="en-US" baseline="0" dirty="0"/>
              <a:t>…</a:t>
            </a:r>
          </a:p>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14</a:t>
            </a:fld>
            <a:endParaRPr lang="en-US"/>
          </a:p>
        </p:txBody>
      </p:sp>
    </p:spTree>
    <p:extLst>
      <p:ext uri="{BB962C8B-B14F-4D97-AF65-F5344CB8AC3E}">
        <p14:creationId xmlns:p14="http://schemas.microsoft.com/office/powerpoint/2010/main" val="230294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Here's what this would look like.  They key is a tuple which is both the name of the movie and the year it was made.  Tuples can be keys because they are immutable.  Those keys then map to the rating of the movie – which I borrowed from IMDB's current ratings.</a:t>
            </a:r>
          </a:p>
          <a:p>
            <a:pPr defTabSz="931717">
              <a:defRPr/>
            </a:pPr>
            <a:endParaRPr lang="en-US" baseline="0" dirty="0"/>
          </a:p>
          <a:p>
            <a:pPr defTabSz="931717">
              <a:defRPr/>
            </a:pPr>
            <a:r>
              <a:rPr lang="en-US" baseline="0" dirty="0"/>
              <a:t>I could honestly easily spend an hour just giving you more examples of how key-value pairs are useful, but that'd probably be overkill.  So let's dive into how to create and use dictionaries in practice.</a:t>
            </a:r>
          </a:p>
          <a:p>
            <a:pPr defTabSz="931717">
              <a:defRPr/>
            </a:pPr>
            <a:r>
              <a:rPr lang="en-US" baseline="0" dirty="0"/>
              <a:t>…</a:t>
            </a:r>
          </a:p>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15</a:t>
            </a:fld>
            <a:endParaRPr lang="en-US"/>
          </a:p>
        </p:txBody>
      </p:sp>
    </p:spTree>
    <p:extLst>
      <p:ext uri="{BB962C8B-B14F-4D97-AF65-F5344CB8AC3E}">
        <p14:creationId xmlns:p14="http://schemas.microsoft.com/office/powerpoint/2010/main" val="387188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16</a:t>
            </a:fld>
            <a:endParaRPr lang="en-US"/>
          </a:p>
        </p:txBody>
      </p:sp>
    </p:spTree>
    <p:extLst>
      <p:ext uri="{BB962C8B-B14F-4D97-AF65-F5344CB8AC3E}">
        <p14:creationId xmlns:p14="http://schemas.microsoft.com/office/powerpoint/2010/main" val="956229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17</a:t>
            </a:fld>
            <a:endParaRPr lang="en-US"/>
          </a:p>
        </p:txBody>
      </p:sp>
    </p:spTree>
    <p:extLst>
      <p:ext uri="{BB962C8B-B14F-4D97-AF65-F5344CB8AC3E}">
        <p14:creationId xmlns:p14="http://schemas.microsoft.com/office/powerpoint/2010/main" val="2193689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Note that as of Python 3.7 they have an order, but I’d suggest not relying on that order in any way.</a:t>
            </a:r>
          </a:p>
        </p:txBody>
      </p:sp>
      <p:sp>
        <p:nvSpPr>
          <p:cNvPr id="4" name="Slide Number Placeholder 3"/>
          <p:cNvSpPr>
            <a:spLocks noGrp="1"/>
          </p:cNvSpPr>
          <p:nvPr>
            <p:ph type="sldNum" sz="quarter" idx="10"/>
          </p:nvPr>
        </p:nvSpPr>
        <p:spPr/>
        <p:txBody>
          <a:bodyPr/>
          <a:lstStyle/>
          <a:p>
            <a:fld id="{87F68054-1BF7-4364-BA0E-2E71981B69DE}" type="slidenum">
              <a:rPr lang="en-US" smtClean="0"/>
              <a:t>18</a:t>
            </a:fld>
            <a:endParaRPr lang="en-US"/>
          </a:p>
        </p:txBody>
      </p:sp>
    </p:spTree>
    <p:extLst>
      <p:ext uri="{BB962C8B-B14F-4D97-AF65-F5344CB8AC3E}">
        <p14:creationId xmlns:p14="http://schemas.microsoft.com/office/powerpoint/2010/main" val="1448952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19</a:t>
            </a:fld>
            <a:endParaRPr lang="en-US"/>
          </a:p>
        </p:txBody>
      </p:sp>
    </p:spTree>
    <p:extLst>
      <p:ext uri="{BB962C8B-B14F-4D97-AF65-F5344CB8AC3E}">
        <p14:creationId xmlns:p14="http://schemas.microsoft.com/office/powerpoint/2010/main" val="97392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13194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20</a:t>
            </a:fld>
            <a:endParaRPr lang="en-US"/>
          </a:p>
        </p:txBody>
      </p:sp>
    </p:spTree>
    <p:extLst>
      <p:ext uri="{BB962C8B-B14F-4D97-AF65-F5344CB8AC3E}">
        <p14:creationId xmlns:p14="http://schemas.microsoft.com/office/powerpoint/2010/main" val="585532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25400" indent="0">
              <a:buNone/>
            </a:pPr>
            <a:r>
              <a:rPr lang="it-IT" dirty="0"/>
              <a:t>{1: 5, 2: 5, 4: None}</a:t>
            </a:r>
            <a:endParaRPr lang="en-US"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22648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418786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dirty="0"/>
              <a:t>{1: 5, 2: 5, 4: 7}</a:t>
            </a:r>
          </a:p>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46339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We can also remove items from a dictionary.  I've setup the dictionary to have all three movies from our last example.  Then, I use the method pop to remove from a dictionary.  Here, I'm removing the 2016 Ghostbusters movie.  Pop will return the value associated with the key, which is why it returned 5.4.  It will also mutate the data structure so there is no longer the key and value you just popped.  If we check</a:t>
            </a:r>
          </a:p>
          <a:p>
            <a:pPr defTabSz="931717">
              <a:defRPr/>
            </a:pPr>
            <a:endParaRPr lang="en-US" baseline="0" dirty="0"/>
          </a:p>
          <a:p>
            <a:pPr defTabSz="931717">
              <a:defRPr/>
            </a:pPr>
            <a:r>
              <a:rPr lang="en-US" baseline="0" dirty="0"/>
              <a:t>You can also use the del command to remove a key-value pair if you don't care about getting the value back.</a:t>
            </a:r>
          </a:p>
        </p:txBody>
      </p:sp>
      <p:sp>
        <p:nvSpPr>
          <p:cNvPr id="4" name="Slide Number Placeholder 3"/>
          <p:cNvSpPr>
            <a:spLocks noGrp="1"/>
          </p:cNvSpPr>
          <p:nvPr>
            <p:ph type="sldNum" sz="quarter" idx="10"/>
          </p:nvPr>
        </p:nvSpPr>
        <p:spPr/>
        <p:txBody>
          <a:bodyPr/>
          <a:lstStyle/>
          <a:p>
            <a:fld id="{87F68054-1BF7-4364-BA0E-2E71981B69DE}" type="slidenum">
              <a:rPr lang="en-US" smtClean="0"/>
              <a:t>24</a:t>
            </a:fld>
            <a:endParaRPr lang="en-US"/>
          </a:p>
        </p:txBody>
      </p:sp>
    </p:spTree>
    <p:extLst>
      <p:ext uri="{BB962C8B-B14F-4D97-AF65-F5344CB8AC3E}">
        <p14:creationId xmlns:p14="http://schemas.microsoft.com/office/powerpoint/2010/main" val="3066419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Just like a list or tuple, we can also iterate over the elements in a dictionary by saying for </a:t>
            </a:r>
            <a:r>
              <a:rPr lang="en-US" baseline="0" dirty="0" err="1"/>
              <a:t>i</a:t>
            </a:r>
            <a:r>
              <a:rPr lang="en-US" baseline="0" dirty="0"/>
              <a:t> in dictionary.  Here, I'm printing all the keys.  If you want to print both key and value, you'll want to do this</a:t>
            </a:r>
          </a:p>
          <a:p>
            <a:pPr defTabSz="931717">
              <a:defRPr/>
            </a:pPr>
            <a:r>
              <a:rPr lang="en-US" baseline="0" dirty="0"/>
              <a:t>…</a:t>
            </a:r>
          </a:p>
        </p:txBody>
      </p:sp>
      <p:sp>
        <p:nvSpPr>
          <p:cNvPr id="4" name="Slide Number Placeholder 3"/>
          <p:cNvSpPr>
            <a:spLocks noGrp="1"/>
          </p:cNvSpPr>
          <p:nvPr>
            <p:ph type="sldNum" sz="quarter" idx="10"/>
          </p:nvPr>
        </p:nvSpPr>
        <p:spPr/>
        <p:txBody>
          <a:bodyPr/>
          <a:lstStyle/>
          <a:p>
            <a:fld id="{87F68054-1BF7-4364-BA0E-2E71981B69DE}" type="slidenum">
              <a:rPr lang="en-US" smtClean="0"/>
              <a:t>25</a:t>
            </a:fld>
            <a:endParaRPr lang="en-US"/>
          </a:p>
        </p:txBody>
      </p:sp>
    </p:spTree>
    <p:extLst>
      <p:ext uri="{BB962C8B-B14F-4D97-AF65-F5344CB8AC3E}">
        <p14:creationId xmlns:p14="http://schemas.microsoft.com/office/powerpoint/2010/main" val="207512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The call to </a:t>
            </a:r>
            <a:r>
              <a:rPr lang="en-US" baseline="0" dirty="0" err="1"/>
              <a:t>dict.items</a:t>
            </a:r>
            <a:r>
              <a:rPr lang="en-US" baseline="0" dirty="0"/>
              <a:t>() returns a list of tuples with key and value.  By saying for key comma value, I'm asking to split each tuple into a separate key and value. Then I print the key and value separately.  I'm mainly showing this so you know how you might get either key, or value, or both</a:t>
            </a:r>
          </a:p>
          <a:p>
            <a:pPr defTabSz="931717">
              <a:defRPr/>
            </a:pPr>
            <a:r>
              <a:rPr lang="en-US" baseline="0" dirty="0"/>
              <a:t>…</a:t>
            </a:r>
          </a:p>
        </p:txBody>
      </p:sp>
      <p:sp>
        <p:nvSpPr>
          <p:cNvPr id="4" name="Slide Number Placeholder 3"/>
          <p:cNvSpPr>
            <a:spLocks noGrp="1"/>
          </p:cNvSpPr>
          <p:nvPr>
            <p:ph type="sldNum" sz="quarter" idx="10"/>
          </p:nvPr>
        </p:nvSpPr>
        <p:spPr/>
        <p:txBody>
          <a:bodyPr/>
          <a:lstStyle/>
          <a:p>
            <a:fld id="{87F68054-1BF7-4364-BA0E-2E71981B69DE}" type="slidenum">
              <a:rPr lang="en-US" smtClean="0"/>
              <a:t>26</a:t>
            </a:fld>
            <a:endParaRPr lang="en-US"/>
          </a:p>
        </p:txBody>
      </p:sp>
    </p:spTree>
    <p:extLst>
      <p:ext uri="{BB962C8B-B14F-4D97-AF65-F5344CB8AC3E}">
        <p14:creationId xmlns:p14="http://schemas.microsoft.com/office/powerpoint/2010/main" val="3965792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baseline="0" dirty="0"/>
              <a:t>You cannot mutate the dictionary object while iterating.  If you do, you'll get an error</a:t>
            </a:r>
          </a:p>
          <a:p>
            <a:pPr defTabSz="931717">
              <a:defRPr/>
            </a:pPr>
            <a:endParaRPr lang="en-US" baseline="0" dirty="0"/>
          </a:p>
          <a:p>
            <a:pPr defTabSz="931717">
              <a:defRPr/>
            </a:pPr>
            <a:r>
              <a:rPr lang="en-US" baseline="0" dirty="0"/>
              <a:t>It's generally a bad habit in any language to mutate a data structure while iterating through it.  The reason for this is that the underlying data structure implementation may change its structure of the data when you add or remove from it.  If you ever find yourself writing an iterator for a data structure, something we do in our computer science classes at UCSD, you'd see how problematic it would be if you were trying to iterate while items are being added or removed.</a:t>
            </a:r>
          </a:p>
        </p:txBody>
      </p:sp>
      <p:sp>
        <p:nvSpPr>
          <p:cNvPr id="4" name="Slide Number Placeholder 3"/>
          <p:cNvSpPr>
            <a:spLocks noGrp="1"/>
          </p:cNvSpPr>
          <p:nvPr>
            <p:ph type="sldNum" sz="quarter" idx="10"/>
          </p:nvPr>
        </p:nvSpPr>
        <p:spPr/>
        <p:txBody>
          <a:bodyPr/>
          <a:lstStyle/>
          <a:p>
            <a:fld id="{87F68054-1BF7-4364-BA0E-2E71981B69DE}" type="slidenum">
              <a:rPr lang="en-US" smtClean="0"/>
              <a:t>27</a:t>
            </a:fld>
            <a:endParaRPr lang="en-US"/>
          </a:p>
        </p:txBody>
      </p:sp>
    </p:spTree>
    <p:extLst>
      <p:ext uri="{BB962C8B-B14F-4D97-AF65-F5344CB8AC3E}">
        <p14:creationId xmlns:p14="http://schemas.microsoft.com/office/powerpoint/2010/main" val="1615619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25400" indent="0">
              <a:buNone/>
            </a:pP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in </a:t>
            </a:r>
            <a:r>
              <a:rPr lang="en-US" sz="1200" dirty="0" err="1">
                <a:latin typeface="Courier New" panose="02070309020205020404" pitchFamily="49" charset="0"/>
                <a:cs typeface="Courier New" panose="02070309020205020404" pitchFamily="49" charset="0"/>
              </a:rPr>
              <a:t>to_remove</a:t>
            </a:r>
            <a:r>
              <a:rPr lang="en-US" sz="1200" dirty="0">
                <a:latin typeface="Courier New" panose="02070309020205020404" pitchFamily="49" charset="0"/>
                <a:cs typeface="Courier New" panose="02070309020205020404" pitchFamily="49" charset="0"/>
              </a:rPr>
              <a:t>:</a:t>
            </a:r>
          </a:p>
          <a:p>
            <a:pPr marL="2540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dict.pop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pPr marL="25400" indent="0">
              <a:buNone/>
            </a:pPr>
            <a:endParaRPr lang="en-US" sz="1200" dirty="0">
              <a:latin typeface="Courier New" panose="02070309020205020404" pitchFamily="49" charset="0"/>
              <a:cs typeface="Courier New" panose="02070309020205020404" pitchFamily="49" charset="0"/>
            </a:endParaRPr>
          </a:p>
          <a:p>
            <a:pPr marL="25400" indent="0">
              <a:buNone/>
            </a:pPr>
            <a:r>
              <a:rPr lang="en-US" sz="1200" dirty="0">
                <a:latin typeface="Courier New" panose="02070309020205020404" pitchFamily="49" charset="0"/>
                <a:cs typeface="Courier New" panose="02070309020205020404" pitchFamily="49" charset="0"/>
              </a:rPr>
              <a:t>Del and pop won’t take lists</a:t>
            </a:r>
          </a:p>
          <a:p>
            <a:pPr marL="25400" indent="0">
              <a:buNone/>
            </a:pPr>
            <a:endParaRPr lang="en-US" sz="1200" dirty="0">
              <a:latin typeface="Courier New" panose="02070309020205020404" pitchFamily="49" charset="0"/>
              <a:cs typeface="Courier New" panose="02070309020205020404" pitchFamily="49" charset="0"/>
            </a:endParaRPr>
          </a:p>
          <a:p>
            <a:pPr marL="25400" indent="0">
              <a:buNone/>
            </a:pPr>
            <a:r>
              <a:rPr lang="en-US" sz="1200" dirty="0">
                <a:latin typeface="Courier New" panose="02070309020205020404" pitchFamily="49" charset="0"/>
                <a:cs typeface="Courier New" panose="02070309020205020404" pitchFamily="49" charset="0"/>
              </a:rPr>
              <a:t>Options D and E would delete everything in the lists except they cause an error for deleting from the list while iterating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Talk through the need to do this in two stages</a:t>
            </a: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353649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296" name="Google Shape;296;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62601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88282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084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7042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6</a:t>
            </a:fld>
            <a:endParaRPr lang="en-US"/>
          </a:p>
        </p:txBody>
      </p:sp>
    </p:spTree>
    <p:extLst>
      <p:ext uri="{BB962C8B-B14F-4D97-AF65-F5344CB8AC3E}">
        <p14:creationId xmlns:p14="http://schemas.microsoft.com/office/powerpoint/2010/main" val="131692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r>
              <a:rPr lang="en-US" dirty="0"/>
              <a:t>Where things diverge is if</a:t>
            </a:r>
            <a:r>
              <a:rPr lang="en-US" baseline="0" dirty="0"/>
              <a:t> you try to change a tuple.  Here, I'm trying to change the year of the car to be 2018.  But if I try this</a:t>
            </a:r>
          </a:p>
          <a:p>
            <a:pPr defTabSz="931717">
              <a:defRPr/>
            </a:pPr>
            <a:r>
              <a:rPr lang="en-US" baseline="0" dirty="0"/>
              <a:t>I get an error.  And while this might seem inconvenient, it's actually really important.</a:t>
            </a:r>
          </a:p>
        </p:txBody>
      </p:sp>
      <p:sp>
        <p:nvSpPr>
          <p:cNvPr id="4" name="Slide Number Placeholder 3"/>
          <p:cNvSpPr>
            <a:spLocks noGrp="1"/>
          </p:cNvSpPr>
          <p:nvPr>
            <p:ph type="sldNum" sz="quarter" idx="10"/>
          </p:nvPr>
        </p:nvSpPr>
        <p:spPr/>
        <p:txBody>
          <a:bodyPr/>
          <a:lstStyle/>
          <a:p>
            <a:fld id="{87F68054-1BF7-4364-BA0E-2E71981B69DE}" type="slidenum">
              <a:rPr lang="en-US" smtClean="0"/>
              <a:t>7</a:t>
            </a:fld>
            <a:endParaRPr lang="en-US"/>
          </a:p>
        </p:txBody>
      </p:sp>
    </p:spTree>
    <p:extLst>
      <p:ext uri="{BB962C8B-B14F-4D97-AF65-F5344CB8AC3E}">
        <p14:creationId xmlns:p14="http://schemas.microsoft.com/office/powerpoint/2010/main" val="247315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a:defRPr/>
            </a:pPr>
            <a:endParaRPr lang="en-US" baseline="0" dirty="0"/>
          </a:p>
        </p:txBody>
      </p:sp>
      <p:sp>
        <p:nvSpPr>
          <p:cNvPr id="4" name="Slide Number Placeholder 3"/>
          <p:cNvSpPr>
            <a:spLocks noGrp="1"/>
          </p:cNvSpPr>
          <p:nvPr>
            <p:ph type="sldNum" sz="quarter" idx="10"/>
          </p:nvPr>
        </p:nvSpPr>
        <p:spPr/>
        <p:txBody>
          <a:bodyPr/>
          <a:lstStyle/>
          <a:p>
            <a:fld id="{87F68054-1BF7-4364-BA0E-2E71981B69DE}" type="slidenum">
              <a:rPr lang="en-US" smtClean="0"/>
              <a:t>8</a:t>
            </a:fld>
            <a:endParaRPr lang="en-US"/>
          </a:p>
        </p:txBody>
      </p:sp>
    </p:spTree>
    <p:extLst>
      <p:ext uri="{BB962C8B-B14F-4D97-AF65-F5344CB8AC3E}">
        <p14:creationId xmlns:p14="http://schemas.microsoft.com/office/powerpoint/2010/main" val="271494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rmAutofit/>
          </a:bodyPr>
          <a:lstStyle/>
          <a:p>
            <a:r>
              <a:rPr lang="en-US" b="0" dirty="0">
                <a:solidFill>
                  <a:srgbClr val="569CD6"/>
                </a:solidFill>
                <a:effectLst/>
                <a:latin typeface="Consolas" panose="020B0609020204030204" pitchFamily="49" charset="0"/>
              </a:rPr>
              <a:t>Show them how to do this and show a memory model (next slide)</a:t>
            </a: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vals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22</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mystery</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pPr marL="0" lvl="0" indent="0" algn="l" rtl="0">
              <a:spcBef>
                <a:spcPts val="0"/>
              </a:spcBef>
              <a:spcAft>
                <a:spcPts val="0"/>
              </a:spcAft>
              <a:buNone/>
            </a:pPr>
            <a:endParaRPr dirty="0"/>
          </a:p>
        </p:txBody>
      </p:sp>
      <p:sp>
        <p:nvSpPr>
          <p:cNvPr id="129" name="Google Shape;129;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8085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73"/>
          <p:cNvSpPr txBox="1">
            <a:spLocks noGrp="1"/>
          </p:cNvSpPr>
          <p:nvPr>
            <p:ph type="ctrTitle"/>
          </p:nvPr>
        </p:nvSpPr>
        <p:spPr>
          <a:xfrm>
            <a:off x="533400" y="304800"/>
            <a:ext cx="10668000"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5400"/>
              <a:buFont typeface="Calibri"/>
              <a:buNone/>
              <a:defRPr sz="5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3"/>
          <p:cNvSpPr txBox="1">
            <a:spLocks noGrp="1"/>
          </p:cNvSpPr>
          <p:nvPr>
            <p:ph type="subTitle" idx="1"/>
          </p:nvPr>
        </p:nvSpPr>
        <p:spPr>
          <a:xfrm>
            <a:off x="1828800" y="3048000"/>
            <a:ext cx="8534400" cy="2006781"/>
          </a:xfrm>
          <a:prstGeom prst="rect">
            <a:avLst/>
          </a:prstGeom>
          <a:noFill/>
          <a:ln>
            <a:noFill/>
          </a:ln>
        </p:spPr>
        <p:txBody>
          <a:bodyPr spcFirstLastPara="1" wrap="square" lIns="91425" tIns="45700" rIns="91425" bIns="45700" anchor="t" anchorCtr="0">
            <a:normAutofit/>
          </a:bodyPr>
          <a:lstStyle>
            <a:lvl1pPr lvl="0" algn="ctr">
              <a:spcBef>
                <a:spcPts val="600"/>
              </a:spcBef>
              <a:spcAft>
                <a:spcPts val="0"/>
              </a:spcAft>
              <a:buClr>
                <a:srgbClr val="63656A"/>
              </a:buClr>
              <a:buSzPts val="3000"/>
              <a:buNone/>
              <a:defRPr sz="3000">
                <a:solidFill>
                  <a:srgbClr val="63656A"/>
                </a:solidFill>
              </a:defRPr>
            </a:lvl1pPr>
            <a:lvl2pPr lvl="1" algn="ctr">
              <a:spcBef>
                <a:spcPts val="560"/>
              </a:spcBef>
              <a:spcAft>
                <a:spcPts val="0"/>
              </a:spcAft>
              <a:buClr>
                <a:srgbClr val="898B92"/>
              </a:buClr>
              <a:buSzPts val="2800"/>
              <a:buNone/>
              <a:defRPr>
                <a:solidFill>
                  <a:srgbClr val="898B92"/>
                </a:solidFill>
              </a:defRPr>
            </a:lvl2pPr>
            <a:lvl3pPr lvl="2" algn="ctr">
              <a:spcBef>
                <a:spcPts val="480"/>
              </a:spcBef>
              <a:spcAft>
                <a:spcPts val="0"/>
              </a:spcAft>
              <a:buClr>
                <a:srgbClr val="898B92"/>
              </a:buClr>
              <a:buSzPts val="2400"/>
              <a:buNone/>
              <a:defRPr>
                <a:solidFill>
                  <a:srgbClr val="898B92"/>
                </a:solidFill>
              </a:defRPr>
            </a:lvl3pPr>
            <a:lvl4pPr lvl="3" algn="ctr">
              <a:spcBef>
                <a:spcPts val="400"/>
              </a:spcBef>
              <a:spcAft>
                <a:spcPts val="0"/>
              </a:spcAft>
              <a:buClr>
                <a:srgbClr val="898B92"/>
              </a:buClr>
              <a:buSzPts val="2000"/>
              <a:buNone/>
              <a:defRPr>
                <a:solidFill>
                  <a:srgbClr val="898B92"/>
                </a:solidFill>
              </a:defRPr>
            </a:lvl4pPr>
            <a:lvl5pPr lvl="4" algn="ctr">
              <a:spcBef>
                <a:spcPts val="400"/>
              </a:spcBef>
              <a:spcAft>
                <a:spcPts val="0"/>
              </a:spcAft>
              <a:buClr>
                <a:srgbClr val="898B92"/>
              </a:buClr>
              <a:buSzPts val="2000"/>
              <a:buNone/>
              <a:defRPr>
                <a:solidFill>
                  <a:srgbClr val="898B92"/>
                </a:solidFill>
              </a:defRPr>
            </a:lvl5pPr>
            <a:lvl6pPr lvl="5" algn="ctr">
              <a:spcBef>
                <a:spcPts val="400"/>
              </a:spcBef>
              <a:spcAft>
                <a:spcPts val="0"/>
              </a:spcAft>
              <a:buClr>
                <a:srgbClr val="898B92"/>
              </a:buClr>
              <a:buSzPts val="2000"/>
              <a:buNone/>
              <a:defRPr>
                <a:solidFill>
                  <a:srgbClr val="898B92"/>
                </a:solidFill>
              </a:defRPr>
            </a:lvl6pPr>
            <a:lvl7pPr lvl="6" algn="ctr">
              <a:spcBef>
                <a:spcPts val="400"/>
              </a:spcBef>
              <a:spcAft>
                <a:spcPts val="0"/>
              </a:spcAft>
              <a:buClr>
                <a:srgbClr val="898B92"/>
              </a:buClr>
              <a:buSzPts val="2000"/>
              <a:buNone/>
              <a:defRPr>
                <a:solidFill>
                  <a:srgbClr val="898B92"/>
                </a:solidFill>
              </a:defRPr>
            </a:lvl7pPr>
            <a:lvl8pPr lvl="7" algn="ctr">
              <a:spcBef>
                <a:spcPts val="400"/>
              </a:spcBef>
              <a:spcAft>
                <a:spcPts val="0"/>
              </a:spcAft>
              <a:buClr>
                <a:srgbClr val="898B92"/>
              </a:buClr>
              <a:buSzPts val="2000"/>
              <a:buNone/>
              <a:defRPr>
                <a:solidFill>
                  <a:srgbClr val="898B92"/>
                </a:solidFill>
              </a:defRPr>
            </a:lvl8pPr>
            <a:lvl9pPr lvl="8" algn="ctr">
              <a:spcBef>
                <a:spcPts val="400"/>
              </a:spcBef>
              <a:spcAft>
                <a:spcPts val="0"/>
              </a:spcAft>
              <a:buClr>
                <a:srgbClr val="898B92"/>
              </a:buClr>
              <a:buSzPts val="2000"/>
              <a:buNone/>
              <a:defRPr>
                <a:solidFill>
                  <a:srgbClr val="898B92"/>
                </a:solidFill>
              </a:defRPr>
            </a:lvl9pPr>
          </a:lstStyle>
          <a:p>
            <a:endParaRPr/>
          </a:p>
        </p:txBody>
      </p:sp>
      <p:sp>
        <p:nvSpPr>
          <p:cNvPr id="17" name="Google Shape;17;p73"/>
          <p:cNvSpPr/>
          <p:nvPr/>
        </p:nvSpPr>
        <p:spPr>
          <a:xfrm>
            <a:off x="10744200" y="6096000"/>
            <a:ext cx="1447800" cy="762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8" name="Google Shape;18;p73"/>
          <p:cNvSpPr txBox="1">
            <a:spLocks noGrp="1"/>
          </p:cNvSpPr>
          <p:nvPr>
            <p:ph type="body" idx="2"/>
          </p:nvPr>
        </p:nvSpPr>
        <p:spPr>
          <a:xfrm>
            <a:off x="3086100" y="5257800"/>
            <a:ext cx="601980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accent5"/>
              </a:buClr>
              <a:buSzPts val="2000"/>
              <a:buFont typeface="Calibri"/>
              <a:buNone/>
              <a:defRPr sz="2000" b="0" i="1" u="none" strike="noStrike" cap="none">
                <a:solidFill>
                  <a:schemeClr val="accent5"/>
                </a:solidFill>
                <a:latin typeface="Calibri"/>
                <a:ea typeface="Calibri"/>
                <a:cs typeface="Calibri"/>
                <a:sym typeface="Calibri"/>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oter">
  <p:cSld name="Footer">
    <p:bg>
      <p:bgPr>
        <a:solidFill>
          <a:schemeClr val="l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0EB0B6-7BBE-874C-AF34-C9A17F31C73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DF152-6AD4-2147-AC18-C95A06C429A8}" type="slidenum">
              <a:rPr lang="en-US" smtClean="0"/>
              <a:t>‹#›</a:t>
            </a:fld>
            <a:endParaRPr lang="en-US"/>
          </a:p>
        </p:txBody>
      </p:sp>
    </p:spTree>
    <p:extLst>
      <p:ext uri="{BB962C8B-B14F-4D97-AF65-F5344CB8AC3E}">
        <p14:creationId xmlns:p14="http://schemas.microsoft.com/office/powerpoint/2010/main" val="276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609600" y="1524000"/>
            <a:ext cx="10972800" cy="460216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solidFill>
                  <a:schemeClr val="dk1"/>
                </a:solidFill>
                <a:latin typeface="Open Sans"/>
                <a:ea typeface="Open Sans"/>
                <a:cs typeface="Open Sans"/>
                <a:sym typeface="Open Sans"/>
              </a:defRPr>
            </a:lvl1pPr>
            <a:lvl2pPr marL="914400" lvl="1" indent="-406400" algn="l">
              <a:spcBef>
                <a:spcPts val="560"/>
              </a:spcBef>
              <a:spcAft>
                <a:spcPts val="0"/>
              </a:spcAft>
              <a:buClr>
                <a:schemeClr val="accent1"/>
              </a:buClr>
              <a:buSzPts val="2800"/>
              <a:buChar char="–"/>
              <a:defRPr>
                <a:solidFill>
                  <a:schemeClr val="accent1"/>
                </a:solidFill>
                <a:latin typeface="Open Sans"/>
                <a:ea typeface="Open Sans"/>
                <a:cs typeface="Open Sans"/>
                <a:sym typeface="Open Sans"/>
              </a:defRPr>
            </a:lvl2pPr>
            <a:lvl3pPr marL="1371600" lvl="2" indent="-381000" algn="l">
              <a:spcBef>
                <a:spcPts val="480"/>
              </a:spcBef>
              <a:spcAft>
                <a:spcPts val="0"/>
              </a:spcAft>
              <a:buClr>
                <a:schemeClr val="accent2"/>
              </a:buClr>
              <a:buSzPts val="2400"/>
              <a:buChar char="•"/>
              <a:defRPr>
                <a:latin typeface="Open Sans"/>
                <a:ea typeface="Open Sans"/>
                <a:cs typeface="Open Sans"/>
                <a:sym typeface="Open Sans"/>
              </a:defRPr>
            </a:lvl3pPr>
            <a:lvl4pPr marL="1828800" lvl="3" indent="-355600" algn="l">
              <a:spcBef>
                <a:spcPts val="400"/>
              </a:spcBef>
              <a:spcAft>
                <a:spcPts val="0"/>
              </a:spcAft>
              <a:buClr>
                <a:schemeClr val="accent4"/>
              </a:buClr>
              <a:buSzPts val="2000"/>
              <a:buChar char="–"/>
              <a:defRPr>
                <a:latin typeface="Open Sans"/>
                <a:ea typeface="Open Sans"/>
                <a:cs typeface="Open Sans"/>
                <a:sym typeface="Open Sans"/>
              </a:defRPr>
            </a:lvl4pPr>
            <a:lvl5pPr marL="2286000" lvl="4" indent="-355600" algn="l">
              <a:spcBef>
                <a:spcPts val="400"/>
              </a:spcBef>
              <a:spcAft>
                <a:spcPts val="0"/>
              </a:spcAft>
              <a:buClr>
                <a:schemeClr val="accent3"/>
              </a:buClr>
              <a:buSzPts val="2000"/>
              <a:buChar char="»"/>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7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ullets">
  <p:cSld name="1_Bullets">
    <p:bg>
      <p:bgPr>
        <a:solidFill>
          <a:schemeClr val="lt2"/>
        </a:solidFill>
        <a:effectLst/>
      </p:bgPr>
    </p:bg>
    <p:spTree>
      <p:nvGrpSpPr>
        <p:cNvPr id="1" name="Shape 70"/>
        <p:cNvGrpSpPr/>
        <p:nvPr/>
      </p:nvGrpSpPr>
      <p:grpSpPr>
        <a:xfrm>
          <a:off x="0" y="0"/>
          <a:ext cx="0" cy="0"/>
          <a:chOff x="0" y="0"/>
          <a:chExt cx="0" cy="0"/>
        </a:xfrm>
      </p:grpSpPr>
      <p:sp>
        <p:nvSpPr>
          <p:cNvPr id="71" name="Google Shape;71;p8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5"/>
          <p:cNvSpPr txBox="1"/>
          <p:nvPr/>
        </p:nvSpPr>
        <p:spPr>
          <a:xfrm>
            <a:off x="609600" y="1524000"/>
            <a:ext cx="5215467" cy="473360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key steps in executing an instruction</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(and solve) key problems as we try to execute instructions quickly</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Idle resources 🡪 “pipelining”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Control Hazards 🡪 “speculation”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Data hazards 🡪 “forwarding”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x86 is terrible 🡪 “micro ops”</a:t>
            </a:r>
            <a:endParaRPr sz="1800" b="0" i="0" u="none" strike="noStrike" cap="none">
              <a:solidFill>
                <a:srgbClr val="0169A0"/>
              </a:solidFill>
              <a:latin typeface="Calibri"/>
              <a:ea typeface="Calibri"/>
              <a:cs typeface="Calibri"/>
              <a:sym typeface="Calibri"/>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Push for more performance</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Deeper pipelining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Exploiting instruction-level parallelism</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See how these lesson apply in a modern processor</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Learn how to exploit them in software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85"/>
          <p:cNvSpPr txBox="1">
            <a:spLocks noGrp="1"/>
          </p:cNvSpPr>
          <p:nvPr>
            <p:ph type="body" idx="1"/>
          </p:nvPr>
        </p:nvSpPr>
        <p:spPr>
          <a:xfrm>
            <a:off x="5951538" y="1524000"/>
            <a:ext cx="5630862" cy="47339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scribed Figure">
  <p:cSld name="Described Figure">
    <p:bg>
      <p:bgPr>
        <a:solidFill>
          <a:schemeClr val="lt2"/>
        </a:solidFill>
        <a:effectLst/>
      </p:bgPr>
    </p:bg>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6"/>
          <p:cNvSpPr txBox="1">
            <a:spLocks noGrp="1"/>
          </p:cNvSpPr>
          <p:nvPr>
            <p:ph type="body" idx="1"/>
          </p:nvPr>
        </p:nvSpPr>
        <p:spPr>
          <a:xfrm>
            <a:off x="609600" y="1447799"/>
            <a:ext cx="5334000" cy="4678365"/>
          </a:xfrm>
          <a:prstGeom prst="rect">
            <a:avLst/>
          </a:prstGeom>
          <a:noFill/>
          <a:ln>
            <a:noFill/>
          </a:ln>
        </p:spPr>
        <p:txBody>
          <a:bodyPr spcFirstLastPara="1" wrap="square" lIns="91425" tIns="45700" rIns="91425" bIns="45700" anchor="ctr" anchorCtr="0">
            <a:normAutofit/>
          </a:bodyPr>
          <a:lstStyle>
            <a:lvl1pPr marL="457200" lvl="0" indent="-406400" algn="l">
              <a:spcBef>
                <a:spcPts val="560"/>
              </a:spcBef>
              <a:spcAft>
                <a:spcPts val="0"/>
              </a:spcAft>
              <a:buClr>
                <a:schemeClr val="dk1"/>
              </a:buClr>
              <a:buSzPts val="2800"/>
              <a:buChar char="•"/>
              <a:defRPr sz="2800">
                <a:solidFill>
                  <a:schemeClr val="dk1"/>
                </a:solidFill>
                <a:latin typeface="Calibri"/>
                <a:ea typeface="Calibri"/>
                <a:cs typeface="Calibri"/>
                <a:sym typeface="Calibri"/>
              </a:defRPr>
            </a:lvl1pPr>
            <a:lvl2pPr marL="914400" lvl="1" indent="-381000" algn="l">
              <a:spcBef>
                <a:spcPts val="480"/>
              </a:spcBef>
              <a:spcAft>
                <a:spcPts val="0"/>
              </a:spcAft>
              <a:buClr>
                <a:srgbClr val="0169A0"/>
              </a:buClr>
              <a:buSzPts val="2400"/>
              <a:buChar char="–"/>
              <a:defRPr sz="2400">
                <a:solidFill>
                  <a:srgbClr val="0169A0"/>
                </a:solidFill>
                <a:latin typeface="Calibri"/>
                <a:ea typeface="Calibri"/>
                <a:cs typeface="Calibri"/>
                <a:sym typeface="Calibri"/>
              </a:defRPr>
            </a:lvl2pPr>
            <a:lvl3pPr marL="1371600" lvl="2" indent="-355600" algn="l">
              <a:spcBef>
                <a:spcPts val="400"/>
              </a:spcBef>
              <a:spcAft>
                <a:spcPts val="0"/>
              </a:spcAft>
              <a:buClr>
                <a:schemeClr val="accent2"/>
              </a:buClr>
              <a:buSzPts val="2000"/>
              <a:buChar char="•"/>
              <a:defRPr sz="2000">
                <a:latin typeface="Calibri"/>
                <a:ea typeface="Calibri"/>
                <a:cs typeface="Calibri"/>
                <a:sym typeface="Calibri"/>
              </a:defRPr>
            </a:lvl3pPr>
            <a:lvl4pPr marL="1828800" lvl="3" indent="-342900" algn="l">
              <a:spcBef>
                <a:spcPts val="360"/>
              </a:spcBef>
              <a:spcAft>
                <a:spcPts val="0"/>
              </a:spcAft>
              <a:buClr>
                <a:schemeClr val="accent4"/>
              </a:buClr>
              <a:buSzPts val="1800"/>
              <a:buChar char="–"/>
              <a:defRPr sz="1800">
                <a:latin typeface="Calibri"/>
                <a:ea typeface="Calibri"/>
                <a:cs typeface="Calibri"/>
                <a:sym typeface="Calibri"/>
              </a:defRPr>
            </a:lvl4pPr>
            <a:lvl5pPr marL="2286000" lvl="4" indent="-342900" algn="l">
              <a:spcBef>
                <a:spcPts val="360"/>
              </a:spcBef>
              <a:spcAft>
                <a:spcPts val="0"/>
              </a:spcAft>
              <a:buClr>
                <a:schemeClr val="accent3"/>
              </a:buClr>
              <a:buSzPts val="1800"/>
              <a:buChar char="»"/>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Trouble Large">
  <p:cSld name="Double Trouble Large">
    <p:bg>
      <p:bgPr>
        <a:solidFill>
          <a:schemeClr val="lt2"/>
        </a:solidFill>
        <a:effectLst/>
      </p:bgPr>
    </p:bg>
    <p:spTree>
      <p:nvGrpSpPr>
        <p:cNvPr id="1" name="Shape 78"/>
        <p:cNvGrpSpPr/>
        <p:nvPr/>
      </p:nvGrpSpPr>
      <p:grpSpPr>
        <a:xfrm>
          <a:off x="0" y="0"/>
          <a:ext cx="0" cy="0"/>
          <a:chOff x="0" y="0"/>
          <a:chExt cx="0" cy="0"/>
        </a:xfrm>
      </p:grpSpPr>
      <p:sp>
        <p:nvSpPr>
          <p:cNvPr id="79" name="Google Shape;79;p87"/>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0" name="Google Shape;80;p87"/>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7"/>
          <p:cNvSpPr txBox="1">
            <a:spLocks noGrp="1"/>
          </p:cNvSpPr>
          <p:nvPr>
            <p:ph type="body" idx="1"/>
          </p:nvPr>
        </p:nvSpPr>
        <p:spPr>
          <a:xfrm>
            <a:off x="609599" y="1524000"/>
            <a:ext cx="5333999"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87"/>
          <p:cNvSpPr txBox="1">
            <a:spLocks noGrp="1"/>
          </p:cNvSpPr>
          <p:nvPr>
            <p:ph type="body" idx="2"/>
          </p:nvPr>
        </p:nvSpPr>
        <p:spPr>
          <a:xfrm>
            <a:off x="6248400" y="1524000"/>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87"/>
          <p:cNvSpPr txBox="1">
            <a:spLocks noGrp="1"/>
          </p:cNvSpPr>
          <p:nvPr>
            <p:ph type="body" idx="3"/>
          </p:nvPr>
        </p:nvSpPr>
        <p:spPr>
          <a:xfrm>
            <a:off x="609601"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87"/>
          <p:cNvSpPr txBox="1">
            <a:spLocks noGrp="1"/>
          </p:cNvSpPr>
          <p:nvPr>
            <p:ph type="body" idx="4"/>
          </p:nvPr>
        </p:nvSpPr>
        <p:spPr>
          <a:xfrm>
            <a:off x="6248399"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uble Trouble Large">
  <p:cSld name="1_Double Trouble Large">
    <p:bg>
      <p:bgPr>
        <a:solidFill>
          <a:schemeClr val="lt2"/>
        </a:solidFill>
        <a:effectLst/>
      </p:bgPr>
    </p:bg>
    <p:spTree>
      <p:nvGrpSpPr>
        <p:cNvPr id="1" name="Shape 85"/>
        <p:cNvGrpSpPr/>
        <p:nvPr/>
      </p:nvGrpSpPr>
      <p:grpSpPr>
        <a:xfrm>
          <a:off x="0" y="0"/>
          <a:ext cx="0" cy="0"/>
          <a:chOff x="0" y="0"/>
          <a:chExt cx="0" cy="0"/>
        </a:xfrm>
      </p:grpSpPr>
      <p:sp>
        <p:nvSpPr>
          <p:cNvPr id="86" name="Google Shape;86;p88"/>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7" name="Google Shape;87;p88"/>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8"/>
          <p:cNvSpPr txBox="1">
            <a:spLocks noGrp="1"/>
          </p:cNvSpPr>
          <p:nvPr>
            <p:ph type="body" idx="1"/>
          </p:nvPr>
        </p:nvSpPr>
        <p:spPr>
          <a:xfrm>
            <a:off x="609600" y="1524000"/>
            <a:ext cx="10972800" cy="3733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88"/>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Double Trouble Large">
  <p:cSld name="2_Double Trouble Large">
    <p:bg>
      <p:bgPr>
        <a:solidFill>
          <a:schemeClr val="lt2"/>
        </a:solidFill>
        <a:effectLst/>
      </p:bgPr>
    </p:bg>
    <p:spTree>
      <p:nvGrpSpPr>
        <p:cNvPr id="1" name="Shape 90"/>
        <p:cNvGrpSpPr/>
        <p:nvPr/>
      </p:nvGrpSpPr>
      <p:grpSpPr>
        <a:xfrm>
          <a:off x="0" y="0"/>
          <a:ext cx="0" cy="0"/>
          <a:chOff x="0" y="0"/>
          <a:chExt cx="0" cy="0"/>
        </a:xfrm>
      </p:grpSpPr>
      <p:sp>
        <p:nvSpPr>
          <p:cNvPr id="91" name="Google Shape;91;p89"/>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2" name="Google Shape;92;p89"/>
          <p:cNvSpPr txBox="1">
            <a:spLocks noGrp="1"/>
          </p:cNvSpPr>
          <p:nvPr>
            <p:ph type="body" idx="1"/>
          </p:nvPr>
        </p:nvSpPr>
        <p:spPr>
          <a:xfrm>
            <a:off x="609600" y="76200"/>
            <a:ext cx="10972800" cy="51816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89"/>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Graph">
  <p:cSld name="Big Graph">
    <p:bg>
      <p:bgPr>
        <a:solidFill>
          <a:schemeClr val="lt2"/>
        </a:solidFill>
        <a:effectLst/>
      </p:bgPr>
    </p:bg>
    <p:spTree>
      <p:nvGrpSpPr>
        <p:cNvPr id="1" name="Shape 94"/>
        <p:cNvGrpSpPr/>
        <p:nvPr/>
      </p:nvGrpSpPr>
      <p:grpSpPr>
        <a:xfrm>
          <a:off x="0" y="0"/>
          <a:ext cx="0" cy="0"/>
          <a:chOff x="0" y="0"/>
          <a:chExt cx="0" cy="0"/>
        </a:xfrm>
      </p:grpSpPr>
      <p:sp>
        <p:nvSpPr>
          <p:cNvPr id="95" name="Google Shape;95;p90"/>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6" name="Google Shape;96;p90"/>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90"/>
          <p:cNvSpPr>
            <a:spLocks noGrp="1"/>
          </p:cNvSpPr>
          <p:nvPr>
            <p:ph type="chart" idx="2"/>
          </p:nvPr>
        </p:nvSpPr>
        <p:spPr>
          <a:xfrm>
            <a:off x="76200" y="1600200"/>
            <a:ext cx="12039600" cy="51816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R="0" lvl="2"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R="0" lvl="4"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Footer">
  <p:cSld name="Header+Footer">
    <p:bg>
      <p:bgPr>
        <a:solidFill>
          <a:schemeClr val="lt2"/>
        </a:solidFill>
        <a:effectLst/>
      </p:bgPr>
    </p:bg>
    <p:spTree>
      <p:nvGrpSpPr>
        <p:cNvPr id="1" name="Shape 98"/>
        <p:cNvGrpSpPr/>
        <p:nvPr/>
      </p:nvGrpSpPr>
      <p:grpSpPr>
        <a:xfrm>
          <a:off x="0" y="0"/>
          <a:ext cx="0" cy="0"/>
          <a:chOff x="0" y="0"/>
          <a:chExt cx="0" cy="0"/>
        </a:xfrm>
      </p:grpSpPr>
      <p:sp>
        <p:nvSpPr>
          <p:cNvPr id="99" name="Google Shape;99;p91"/>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4400"/>
              <a:buFont typeface="Calibri"/>
              <a:buNone/>
              <a:defRPr sz="44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L="2286000" marR="0" lvl="4" indent="-355600"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2"/>
          <p:cNvSpPr txBox="1"/>
          <p:nvPr/>
        </p:nvSpPr>
        <p:spPr>
          <a:xfrm>
            <a:off x="11582424" y="6400800"/>
            <a:ext cx="45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Open Sans"/>
                <a:ea typeface="Open Sans"/>
                <a:cs typeface="Open Sans"/>
                <a:sym typeface="Open Sans"/>
              </a:rPr>
              <a:t>‹#›</a:t>
            </a:fld>
            <a:endParaRPr sz="1800" b="0" i="0">
              <a:solidFill>
                <a:schemeClr val="dk1"/>
              </a:solidFill>
              <a:latin typeface="Open Sans"/>
              <a:ea typeface="Open Sans"/>
              <a:cs typeface="Open Sans"/>
              <a:sym typeface="Open Sans"/>
            </a:endParaRPr>
          </a:p>
        </p:txBody>
      </p:sp>
      <p:pic>
        <p:nvPicPr>
          <p:cNvPr id="13" name="Google Shape;13;p72"/>
          <p:cNvPicPr preferRelativeResize="0"/>
          <p:nvPr/>
        </p:nvPicPr>
        <p:blipFill rotWithShape="1">
          <a:blip r:embed="rId13">
            <a:alphaModFix/>
          </a:blip>
          <a:srcRect/>
          <a:stretch/>
        </p:blipFill>
        <p:spPr>
          <a:xfrm>
            <a:off x="89647" y="6400800"/>
            <a:ext cx="1815353" cy="3943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ites.google.com/ucsd.edu/cse8afa23/hom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9.xml"/><Relationship Id="rId7" Type="http://schemas.openxmlformats.org/officeDocument/2006/relationships/slideLayout" Target="../slideLayouts/slideLayout1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5.xml"/><Relationship Id="rId4"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notesSlide" Target="../notesSlides/notesSlide1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11.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17.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7.xml"/><Relationship Id="rId5" Type="http://schemas.openxmlformats.org/officeDocument/2006/relationships/slideLayout" Target="../slideLayouts/slideLayout11.xml"/><Relationship Id="rId4" Type="http://schemas.openxmlformats.org/officeDocument/2006/relationships/tags" Target="../tags/tag49.xml"/></Relationships>
</file>

<file path=ppt/slides/_rels/slide18.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notesSlide" Target="../notesSlides/notesSlide18.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11.xml"/><Relationship Id="rId5" Type="http://schemas.openxmlformats.org/officeDocument/2006/relationships/tags" Target="../tags/tag54.xml"/><Relationship Id="rId4" Type="http://schemas.openxmlformats.org/officeDocument/2006/relationships/tags" Target="../tags/tag53.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57.xml"/><Relationship Id="rId7" Type="http://schemas.openxmlformats.org/officeDocument/2006/relationships/slideLayout" Target="../slideLayouts/slideLayout1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70.xml"/><Relationship Id="rId7" Type="http://schemas.openxmlformats.org/officeDocument/2006/relationships/slideLayout" Target="../slideLayouts/slideLayout11.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s/_rels/slide25.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25.xml"/><Relationship Id="rId4"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26.xml"/><Relationship Id="rId4"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notesSlide" Target="../notesSlides/notesSlide27.xml"/><Relationship Id="rId4"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6.xml"/><Relationship Id="rId2" Type="http://schemas.openxmlformats.org/officeDocument/2006/relationships/tags" Target="../tags/tag3.xml"/><Relationship Id="rId16" Type="http://schemas.openxmlformats.org/officeDocument/2006/relationships/slideLayout" Target="../slideLayouts/slideLayout1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7.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a:extLst>
              <a:ext uri="{FF2B5EF4-FFF2-40B4-BE49-F238E27FC236}">
                <a16:creationId xmlns:a16="http://schemas.microsoft.com/office/drawing/2014/main" id="{FDF1B007-FC52-C338-562C-E90652E46557}"/>
              </a:ext>
            </a:extLst>
          </p:cNvPr>
          <p:cNvPicPr>
            <a:picLocks noChangeAspect="1"/>
          </p:cNvPicPr>
          <p:nvPr/>
        </p:nvPicPr>
        <p:blipFill>
          <a:blip r:embed="rId3"/>
          <a:stretch>
            <a:fillRect/>
          </a:stretch>
        </p:blipFill>
        <p:spPr>
          <a:xfrm>
            <a:off x="0" y="0"/>
            <a:ext cx="4763183" cy="515129"/>
          </a:xfrm>
          <a:prstGeom prst="rect">
            <a:avLst/>
          </a:prstGeom>
        </p:spPr>
      </p:pic>
      <p:sp>
        <p:nvSpPr>
          <p:cNvPr id="106" name="Google Shape;106;p1"/>
          <p:cNvSpPr txBox="1">
            <a:spLocks noGrp="1"/>
          </p:cNvSpPr>
          <p:nvPr>
            <p:ph type="ctrTitle"/>
          </p:nvPr>
        </p:nvSpPr>
        <p:spPr>
          <a:xfrm>
            <a:off x="533400" y="304800"/>
            <a:ext cx="10668000" cy="91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ct val="100000"/>
              <a:buFont typeface="Calibri"/>
              <a:buNone/>
            </a:pPr>
            <a:r>
              <a:rPr lang="en-US" sz="3200" dirty="0"/>
              <a:t>CSE 8A – Introduction to </a:t>
            </a:r>
            <a:br>
              <a:rPr lang="en-US" sz="3200" dirty="0"/>
            </a:br>
            <a:r>
              <a:rPr lang="en-US" sz="3200" dirty="0"/>
              <a:t>Programming and Computational Problem Solving I</a:t>
            </a:r>
            <a:endParaRPr sz="3200" dirty="0"/>
          </a:p>
        </p:txBody>
      </p:sp>
      <p:sp>
        <p:nvSpPr>
          <p:cNvPr id="107" name="Google Shape;107;p1"/>
          <p:cNvSpPr txBox="1">
            <a:spLocks noGrp="1"/>
          </p:cNvSpPr>
          <p:nvPr>
            <p:ph type="subTitle" idx="1"/>
          </p:nvPr>
        </p:nvSpPr>
        <p:spPr>
          <a:xfrm>
            <a:off x="1792941" y="1538970"/>
            <a:ext cx="8534400" cy="200678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63656A"/>
              </a:buClr>
              <a:buSzPts val="3000"/>
              <a:buNone/>
            </a:pPr>
            <a:r>
              <a:rPr lang="en-US" dirty="0">
                <a:solidFill>
                  <a:schemeClr val="tx1"/>
                </a:solidFill>
              </a:rPr>
              <a:t>Tuples and Dictionaries</a:t>
            </a:r>
            <a:endParaRPr dirty="0">
              <a:solidFill>
                <a:schemeClr val="tx1"/>
              </a:solidFill>
            </a:endParaRPr>
          </a:p>
        </p:txBody>
      </p:sp>
      <p:sp>
        <p:nvSpPr>
          <p:cNvPr id="6" name="TextBox 5">
            <a:extLst>
              <a:ext uri="{FF2B5EF4-FFF2-40B4-BE49-F238E27FC236}">
                <a16:creationId xmlns:a16="http://schemas.microsoft.com/office/drawing/2014/main" id="{0CB97A1F-E364-BFCF-1D5D-93B82BA2F1F4}"/>
              </a:ext>
            </a:extLst>
          </p:cNvPr>
          <p:cNvSpPr txBox="1"/>
          <p:nvPr/>
        </p:nvSpPr>
        <p:spPr>
          <a:xfrm>
            <a:off x="0" y="2390599"/>
            <a:ext cx="6260232" cy="1754326"/>
          </a:xfrm>
          <a:prstGeom prst="rect">
            <a:avLst/>
          </a:prstGeom>
          <a:noFill/>
        </p:spPr>
        <p:txBody>
          <a:bodyPr wrap="square">
            <a:spAutoFit/>
          </a:bodyPr>
          <a:lstStyle/>
          <a:p>
            <a:r>
              <a:rPr lang="en-US" sz="1800" b="1" dirty="0"/>
              <a:t>How to get help:</a:t>
            </a:r>
          </a:p>
          <a:p>
            <a:endParaRPr lang="en-US" sz="1800" b="1" dirty="0"/>
          </a:p>
          <a:p>
            <a:r>
              <a:rPr lang="en-US" sz="1800" b="1" dirty="0"/>
              <a:t>Class Website</a:t>
            </a:r>
          </a:p>
          <a:p>
            <a:r>
              <a:rPr lang="en-US" sz="1800" dirty="0">
                <a:hlinkClick r:id="rId4"/>
              </a:rPr>
              <a:t>https://sites.google.com/ucsd.edu/cse8afa23/home</a:t>
            </a:r>
            <a:endParaRPr lang="en-US" sz="1800" dirty="0"/>
          </a:p>
          <a:p>
            <a:endParaRPr lang="en-US" sz="1800" dirty="0"/>
          </a:p>
          <a:p>
            <a:endParaRPr lang="en-US" sz="1800" dirty="0"/>
          </a:p>
        </p:txBody>
      </p:sp>
      <p:sp>
        <p:nvSpPr>
          <p:cNvPr id="5" name="TextBox 4">
            <a:extLst>
              <a:ext uri="{FF2B5EF4-FFF2-40B4-BE49-F238E27FC236}">
                <a16:creationId xmlns:a16="http://schemas.microsoft.com/office/drawing/2014/main" id="{BBEDB4E2-9307-45AC-D374-D0804286D9CE}"/>
              </a:ext>
            </a:extLst>
          </p:cNvPr>
          <p:cNvSpPr txBox="1"/>
          <p:nvPr/>
        </p:nvSpPr>
        <p:spPr>
          <a:xfrm>
            <a:off x="0" y="5816604"/>
            <a:ext cx="2511846" cy="523220"/>
          </a:xfrm>
          <a:prstGeom prst="rect">
            <a:avLst/>
          </a:prstGeom>
          <a:noFill/>
        </p:spPr>
        <p:txBody>
          <a:bodyPr wrap="square" rtlCol="0">
            <a:spAutoFit/>
          </a:bodyPr>
          <a:lstStyle/>
          <a:p>
            <a:r>
              <a:rPr lang="en-US" dirty="0"/>
              <a:t>Slides based, in part, on materials from Dan Zingaro.</a:t>
            </a:r>
          </a:p>
        </p:txBody>
      </p:sp>
      <p:sp>
        <p:nvSpPr>
          <p:cNvPr id="8" name="TextBox 7">
            <a:extLst>
              <a:ext uri="{FF2B5EF4-FFF2-40B4-BE49-F238E27FC236}">
                <a16:creationId xmlns:a16="http://schemas.microsoft.com/office/drawing/2014/main" id="{6BF0FEE2-F9D9-501B-876B-BE6E3A384BCA}"/>
              </a:ext>
            </a:extLst>
          </p:cNvPr>
          <p:cNvSpPr txBox="1"/>
          <p:nvPr/>
        </p:nvSpPr>
        <p:spPr>
          <a:xfrm>
            <a:off x="0" y="3681962"/>
            <a:ext cx="5197821" cy="1815882"/>
          </a:xfrm>
          <a:prstGeom prst="rect">
            <a:avLst/>
          </a:prstGeom>
          <a:noFill/>
        </p:spPr>
        <p:txBody>
          <a:bodyPr wrap="square">
            <a:spAutoFit/>
          </a:bodyPr>
          <a:lstStyle/>
          <a:p>
            <a:r>
              <a:rPr lang="en-US" sz="1600" b="1" dirty="0"/>
              <a:t>Piazza</a:t>
            </a:r>
            <a:r>
              <a:rPr lang="en-US" sz="1600" dirty="0"/>
              <a:t> for brief questions or logistic questions</a:t>
            </a:r>
          </a:p>
          <a:p>
            <a:endParaRPr lang="en-US" sz="1600" dirty="0"/>
          </a:p>
          <a:p>
            <a:r>
              <a:rPr lang="en-US" sz="1600" b="1" dirty="0"/>
              <a:t>Tutor Hours</a:t>
            </a:r>
            <a:r>
              <a:rPr lang="en-US" sz="1600" dirty="0"/>
              <a:t> for help with homework/setting up computer </a:t>
            </a:r>
            <a:r>
              <a:rPr lang="en-US" sz="1600" dirty="0">
                <a:sym typeface="Wingdings" panose="05000000000000000000" pitchFamily="2" charset="2"/>
              </a:rPr>
              <a:t>To get help, use </a:t>
            </a:r>
            <a:r>
              <a:rPr lang="en-US" sz="1600" dirty="0" err="1">
                <a:sym typeface="Wingdings" panose="05000000000000000000" pitchFamily="2" charset="2"/>
              </a:rPr>
              <a:t>Autograder</a:t>
            </a:r>
            <a:r>
              <a:rPr lang="en-US" sz="1600" dirty="0">
                <a:sym typeface="Wingdings" panose="05000000000000000000" pitchFamily="2" charset="2"/>
              </a:rPr>
              <a:t> (directions on piazza)</a:t>
            </a:r>
            <a:endParaRPr lang="en-US" sz="1600" dirty="0"/>
          </a:p>
          <a:p>
            <a:endParaRPr lang="en-US" sz="1600" dirty="0"/>
          </a:p>
          <a:p>
            <a:r>
              <a:rPr lang="en-US" sz="1600" b="1" dirty="0"/>
              <a:t>Office Hours</a:t>
            </a:r>
            <a:r>
              <a:rPr lang="en-US" sz="1600" dirty="0"/>
              <a:t> for homework/conceptual help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Demo with Tuples</a:t>
            </a:r>
            <a:endParaRPr dirty="0"/>
          </a:p>
        </p:txBody>
      </p:sp>
    </p:spTree>
    <p:extLst>
      <p:ext uri="{BB962C8B-B14F-4D97-AF65-F5344CB8AC3E}">
        <p14:creationId xmlns:p14="http://schemas.microsoft.com/office/powerpoint/2010/main" val="135034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Dictionaries</a:t>
            </a:r>
          </a:p>
        </p:txBody>
      </p:sp>
    </p:spTree>
    <p:extLst>
      <p:ext uri="{BB962C8B-B14F-4D97-AF65-F5344CB8AC3E}">
        <p14:creationId xmlns:p14="http://schemas.microsoft.com/office/powerpoint/2010/main" val="190977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What are Dictionaries</a:t>
            </a:r>
          </a:p>
        </p:txBody>
      </p:sp>
      <p:graphicFrame>
        <p:nvGraphicFramePr>
          <p:cNvPr id="3" name="Table 2"/>
          <p:cNvGraphicFramePr>
            <a:graphicFrameLocks noGrp="1"/>
          </p:cNvGraphicFramePr>
          <p:nvPr>
            <p:custDataLst>
              <p:tags r:id="rId2"/>
            </p:custDataLst>
          </p:nvPr>
        </p:nvGraphicFramePr>
        <p:xfrm>
          <a:off x="3560618" y="1574803"/>
          <a:ext cx="5708073" cy="3200400"/>
        </p:xfrm>
        <a:graphic>
          <a:graphicData uri="http://schemas.openxmlformats.org/drawingml/2006/table">
            <a:tbl>
              <a:tblPr firstRow="1" bandRow="1">
                <a:tableStyleId>{74C1A8A3-306A-4EB7-A6B1-4F7E0EB9C5D6}</a:tableStyleId>
              </a:tblPr>
              <a:tblGrid>
                <a:gridCol w="1975405">
                  <a:extLst>
                    <a:ext uri="{9D8B030D-6E8A-4147-A177-3AD203B41FA5}">
                      <a16:colId xmlns:a16="http://schemas.microsoft.com/office/drawing/2014/main" val="20000"/>
                    </a:ext>
                  </a:extLst>
                </a:gridCol>
                <a:gridCol w="3732668">
                  <a:extLst>
                    <a:ext uri="{9D8B030D-6E8A-4147-A177-3AD203B41FA5}">
                      <a16:colId xmlns:a16="http://schemas.microsoft.com/office/drawing/2014/main" val="20001"/>
                    </a:ext>
                  </a:extLst>
                </a:gridCol>
              </a:tblGrid>
              <a:tr h="370840">
                <a:tc>
                  <a:txBody>
                    <a:bodyPr/>
                    <a:lstStyle/>
                    <a:p>
                      <a:pPr algn="ctr"/>
                      <a:r>
                        <a:rPr lang="en-US" sz="3600" dirty="0"/>
                        <a:t>Key</a:t>
                      </a:r>
                    </a:p>
                  </a:txBody>
                  <a:tcPr/>
                </a:tc>
                <a:tc>
                  <a:txBody>
                    <a:bodyPr/>
                    <a:lstStyle/>
                    <a:p>
                      <a:pPr algn="ctr"/>
                      <a:r>
                        <a:rPr lang="en-US" sz="3600" dirty="0"/>
                        <a:t>Value</a:t>
                      </a:r>
                    </a:p>
                  </a:txBody>
                  <a:tcPr/>
                </a:tc>
                <a:extLst>
                  <a:ext uri="{0D108BD9-81ED-4DB2-BD59-A6C34878D82A}">
                    <a16:rowId xmlns:a16="http://schemas.microsoft.com/office/drawing/2014/main" val="10000"/>
                  </a:ext>
                </a:extLst>
              </a:tr>
              <a:tr h="370840">
                <a:tc>
                  <a:txBody>
                    <a:bodyPr/>
                    <a:lstStyle/>
                    <a:p>
                      <a:r>
                        <a:rPr lang="en-US" sz="3600" dirty="0"/>
                        <a:t>'A12367'</a:t>
                      </a:r>
                    </a:p>
                  </a:txBody>
                  <a:tcPr/>
                </a:tc>
                <a:tc>
                  <a:txBody>
                    <a:bodyPr/>
                    <a:lstStyle/>
                    <a:p>
                      <a:r>
                        <a:rPr lang="en-US" sz="3600" dirty="0"/>
                        <a:t>'David</a:t>
                      </a:r>
                      <a:r>
                        <a:rPr lang="en-US" sz="3600" baseline="0" dirty="0"/>
                        <a:t> Wu'</a:t>
                      </a:r>
                      <a:endParaRPr lang="en-US" sz="3600" dirty="0"/>
                    </a:p>
                  </a:txBody>
                  <a:tcPr/>
                </a:tc>
                <a:extLst>
                  <a:ext uri="{0D108BD9-81ED-4DB2-BD59-A6C34878D82A}">
                    <a16:rowId xmlns:a16="http://schemas.microsoft.com/office/drawing/2014/main" val="10001"/>
                  </a:ext>
                </a:extLst>
              </a:tr>
              <a:tr h="370840">
                <a:tc>
                  <a:txBody>
                    <a:bodyPr/>
                    <a:lstStyle/>
                    <a:p>
                      <a:r>
                        <a:rPr lang="en-US" sz="3600" dirty="0"/>
                        <a:t>'A27691'</a:t>
                      </a:r>
                    </a:p>
                  </a:txBody>
                  <a:tcPr/>
                </a:tc>
                <a:tc>
                  <a:txBody>
                    <a:bodyPr/>
                    <a:lstStyle/>
                    <a:p>
                      <a:r>
                        <a:rPr lang="en-US" sz="3600" dirty="0"/>
                        <a:t>'Maria Sanchez'</a:t>
                      </a:r>
                    </a:p>
                  </a:txBody>
                  <a:tcPr/>
                </a:tc>
                <a:extLst>
                  <a:ext uri="{0D108BD9-81ED-4DB2-BD59-A6C34878D82A}">
                    <a16:rowId xmlns:a16="http://schemas.microsoft.com/office/drawing/2014/main" val="10002"/>
                  </a:ext>
                </a:extLst>
              </a:tr>
              <a:tr h="370840">
                <a:tc>
                  <a:txBody>
                    <a:bodyPr/>
                    <a:lstStyle/>
                    <a:p>
                      <a:r>
                        <a:rPr lang="en-US" sz="3600" dirty="0"/>
                        <a:t>'A16947'</a:t>
                      </a:r>
                    </a:p>
                  </a:txBody>
                  <a:tcPr/>
                </a:tc>
                <a:tc>
                  <a:txBody>
                    <a:bodyPr/>
                    <a:lstStyle/>
                    <a:p>
                      <a:r>
                        <a:rPr lang="en-US" sz="3600" dirty="0"/>
                        <a:t>'Tim Williams'</a:t>
                      </a:r>
                    </a:p>
                  </a:txBody>
                  <a:tcPr/>
                </a:tc>
                <a:extLst>
                  <a:ext uri="{0D108BD9-81ED-4DB2-BD59-A6C34878D82A}">
                    <a16:rowId xmlns:a16="http://schemas.microsoft.com/office/drawing/2014/main" val="10003"/>
                  </a:ext>
                </a:extLst>
              </a:tr>
              <a:tr h="370840">
                <a:tc>
                  <a:txBody>
                    <a:bodyPr/>
                    <a:lstStyle/>
                    <a:p>
                      <a:r>
                        <a:rPr lang="en-US" sz="3600" dirty="0"/>
                        <a:t>'A21934'</a:t>
                      </a:r>
                    </a:p>
                  </a:txBody>
                  <a:tcPr/>
                </a:tc>
                <a:tc>
                  <a:txBody>
                    <a:bodyPr/>
                    <a:lstStyle/>
                    <a:p>
                      <a:r>
                        <a:rPr lang="en-US" sz="3600" dirty="0"/>
                        <a:t>'Sarah Jones'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47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Dictionary Examples</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1293317368"/>
              </p:ext>
            </p:extLst>
          </p:nvPr>
        </p:nvGraphicFramePr>
        <p:xfrm>
          <a:off x="949036" y="1142344"/>
          <a:ext cx="8006427" cy="3657600"/>
        </p:xfrm>
        <a:graphic>
          <a:graphicData uri="http://schemas.openxmlformats.org/drawingml/2006/table">
            <a:tbl>
              <a:tblPr firstRow="1" bandRow="1">
                <a:tableStyleId>{74C1A8A3-306A-4EB7-A6B1-4F7E0EB9C5D6}</a:tableStyleId>
              </a:tblPr>
              <a:tblGrid>
                <a:gridCol w="2770800">
                  <a:extLst>
                    <a:ext uri="{9D8B030D-6E8A-4147-A177-3AD203B41FA5}">
                      <a16:colId xmlns:a16="http://schemas.microsoft.com/office/drawing/2014/main" val="20000"/>
                    </a:ext>
                  </a:extLst>
                </a:gridCol>
                <a:gridCol w="5235627">
                  <a:extLst>
                    <a:ext uri="{9D8B030D-6E8A-4147-A177-3AD203B41FA5}">
                      <a16:colId xmlns:a16="http://schemas.microsoft.com/office/drawing/2014/main" val="20001"/>
                    </a:ext>
                  </a:extLst>
                </a:gridCol>
              </a:tblGrid>
              <a:tr h="619586">
                <a:tc>
                  <a:txBody>
                    <a:bodyPr/>
                    <a:lstStyle/>
                    <a:p>
                      <a:pPr algn="ctr"/>
                      <a:r>
                        <a:rPr lang="en-US" sz="3600" dirty="0"/>
                        <a:t>Key</a:t>
                      </a:r>
                    </a:p>
                  </a:txBody>
                  <a:tcPr/>
                </a:tc>
                <a:tc>
                  <a:txBody>
                    <a:bodyPr/>
                    <a:lstStyle/>
                    <a:p>
                      <a:pPr algn="ctr"/>
                      <a:r>
                        <a:rPr lang="en-US" sz="3600" dirty="0"/>
                        <a:t>Value</a:t>
                      </a:r>
                    </a:p>
                  </a:txBody>
                  <a:tcPr/>
                </a:tc>
                <a:extLst>
                  <a:ext uri="{0D108BD9-81ED-4DB2-BD59-A6C34878D82A}">
                    <a16:rowId xmlns:a16="http://schemas.microsoft.com/office/drawing/2014/main" val="10000"/>
                  </a:ext>
                </a:extLst>
              </a:tr>
              <a:tr h="1150660">
                <a:tc>
                  <a:txBody>
                    <a:bodyPr/>
                    <a:lstStyle/>
                    <a:p>
                      <a:r>
                        <a:rPr lang="en-US" sz="3600" dirty="0"/>
                        <a:t>'CSE8A'</a:t>
                      </a:r>
                    </a:p>
                  </a:txBody>
                  <a:tcPr/>
                </a:tc>
                <a:tc>
                  <a:txBody>
                    <a:bodyPr/>
                    <a:lstStyle/>
                    <a:p>
                      <a:r>
                        <a:rPr lang="en-US" sz="3600" dirty="0"/>
                        <a:t>['Christine Alvarado', 'Beth</a:t>
                      </a:r>
                      <a:r>
                        <a:rPr lang="en-US" sz="3600" baseline="0" dirty="0"/>
                        <a:t> Simon', 'Paul Cao'</a:t>
                      </a:r>
                      <a:r>
                        <a:rPr lang="en-US" sz="3600" dirty="0"/>
                        <a:t>]</a:t>
                      </a:r>
                    </a:p>
                  </a:txBody>
                  <a:tcPr/>
                </a:tc>
                <a:extLst>
                  <a:ext uri="{0D108BD9-81ED-4DB2-BD59-A6C34878D82A}">
                    <a16:rowId xmlns:a16="http://schemas.microsoft.com/office/drawing/2014/main" val="10001"/>
                  </a:ext>
                </a:extLst>
              </a:tr>
              <a:tr h="1150660">
                <a:tc>
                  <a:txBody>
                    <a:bodyPr/>
                    <a:lstStyle/>
                    <a:p>
                      <a:r>
                        <a:rPr lang="en-US" sz="3600" dirty="0"/>
                        <a:t>'CSE141'</a:t>
                      </a:r>
                    </a:p>
                  </a:txBody>
                  <a:tcPr/>
                </a:tc>
                <a:tc>
                  <a:txBody>
                    <a:bodyPr/>
                    <a:lstStyle/>
                    <a:p>
                      <a:r>
                        <a:rPr lang="en-US" sz="3600" dirty="0"/>
                        <a:t>['Dean</a:t>
                      </a:r>
                      <a:r>
                        <a:rPr lang="en-US" sz="3600" baseline="0" dirty="0"/>
                        <a:t> </a:t>
                      </a:r>
                      <a:r>
                        <a:rPr lang="en-US" sz="3600" baseline="0" dirty="0" err="1"/>
                        <a:t>Tullsen</a:t>
                      </a:r>
                      <a:r>
                        <a:rPr lang="en-US" sz="3600" baseline="0" dirty="0"/>
                        <a:t>', 'Steve Swanson', 'Leo Porter']</a:t>
                      </a:r>
                      <a:endParaRPr lang="en-US" sz="3600" dirty="0"/>
                    </a:p>
                  </a:txBody>
                  <a:tcPr/>
                </a:tc>
                <a:extLst>
                  <a:ext uri="{0D108BD9-81ED-4DB2-BD59-A6C34878D82A}">
                    <a16:rowId xmlns:a16="http://schemas.microsoft.com/office/drawing/2014/main" val="10002"/>
                  </a:ext>
                </a:extLst>
              </a:tr>
              <a:tr h="619586">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9725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Dictionary Examples</a:t>
            </a:r>
          </a:p>
        </p:txBody>
      </p:sp>
      <p:sp>
        <p:nvSpPr>
          <p:cNvPr id="5" name="Rectangle 4"/>
          <p:cNvSpPr/>
          <p:nvPr>
            <p:custDataLst>
              <p:tags r:id="rId2"/>
            </p:custDataLst>
          </p:nvPr>
        </p:nvSpPr>
        <p:spPr>
          <a:xfrm>
            <a:off x="2979821" y="1150960"/>
            <a:ext cx="1838055" cy="8534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Movie</a:t>
            </a:r>
          </a:p>
        </p:txBody>
      </p:sp>
      <p:sp>
        <p:nvSpPr>
          <p:cNvPr id="6" name="Rectangle 5"/>
          <p:cNvSpPr/>
          <p:nvPr>
            <p:custDataLst>
              <p:tags r:id="rId3"/>
            </p:custDataLst>
          </p:nvPr>
        </p:nvSpPr>
        <p:spPr>
          <a:xfrm>
            <a:off x="7079709" y="1150960"/>
            <a:ext cx="1579382" cy="8534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Rating</a:t>
            </a:r>
          </a:p>
        </p:txBody>
      </p:sp>
      <p:sp>
        <p:nvSpPr>
          <p:cNvPr id="2" name="Rectangle 1"/>
          <p:cNvSpPr/>
          <p:nvPr>
            <p:custDataLst>
              <p:tags r:id="rId4"/>
            </p:custDataLst>
          </p:nvPr>
        </p:nvSpPr>
        <p:spPr>
          <a:xfrm>
            <a:off x="0" y="6059949"/>
            <a:ext cx="2389372" cy="369332"/>
          </a:xfrm>
          <a:prstGeom prst="rect">
            <a:avLst/>
          </a:prstGeom>
        </p:spPr>
        <p:txBody>
          <a:bodyPr wrap="none">
            <a:spAutoFit/>
          </a:bodyPr>
          <a:lstStyle/>
          <a:p>
            <a:r>
              <a:rPr lang="en-US" dirty="0"/>
              <a:t>http://www.imdb.com/</a:t>
            </a:r>
          </a:p>
        </p:txBody>
      </p:sp>
      <p:sp>
        <p:nvSpPr>
          <p:cNvPr id="8" name="Rectangle 7"/>
          <p:cNvSpPr/>
          <p:nvPr>
            <p:custDataLst>
              <p:tags r:id="rId5"/>
            </p:custDataLst>
          </p:nvPr>
        </p:nvSpPr>
        <p:spPr>
          <a:xfrm>
            <a:off x="1712677" y="2565580"/>
            <a:ext cx="4094198" cy="707886"/>
          </a:xfrm>
          <a:prstGeom prst="rect">
            <a:avLst/>
          </a:prstGeom>
        </p:spPr>
        <p:txBody>
          <a:bodyPr wrap="none">
            <a:spAutoFit/>
          </a:bodyPr>
          <a:lstStyle/>
          <a:p>
            <a:r>
              <a:rPr lang="en-US" sz="4000" dirty="0"/>
              <a:t>Ghostbusters 2016</a:t>
            </a:r>
          </a:p>
        </p:txBody>
      </p:sp>
      <p:sp>
        <p:nvSpPr>
          <p:cNvPr id="9" name="Rectangle 8"/>
          <p:cNvSpPr/>
          <p:nvPr>
            <p:custDataLst>
              <p:tags r:id="rId6"/>
            </p:custDataLst>
          </p:nvPr>
        </p:nvSpPr>
        <p:spPr>
          <a:xfrm>
            <a:off x="1712677" y="3257054"/>
            <a:ext cx="4094198" cy="707886"/>
          </a:xfrm>
          <a:prstGeom prst="rect">
            <a:avLst/>
          </a:prstGeom>
        </p:spPr>
        <p:txBody>
          <a:bodyPr wrap="none">
            <a:spAutoFit/>
          </a:bodyPr>
          <a:lstStyle/>
          <a:p>
            <a:r>
              <a:rPr lang="en-US" sz="4000" dirty="0"/>
              <a:t>Ghostbusters 1984</a:t>
            </a:r>
          </a:p>
        </p:txBody>
      </p:sp>
    </p:spTree>
    <p:extLst>
      <p:ext uri="{BB962C8B-B14F-4D97-AF65-F5344CB8AC3E}">
        <p14:creationId xmlns:p14="http://schemas.microsoft.com/office/powerpoint/2010/main" val="4179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Movie Ratings Dictionary</a:t>
            </a:r>
          </a:p>
        </p:txBody>
      </p:sp>
      <p:graphicFrame>
        <p:nvGraphicFramePr>
          <p:cNvPr id="3" name="Table 2"/>
          <p:cNvGraphicFramePr>
            <a:graphicFrameLocks noGrp="1"/>
          </p:cNvGraphicFramePr>
          <p:nvPr>
            <p:custDataLst>
              <p:tags r:id="rId2"/>
            </p:custDataLst>
          </p:nvPr>
        </p:nvGraphicFramePr>
        <p:xfrm>
          <a:off x="838200" y="1339276"/>
          <a:ext cx="9157854" cy="3200400"/>
        </p:xfrm>
        <a:graphic>
          <a:graphicData uri="http://schemas.openxmlformats.org/drawingml/2006/table">
            <a:tbl>
              <a:tblPr firstRow="1" bandRow="1">
                <a:tableStyleId>{74C1A8A3-306A-4EB7-A6B1-4F7E0EB9C5D6}</a:tableStyleId>
              </a:tblPr>
              <a:tblGrid>
                <a:gridCol w="6338826">
                  <a:extLst>
                    <a:ext uri="{9D8B030D-6E8A-4147-A177-3AD203B41FA5}">
                      <a16:colId xmlns:a16="http://schemas.microsoft.com/office/drawing/2014/main" val="20000"/>
                    </a:ext>
                  </a:extLst>
                </a:gridCol>
                <a:gridCol w="2819028">
                  <a:extLst>
                    <a:ext uri="{9D8B030D-6E8A-4147-A177-3AD203B41FA5}">
                      <a16:colId xmlns:a16="http://schemas.microsoft.com/office/drawing/2014/main" val="20001"/>
                    </a:ext>
                  </a:extLst>
                </a:gridCol>
              </a:tblGrid>
              <a:tr h="370840">
                <a:tc>
                  <a:txBody>
                    <a:bodyPr/>
                    <a:lstStyle/>
                    <a:p>
                      <a:pPr algn="ctr"/>
                      <a:r>
                        <a:rPr lang="en-US" sz="3600" dirty="0"/>
                        <a:t>Key</a:t>
                      </a:r>
                    </a:p>
                  </a:txBody>
                  <a:tcPr/>
                </a:tc>
                <a:tc>
                  <a:txBody>
                    <a:bodyPr/>
                    <a:lstStyle/>
                    <a:p>
                      <a:pPr algn="ctr"/>
                      <a:r>
                        <a:rPr lang="en-US" sz="3600" dirty="0"/>
                        <a:t>Value</a:t>
                      </a:r>
                    </a:p>
                  </a:txBody>
                  <a:tcPr/>
                </a:tc>
                <a:extLst>
                  <a:ext uri="{0D108BD9-81ED-4DB2-BD59-A6C34878D82A}">
                    <a16:rowId xmlns:a16="http://schemas.microsoft.com/office/drawing/2014/main" val="10000"/>
                  </a:ext>
                </a:extLst>
              </a:tr>
              <a:tr h="370840">
                <a:tc>
                  <a:txBody>
                    <a:bodyPr/>
                    <a:lstStyle/>
                    <a:p>
                      <a:pPr algn="l"/>
                      <a:r>
                        <a:rPr lang="en-US" sz="3600" dirty="0">
                          <a:latin typeface="Courier New" panose="02070309020205020404" pitchFamily="49" charset="0"/>
                          <a:cs typeface="Courier New" panose="02070309020205020404" pitchFamily="49" charset="0"/>
                        </a:rPr>
                        <a:t>('Ghostbusters',2016)</a:t>
                      </a:r>
                    </a:p>
                  </a:txBody>
                  <a:tcPr/>
                </a:tc>
                <a:tc>
                  <a:txBody>
                    <a:bodyPr/>
                    <a:lstStyle/>
                    <a:p>
                      <a:r>
                        <a:rPr lang="en-US" sz="3600" dirty="0">
                          <a:latin typeface="Courier New" panose="02070309020205020404" pitchFamily="49" charset="0"/>
                          <a:cs typeface="Courier New" panose="02070309020205020404" pitchFamily="49" charset="0"/>
                        </a:rPr>
                        <a:t>5.4</a:t>
                      </a:r>
                    </a:p>
                  </a:txBody>
                  <a:tcPr/>
                </a:tc>
                <a:extLst>
                  <a:ext uri="{0D108BD9-81ED-4DB2-BD59-A6C34878D82A}">
                    <a16:rowId xmlns:a16="http://schemas.microsoft.com/office/drawing/2014/main" val="10001"/>
                  </a:ext>
                </a:extLst>
              </a:tr>
              <a:tr h="370840">
                <a:tc>
                  <a:txBody>
                    <a:bodyPr/>
                    <a:lstStyle/>
                    <a:p>
                      <a:pPr algn="l"/>
                      <a:r>
                        <a:rPr lang="en-US" sz="3600" dirty="0">
                          <a:latin typeface="Courier New" panose="02070309020205020404" pitchFamily="49" charset="0"/>
                          <a:cs typeface="Courier New" panose="02070309020205020404" pitchFamily="49" charset="0"/>
                        </a:rPr>
                        <a:t>('Ghostbusters',1984)</a:t>
                      </a:r>
                    </a:p>
                  </a:txBody>
                  <a:tcPr/>
                </a:tc>
                <a:tc>
                  <a:txBody>
                    <a:bodyPr/>
                    <a:lstStyle/>
                    <a:p>
                      <a:r>
                        <a:rPr lang="en-US" sz="3600" dirty="0">
                          <a:latin typeface="Courier New" panose="02070309020205020404" pitchFamily="49" charset="0"/>
                          <a:cs typeface="Courier New" panose="02070309020205020404" pitchFamily="49" charset="0"/>
                        </a:rPr>
                        <a:t>7.8</a:t>
                      </a:r>
                    </a:p>
                  </a:txBody>
                  <a:tcPr/>
                </a:tc>
                <a:extLst>
                  <a:ext uri="{0D108BD9-81ED-4DB2-BD59-A6C34878D82A}">
                    <a16:rowId xmlns:a16="http://schemas.microsoft.com/office/drawing/2014/main" val="10002"/>
                  </a:ext>
                </a:extLst>
              </a:tr>
              <a:tr h="370840">
                <a:tc>
                  <a:txBody>
                    <a:bodyPr/>
                    <a:lstStyle/>
                    <a:p>
                      <a:pPr algn="l"/>
                      <a:r>
                        <a:rPr lang="en-US" sz="3600" dirty="0">
                          <a:latin typeface="Courier New" panose="02070309020205020404" pitchFamily="49" charset="0"/>
                          <a:cs typeface="Courier New" panose="02070309020205020404" pitchFamily="49" charset="0"/>
                        </a:rPr>
                        <a:t>('Cars',2006)</a:t>
                      </a:r>
                    </a:p>
                  </a:txBody>
                  <a:tcPr/>
                </a:tc>
                <a:tc>
                  <a:txBody>
                    <a:bodyPr/>
                    <a:lstStyle/>
                    <a:p>
                      <a:r>
                        <a:rPr lang="en-US" sz="3600" dirty="0">
                          <a:latin typeface="Courier New" panose="02070309020205020404" pitchFamily="49" charset="0"/>
                          <a:cs typeface="Courier New" panose="02070309020205020404" pitchFamily="49" charset="0"/>
                        </a:rPr>
                        <a:t>7.1</a:t>
                      </a:r>
                    </a:p>
                  </a:txBody>
                  <a:tcPr/>
                </a:tc>
                <a:extLst>
                  <a:ext uri="{0D108BD9-81ED-4DB2-BD59-A6C34878D82A}">
                    <a16:rowId xmlns:a16="http://schemas.microsoft.com/office/drawing/2014/main" val="10003"/>
                  </a:ext>
                </a:extLst>
              </a:tr>
              <a:tr h="370840">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10004"/>
                  </a:ext>
                </a:extLst>
              </a:tr>
            </a:tbl>
          </a:graphicData>
        </a:graphic>
      </p:graphicFrame>
      <p:sp>
        <p:nvSpPr>
          <p:cNvPr id="5" name="Rectangle 4"/>
          <p:cNvSpPr/>
          <p:nvPr>
            <p:custDataLst>
              <p:tags r:id="rId3"/>
            </p:custDataLst>
          </p:nvPr>
        </p:nvSpPr>
        <p:spPr>
          <a:xfrm>
            <a:off x="0" y="6078803"/>
            <a:ext cx="2389372" cy="369332"/>
          </a:xfrm>
          <a:prstGeom prst="rect">
            <a:avLst/>
          </a:prstGeom>
        </p:spPr>
        <p:txBody>
          <a:bodyPr wrap="none">
            <a:spAutoFit/>
          </a:bodyPr>
          <a:lstStyle/>
          <a:p>
            <a:r>
              <a:rPr lang="en-US" dirty="0"/>
              <a:t>http://www.imdb.com/</a:t>
            </a:r>
          </a:p>
        </p:txBody>
      </p:sp>
    </p:spTree>
    <p:extLst>
      <p:ext uri="{BB962C8B-B14F-4D97-AF65-F5344CB8AC3E}">
        <p14:creationId xmlns:p14="http://schemas.microsoft.com/office/powerpoint/2010/main" val="269233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900" y="1195432"/>
            <a:ext cx="10545517" cy="1400183"/>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{('Ghostbusters',2016): 5.4, ('Ghostbusters',1984):7.8}</a:t>
            </a:r>
          </a:p>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endParaRPr lang="en-US" sz="2800" dirty="0">
              <a:latin typeface="Courier New" panose="02070309020205020404" pitchFamily="49" charset="0"/>
              <a:cs typeface="Courier New" panose="02070309020205020404" pitchFamily="49" charset="0"/>
            </a:endParaRP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Dictionary Basics</a:t>
            </a:r>
          </a:p>
        </p:txBody>
      </p:sp>
      <p:sp>
        <p:nvSpPr>
          <p:cNvPr id="2" name="TextBox 1"/>
          <p:cNvSpPr txBox="1"/>
          <p:nvPr>
            <p:custDataLst>
              <p:tags r:id="rId3"/>
            </p:custDataLst>
          </p:nvPr>
        </p:nvSpPr>
        <p:spPr>
          <a:xfrm>
            <a:off x="926899" y="2605206"/>
            <a:ext cx="9491719"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{('Ghostbusters', 2016): 5.4, ('Ghostbusters', 1984): 7.8}</a:t>
            </a:r>
          </a:p>
        </p:txBody>
      </p:sp>
      <p:sp>
        <p:nvSpPr>
          <p:cNvPr id="26" name="Content Placeholder 1"/>
          <p:cNvSpPr txBox="1">
            <a:spLocks/>
          </p:cNvSpPr>
          <p:nvPr>
            <p:custDataLst>
              <p:tags r:id="rId4"/>
            </p:custDataLst>
          </p:nvPr>
        </p:nvSpPr>
        <p:spPr>
          <a:xfrm>
            <a:off x="939900" y="3862807"/>
            <a:ext cx="6153627"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[('Ghostbusters',2016)]</a:t>
            </a:r>
          </a:p>
        </p:txBody>
      </p:sp>
      <p:sp>
        <p:nvSpPr>
          <p:cNvPr id="27" name="TextBox 26"/>
          <p:cNvSpPr txBox="1"/>
          <p:nvPr>
            <p:custDataLst>
              <p:tags r:id="rId5"/>
            </p:custDataLst>
          </p:nvPr>
        </p:nvSpPr>
        <p:spPr>
          <a:xfrm>
            <a:off x="939901" y="4431468"/>
            <a:ext cx="3997890"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5.4</a:t>
            </a:r>
          </a:p>
        </p:txBody>
      </p:sp>
      <p:sp>
        <p:nvSpPr>
          <p:cNvPr id="28" name="Content Placeholder 1"/>
          <p:cNvSpPr txBox="1">
            <a:spLocks/>
          </p:cNvSpPr>
          <p:nvPr>
            <p:custDataLst>
              <p:tags r:id="rId6"/>
            </p:custDataLst>
          </p:nvPr>
        </p:nvSpPr>
        <p:spPr>
          <a:xfrm>
            <a:off x="939901" y="5175972"/>
            <a:ext cx="4497948"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a:t>
            </a:r>
          </a:p>
        </p:txBody>
      </p:sp>
      <p:sp>
        <p:nvSpPr>
          <p:cNvPr id="29" name="TextBox 28"/>
          <p:cNvSpPr txBox="1"/>
          <p:nvPr>
            <p:custDataLst>
              <p:tags r:id="rId7"/>
            </p:custDataLst>
          </p:nvPr>
        </p:nvSpPr>
        <p:spPr>
          <a:xfrm>
            <a:off x="939901" y="5691723"/>
            <a:ext cx="5845910"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2</a:t>
            </a:r>
          </a:p>
        </p:txBody>
      </p:sp>
      <p:cxnSp>
        <p:nvCxnSpPr>
          <p:cNvPr id="24" name="Straight Arrow Connector 23"/>
          <p:cNvCxnSpPr/>
          <p:nvPr>
            <p:custDataLst>
              <p:tags r:id="rId8"/>
            </p:custDataLst>
          </p:nvPr>
        </p:nvCxnSpPr>
        <p:spPr>
          <a:xfrm>
            <a:off x="3521710" y="629947"/>
            <a:ext cx="0" cy="565485"/>
          </a:xfrm>
          <a:prstGeom prst="straightConnector1">
            <a:avLst/>
          </a:prstGeom>
          <a:ln w="53975">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custDataLst>
              <p:tags r:id="rId9"/>
            </p:custDataLst>
          </p:nvPr>
        </p:nvCxnSpPr>
        <p:spPr>
          <a:xfrm flipH="1" flipV="1">
            <a:off x="6702161" y="1790377"/>
            <a:ext cx="1204781" cy="142550"/>
          </a:xfrm>
          <a:prstGeom prst="straightConnector1">
            <a:avLst/>
          </a:prstGeom>
          <a:ln w="53975">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custDataLst>
              <p:tags r:id="rId10"/>
            </p:custDataLst>
          </p:nvPr>
        </p:nvCxnSpPr>
        <p:spPr>
          <a:xfrm>
            <a:off x="8162982" y="629947"/>
            <a:ext cx="0" cy="565485"/>
          </a:xfrm>
          <a:prstGeom prst="straightConnector1">
            <a:avLst/>
          </a:prstGeom>
          <a:ln w="539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4249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26" grpId="0" animBg="1"/>
      <p:bldP spid="27" grpId="0"/>
      <p:bldP spid="28"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900" y="1647923"/>
            <a:ext cx="10545517" cy="1400183"/>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{('Ghostbusters',2016): 5.4, ('Ghostbusters',1984):7.8}</a:t>
            </a:r>
          </a:p>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[('Cars',2006)] = 7.1</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Adding to a Dictionary</a:t>
            </a:r>
          </a:p>
        </p:txBody>
      </p:sp>
      <p:sp>
        <p:nvSpPr>
          <p:cNvPr id="26" name="Content Placeholder 1"/>
          <p:cNvSpPr txBox="1">
            <a:spLocks/>
          </p:cNvSpPr>
          <p:nvPr>
            <p:custDataLst>
              <p:tags r:id="rId3"/>
            </p:custDataLst>
          </p:nvPr>
        </p:nvSpPr>
        <p:spPr>
          <a:xfrm>
            <a:off x="939900" y="3526472"/>
            <a:ext cx="6153627"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endParaRPr lang="en-US" dirty="0">
              <a:latin typeface="Courier New" panose="02070309020205020404" pitchFamily="49" charset="0"/>
              <a:cs typeface="Courier New" panose="02070309020205020404" pitchFamily="49" charset="0"/>
            </a:endParaRPr>
          </a:p>
        </p:txBody>
      </p:sp>
      <p:sp>
        <p:nvSpPr>
          <p:cNvPr id="27" name="TextBox 26"/>
          <p:cNvSpPr txBox="1"/>
          <p:nvPr>
            <p:custDataLst>
              <p:tags r:id="rId4"/>
            </p:custDataLst>
          </p:nvPr>
        </p:nvSpPr>
        <p:spPr>
          <a:xfrm>
            <a:off x="838200" y="4165832"/>
            <a:ext cx="7525226" cy="138499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{('Ghostbusters', 2016): 5.4, ('Cars', 2006): 7.1, ('Ghostbusters', 1984): 7.8}</a:t>
            </a:r>
          </a:p>
        </p:txBody>
      </p:sp>
    </p:spTree>
    <p:extLst>
      <p:ext uri="{BB962C8B-B14F-4D97-AF65-F5344CB8AC3E}">
        <p14:creationId xmlns:p14="http://schemas.microsoft.com/office/powerpoint/2010/main" val="1358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900" y="1647923"/>
            <a:ext cx="10545517" cy="1400183"/>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{('Ghostbusters',2016): 5.4, ('Ghostbusters',1984):7.8}</a:t>
            </a:r>
          </a:p>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[('Cars',2006)] = 7.1</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Adding to a Dictionary</a:t>
            </a:r>
          </a:p>
        </p:txBody>
      </p:sp>
      <p:sp>
        <p:nvSpPr>
          <p:cNvPr id="26" name="Content Placeholder 1"/>
          <p:cNvSpPr txBox="1">
            <a:spLocks/>
          </p:cNvSpPr>
          <p:nvPr>
            <p:custDataLst>
              <p:tags r:id="rId3"/>
            </p:custDataLst>
          </p:nvPr>
        </p:nvSpPr>
        <p:spPr>
          <a:xfrm>
            <a:off x="939900" y="3526472"/>
            <a:ext cx="6153627"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endParaRPr lang="en-US" dirty="0">
              <a:latin typeface="Courier New" panose="02070309020205020404" pitchFamily="49" charset="0"/>
              <a:cs typeface="Courier New" panose="02070309020205020404" pitchFamily="49" charset="0"/>
            </a:endParaRPr>
          </a:p>
        </p:txBody>
      </p:sp>
      <p:sp>
        <p:nvSpPr>
          <p:cNvPr id="27" name="TextBox 26"/>
          <p:cNvSpPr txBox="1"/>
          <p:nvPr>
            <p:custDataLst>
              <p:tags r:id="rId4"/>
            </p:custDataLst>
          </p:nvPr>
        </p:nvSpPr>
        <p:spPr>
          <a:xfrm>
            <a:off x="838200" y="4165832"/>
            <a:ext cx="7525226" cy="138499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{('Ghostbusters', 2016): 5.4, ('Cars', 2006): 7.1, ('Ghostbusters', 1984): 7.8}</a:t>
            </a:r>
          </a:p>
        </p:txBody>
      </p:sp>
      <p:sp>
        <p:nvSpPr>
          <p:cNvPr id="18" name="Rectangle 17"/>
          <p:cNvSpPr/>
          <p:nvPr>
            <p:custDataLst>
              <p:tags r:id="rId5"/>
            </p:custDataLst>
          </p:nvPr>
        </p:nvSpPr>
        <p:spPr>
          <a:xfrm>
            <a:off x="2134948" y="5527572"/>
            <a:ext cx="7461985" cy="943219"/>
          </a:xfrm>
          <a:prstGeom prst="rect">
            <a:avLst/>
          </a:prstGeom>
          <a:solidFill>
            <a:schemeClr val="accent4"/>
          </a:solidFill>
          <a:ln w="38100">
            <a:noFill/>
          </a:ln>
          <a:effectLst/>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3600" b="1" dirty="0">
                <a:solidFill>
                  <a:schemeClr val="tx1"/>
                </a:solidFill>
              </a:rPr>
              <a:t>Dictionaries are </a:t>
            </a:r>
            <a:r>
              <a:rPr lang="en-US" sz="3600" b="1" dirty="0">
                <a:solidFill>
                  <a:schemeClr val="accent1"/>
                </a:solidFill>
              </a:rPr>
              <a:t>unordered</a:t>
            </a:r>
          </a:p>
        </p:txBody>
      </p:sp>
    </p:spTree>
    <p:extLst>
      <p:ext uri="{BB962C8B-B14F-4D97-AF65-F5344CB8AC3E}">
        <p14:creationId xmlns:p14="http://schemas.microsoft.com/office/powerpoint/2010/main" val="23878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869820" y="1686669"/>
            <a:ext cx="10545517" cy="1901658"/>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 2016): 5.4, ('Ghostbusters', 1984): 7.8, ('Cars', 2006):7.1} &gt;&gt;&gt; x =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[('Cars',2006)]</a:t>
            </a:r>
          </a:p>
          <a:p>
            <a:pPr algn="l"/>
            <a:r>
              <a:rPr lang="en-US" sz="2800" dirty="0">
                <a:latin typeface="Courier New" panose="02070309020205020404" pitchFamily="49" charset="0"/>
                <a:cs typeface="Courier New" panose="02070309020205020404" pitchFamily="49" charset="0"/>
              </a:rPr>
              <a:t>&gt;&gt;&gt; x</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Getting a value from a dictionary</a:t>
            </a:r>
          </a:p>
        </p:txBody>
      </p:sp>
      <p:sp>
        <p:nvSpPr>
          <p:cNvPr id="26" name="Content Placeholder 1"/>
          <p:cNvSpPr txBox="1">
            <a:spLocks/>
          </p:cNvSpPr>
          <p:nvPr>
            <p:custDataLst>
              <p:tags r:id="rId3"/>
            </p:custDataLst>
          </p:nvPr>
        </p:nvSpPr>
        <p:spPr>
          <a:xfrm>
            <a:off x="838200" y="4235640"/>
            <a:ext cx="6153627"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x =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[('Toy Story',1995)]</a:t>
            </a:r>
          </a:p>
        </p:txBody>
      </p:sp>
      <p:sp>
        <p:nvSpPr>
          <p:cNvPr id="27" name="TextBox 26"/>
          <p:cNvSpPr txBox="1"/>
          <p:nvPr>
            <p:custDataLst>
              <p:tags r:id="rId4"/>
            </p:custDataLst>
          </p:nvPr>
        </p:nvSpPr>
        <p:spPr>
          <a:xfrm>
            <a:off x="939900" y="3595519"/>
            <a:ext cx="7525226"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7.1</a:t>
            </a:r>
          </a:p>
        </p:txBody>
      </p:sp>
      <p:cxnSp>
        <p:nvCxnSpPr>
          <p:cNvPr id="12" name="Straight Arrow Connector 11"/>
          <p:cNvCxnSpPr/>
          <p:nvPr>
            <p:custDataLst>
              <p:tags r:id="rId5"/>
            </p:custDataLst>
          </p:nvPr>
        </p:nvCxnSpPr>
        <p:spPr>
          <a:xfrm flipH="1">
            <a:off x="3602182" y="2895706"/>
            <a:ext cx="3089563" cy="0"/>
          </a:xfrm>
          <a:prstGeom prst="straightConnector1">
            <a:avLst/>
          </a:prstGeom>
          <a:ln w="53975">
            <a:solidFill>
              <a:schemeClr val="accent1"/>
            </a:solidFill>
            <a:tailEnd type="none"/>
          </a:ln>
        </p:spPr>
        <p:style>
          <a:lnRef idx="1">
            <a:schemeClr val="accent4"/>
          </a:lnRef>
          <a:fillRef idx="0">
            <a:schemeClr val="accent4"/>
          </a:fillRef>
          <a:effectRef idx="0">
            <a:schemeClr val="accent4"/>
          </a:effectRef>
          <a:fontRef idx="minor">
            <a:schemeClr val="tx1"/>
          </a:fontRef>
        </p:style>
      </p:cxnSp>
      <p:sp>
        <p:nvSpPr>
          <p:cNvPr id="6" name="Rectangle 5"/>
          <p:cNvSpPr/>
          <p:nvPr>
            <p:custDataLst>
              <p:tags r:id="rId6"/>
            </p:custDataLst>
          </p:nvPr>
        </p:nvSpPr>
        <p:spPr>
          <a:xfrm>
            <a:off x="838200" y="4914265"/>
            <a:ext cx="6878782" cy="1569660"/>
          </a:xfrm>
          <a:prstGeom prst="rect">
            <a:avLst/>
          </a:prstGeom>
        </p:spPr>
        <p:txBody>
          <a:bodyPr wrap="square">
            <a:spAutoFit/>
          </a:bodyPr>
          <a:lstStyle/>
          <a:p>
            <a:r>
              <a:rPr lang="en-US" sz="2400" dirty="0" err="1">
                <a:solidFill>
                  <a:srgbClr val="FF0000"/>
                </a:solidFill>
                <a:latin typeface="Courier New" panose="02070309020205020404" pitchFamily="49" charset="0"/>
                <a:cs typeface="Courier New" panose="02070309020205020404" pitchFamily="49" charset="0"/>
              </a:rPr>
              <a:t>Traceback</a:t>
            </a:r>
            <a:r>
              <a:rPr lang="en-US" sz="2400" dirty="0">
                <a:solidFill>
                  <a:srgbClr val="FF0000"/>
                </a:solidFill>
                <a:latin typeface="Courier New" panose="02070309020205020404" pitchFamily="49" charset="0"/>
                <a:cs typeface="Courier New" panose="02070309020205020404" pitchFamily="49" charset="0"/>
              </a:rPr>
              <a:t> (most recent call last):</a:t>
            </a:r>
          </a:p>
          <a:p>
            <a:r>
              <a:rPr lang="en-US" sz="2400" dirty="0">
                <a:solidFill>
                  <a:srgbClr val="FF0000"/>
                </a:solidFill>
                <a:latin typeface="Courier New" panose="02070309020205020404" pitchFamily="49" charset="0"/>
                <a:cs typeface="Courier New" panose="02070309020205020404" pitchFamily="49" charset="0"/>
              </a:rPr>
              <a:t>  File "&lt;</a:t>
            </a:r>
            <a:r>
              <a:rPr lang="en-US" sz="2400" dirty="0" err="1">
                <a:solidFill>
                  <a:srgbClr val="FF0000"/>
                </a:solidFill>
                <a:latin typeface="Courier New" panose="02070309020205020404" pitchFamily="49" charset="0"/>
                <a:cs typeface="Courier New" panose="02070309020205020404" pitchFamily="49" charset="0"/>
              </a:rPr>
              <a:t>stdin</a:t>
            </a:r>
            <a:r>
              <a:rPr lang="en-US" sz="2400" dirty="0">
                <a:solidFill>
                  <a:srgbClr val="FF0000"/>
                </a:solidFill>
                <a:latin typeface="Courier New" panose="02070309020205020404" pitchFamily="49" charset="0"/>
                <a:cs typeface="Courier New" panose="02070309020205020404" pitchFamily="49" charset="0"/>
              </a:rPr>
              <a:t>&gt;", line 1, in &lt;module&gt;</a:t>
            </a:r>
          </a:p>
          <a:p>
            <a:r>
              <a:rPr lang="en-US" sz="2400" dirty="0" err="1">
                <a:solidFill>
                  <a:srgbClr val="FF0000"/>
                </a:solidFill>
                <a:latin typeface="Courier New" panose="02070309020205020404" pitchFamily="49" charset="0"/>
                <a:cs typeface="Courier New" panose="02070309020205020404" pitchFamily="49" charset="0"/>
              </a:rPr>
              <a:t>KeyError</a:t>
            </a:r>
            <a:r>
              <a:rPr lang="en-US" sz="2400" dirty="0">
                <a:solidFill>
                  <a:srgbClr val="FF0000"/>
                </a:solidFill>
                <a:latin typeface="Courier New" panose="02070309020205020404" pitchFamily="49" charset="0"/>
                <a:cs typeface="Courier New" panose="02070309020205020404" pitchFamily="49" charset="0"/>
              </a:rPr>
              <a:t>: ('Toy Story',1995)</a:t>
            </a:r>
          </a:p>
        </p:txBody>
      </p:sp>
    </p:spTree>
    <p:extLst>
      <p:ext uri="{BB962C8B-B14F-4D97-AF65-F5344CB8AC3E}">
        <p14:creationId xmlns:p14="http://schemas.microsoft.com/office/powerpoint/2010/main" val="26642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Announcements</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Reading Quiz 6 extended through Thursday noon</a:t>
            </a:r>
          </a:p>
          <a:p>
            <a:pPr marL="342900" lvl="0" indent="-342900" algn="l" rtl="0">
              <a:spcBef>
                <a:spcPts val="0"/>
              </a:spcBef>
              <a:spcAft>
                <a:spcPts val="0"/>
              </a:spcAft>
              <a:buClr>
                <a:schemeClr val="dk1"/>
              </a:buClr>
              <a:buSzPts val="3200"/>
              <a:buChar char="•"/>
            </a:pPr>
            <a:r>
              <a:rPr lang="en-US" dirty="0"/>
              <a:t>Homework 5 due Monday at 10pm</a:t>
            </a:r>
          </a:p>
          <a:p>
            <a:pPr marL="342900" indent="-342900">
              <a:spcBef>
                <a:spcPts val="0"/>
              </a:spcBef>
            </a:pPr>
            <a:r>
              <a:rPr lang="en-US" dirty="0"/>
              <a:t>Quiz 2 is in lab tomorrow.  Topics:</a:t>
            </a:r>
          </a:p>
          <a:p>
            <a:pPr marL="800100" lvl="1" indent="-342900">
              <a:spcBef>
                <a:spcPts val="0"/>
              </a:spcBef>
            </a:pPr>
            <a:r>
              <a:rPr lang="en-US" dirty="0"/>
              <a:t>Loops, Strings, Lists</a:t>
            </a:r>
          </a:p>
          <a:p>
            <a:pPr marL="800100" lvl="1" indent="-342900">
              <a:spcBef>
                <a:spcPts val="0"/>
              </a:spcBef>
            </a:pPr>
            <a:r>
              <a:rPr lang="en-US" dirty="0"/>
              <a:t>Reading files, basics of analyzing data</a:t>
            </a:r>
          </a:p>
          <a:p>
            <a:pPr marL="800100" lvl="1" indent="-342900">
              <a:spcBef>
                <a:spcPts val="0"/>
              </a:spcBef>
            </a:pPr>
            <a:r>
              <a:rPr lang="en-US" dirty="0"/>
              <a:t>~30 minutes will be similar to quiz 1</a:t>
            </a:r>
          </a:p>
          <a:p>
            <a:pPr marL="800100" lvl="1" indent="-342900">
              <a:spcBef>
                <a:spcPts val="0"/>
              </a:spcBef>
            </a:pPr>
            <a:r>
              <a:rPr lang="en-US" dirty="0"/>
              <a:t>~15 minutes will be a coding activity where you will have access to Copilot and need to solve a problem.</a:t>
            </a:r>
          </a:p>
          <a:p>
            <a:pPr marL="342900" indent="-342900">
              <a:spcBef>
                <a:spcPts val="0"/>
              </a:spcBef>
            </a:pPr>
            <a:r>
              <a:rPr lang="en-US" dirty="0"/>
              <a:t>Take-home Lab</a:t>
            </a:r>
          </a:p>
          <a:p>
            <a:pPr marL="342900" indent="-342900">
              <a:spcBef>
                <a:spcPts val="0"/>
              </a:spcBef>
            </a:pPr>
            <a:r>
              <a:rPr lang="en-US" dirty="0"/>
              <a:t>Project 1 – Have Fun!!!</a:t>
            </a:r>
          </a:p>
          <a:p>
            <a:pPr marL="0" lvl="0" indent="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79264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838200" y="1146009"/>
            <a:ext cx="10545517" cy="1901658"/>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 2016): 5.4, ('Ghostbusters', 1984): 7.8, ('Cars', 2006):7.1} &gt;&gt;&gt; x = </a:t>
            </a:r>
            <a:r>
              <a:rPr lang="en-US" sz="2800" b="1" dirty="0" err="1">
                <a:solidFill>
                  <a:schemeClr val="accent1"/>
                </a:solidFill>
                <a:latin typeface="Courier New" panose="02070309020205020404" pitchFamily="49" charset="0"/>
                <a:cs typeface="Courier New" panose="02070309020205020404" pitchFamily="49" charset="0"/>
              </a:rPr>
              <a:t>dct.get</a:t>
            </a:r>
            <a:r>
              <a:rPr lang="en-US" sz="2800" b="1" dirty="0">
                <a:solidFill>
                  <a:schemeClr val="accent1"/>
                </a:solidFill>
                <a:latin typeface="Courier New" panose="02070309020205020404" pitchFamily="49" charset="0"/>
                <a:cs typeface="Courier New" panose="02070309020205020404" pitchFamily="49" charset="0"/>
              </a:rPr>
              <a:t>(('Cars',2006))</a:t>
            </a:r>
          </a:p>
          <a:p>
            <a:pPr algn="l"/>
            <a:r>
              <a:rPr lang="en-US" sz="2800" dirty="0">
                <a:latin typeface="Courier New" panose="02070309020205020404" pitchFamily="49" charset="0"/>
                <a:cs typeface="Courier New" panose="02070309020205020404" pitchFamily="49" charset="0"/>
              </a:rPr>
              <a:t>&gt;&gt;&gt; x</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Safer way to get from a dictionary</a:t>
            </a:r>
          </a:p>
        </p:txBody>
      </p:sp>
      <p:sp>
        <p:nvSpPr>
          <p:cNvPr id="26" name="Content Placeholder 1"/>
          <p:cNvSpPr txBox="1">
            <a:spLocks/>
          </p:cNvSpPr>
          <p:nvPr>
            <p:custDataLst>
              <p:tags r:id="rId3"/>
            </p:custDataLst>
          </p:nvPr>
        </p:nvSpPr>
        <p:spPr>
          <a:xfrm>
            <a:off x="838200" y="3585271"/>
            <a:ext cx="8052582" cy="1079441"/>
          </a:xfrm>
          <a:prstGeom prst="rect">
            <a:avLst/>
          </a:prstGeom>
          <a:solidFill>
            <a:schemeClr val="accent4">
              <a:lumMod val="20000"/>
              <a:lumOff val="80000"/>
            </a:schemeClr>
          </a:solidFill>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x = </a:t>
            </a:r>
            <a:r>
              <a:rPr lang="en-US" sz="2800" b="1" dirty="0" err="1">
                <a:solidFill>
                  <a:schemeClr val="accent1"/>
                </a:solidFill>
                <a:latin typeface="Courier New" panose="02070309020205020404" pitchFamily="49" charset="0"/>
                <a:cs typeface="Courier New" panose="02070309020205020404" pitchFamily="49" charset="0"/>
              </a:rPr>
              <a:t>dct.get</a:t>
            </a:r>
            <a:r>
              <a:rPr lang="en-US" sz="2800" b="1" dirty="0">
                <a:solidFill>
                  <a:schemeClr val="accent1"/>
                </a:solidFill>
                <a:latin typeface="Courier New" panose="02070309020205020404" pitchFamily="49" charset="0"/>
                <a:cs typeface="Courier New" panose="02070309020205020404" pitchFamily="49" charset="0"/>
              </a:rPr>
              <a:t>((‘Toy Story',1995))</a:t>
            </a:r>
          </a:p>
          <a:p>
            <a:pPr algn="l"/>
            <a:r>
              <a:rPr lang="en-US" sz="2800" dirty="0">
                <a:latin typeface="Courier New" panose="02070309020205020404" pitchFamily="49" charset="0"/>
                <a:cs typeface="Courier New" panose="02070309020205020404" pitchFamily="49" charset="0"/>
              </a:rPr>
              <a:t>&gt;&gt;&gt; x is None</a:t>
            </a:r>
          </a:p>
        </p:txBody>
      </p:sp>
      <p:sp>
        <p:nvSpPr>
          <p:cNvPr id="27" name="TextBox 26"/>
          <p:cNvSpPr txBox="1"/>
          <p:nvPr>
            <p:custDataLst>
              <p:tags r:id="rId4"/>
            </p:custDataLst>
          </p:nvPr>
        </p:nvSpPr>
        <p:spPr>
          <a:xfrm>
            <a:off x="908280" y="3054859"/>
            <a:ext cx="7525226"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7.1</a:t>
            </a:r>
          </a:p>
        </p:txBody>
      </p:sp>
      <p:sp>
        <p:nvSpPr>
          <p:cNvPr id="9" name="TextBox 8"/>
          <p:cNvSpPr txBox="1"/>
          <p:nvPr>
            <p:custDataLst>
              <p:tags r:id="rId5"/>
            </p:custDataLst>
          </p:nvPr>
        </p:nvSpPr>
        <p:spPr>
          <a:xfrm>
            <a:off x="908280" y="4664712"/>
            <a:ext cx="7525226"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True</a:t>
            </a:r>
          </a:p>
        </p:txBody>
      </p:sp>
      <p:sp>
        <p:nvSpPr>
          <p:cNvPr id="13" name="Content Placeholder 1"/>
          <p:cNvSpPr txBox="1">
            <a:spLocks/>
          </p:cNvSpPr>
          <p:nvPr>
            <p:custDataLst>
              <p:tags r:id="rId6"/>
            </p:custDataLst>
          </p:nvPr>
        </p:nvSpPr>
        <p:spPr>
          <a:xfrm>
            <a:off x="838200" y="5322208"/>
            <a:ext cx="8052582" cy="552119"/>
          </a:xfrm>
          <a:prstGeom prst="rect">
            <a:avLst/>
          </a:prstGeom>
          <a:solidFill>
            <a:schemeClr val="accent4">
              <a:lumMod val="20000"/>
              <a:lumOff val="80000"/>
            </a:schemeClr>
          </a:solidFill>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(‘Toy Story',1995) </a:t>
            </a:r>
            <a:r>
              <a:rPr lang="en-US" sz="2800" b="1" dirty="0">
                <a:solidFill>
                  <a:schemeClr val="accent1"/>
                </a:solidFill>
                <a:latin typeface="Courier New" panose="02070309020205020404" pitchFamily="49" charset="0"/>
                <a:cs typeface="Courier New" panose="02070309020205020404" pitchFamily="49" charset="0"/>
              </a:rPr>
              <a:t>in</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dct</a:t>
            </a:r>
            <a:endParaRPr lang="en-US" sz="2800" dirty="0">
              <a:latin typeface="Courier New" panose="02070309020205020404" pitchFamily="49" charset="0"/>
              <a:cs typeface="Courier New" panose="02070309020205020404" pitchFamily="49" charset="0"/>
            </a:endParaRPr>
          </a:p>
        </p:txBody>
      </p:sp>
      <p:sp>
        <p:nvSpPr>
          <p:cNvPr id="14" name="TextBox 13"/>
          <p:cNvSpPr txBox="1"/>
          <p:nvPr>
            <p:custDataLst>
              <p:tags r:id="rId7"/>
            </p:custDataLst>
          </p:nvPr>
        </p:nvSpPr>
        <p:spPr>
          <a:xfrm>
            <a:off x="908280" y="5874327"/>
            <a:ext cx="7525226"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136938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9" grpId="0"/>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Dictionary Basics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3318235"/>
            <a:ext cx="10972800" cy="3147294"/>
          </a:xfrm>
        </p:spPr>
        <p:txBody>
          <a:bodyPr>
            <a:normAutofit/>
          </a:bodyPr>
          <a:lstStyle/>
          <a:p>
            <a:pPr marL="25400" indent="0">
              <a:buNone/>
            </a:pPr>
            <a:r>
              <a:rPr lang="en-US" dirty="0"/>
              <a:t>What is d after these commands?</a:t>
            </a:r>
          </a:p>
          <a:p>
            <a:pPr marL="539750" indent="-514350">
              <a:buAutoNum type="alphaUcPeriod"/>
            </a:pPr>
            <a:r>
              <a:rPr lang="it-IT" dirty="0"/>
              <a:t>{1: 5, 2: 5, 4: None}</a:t>
            </a:r>
            <a:endParaRPr lang="en-US" dirty="0"/>
          </a:p>
          <a:p>
            <a:pPr marL="539750" indent="-514350">
              <a:buAutoNum type="alphaUcPeriod"/>
            </a:pPr>
            <a:r>
              <a:rPr lang="it-IT" dirty="0"/>
              <a:t>{1: 5, 2: 5, 4: 0}</a:t>
            </a:r>
          </a:p>
          <a:p>
            <a:pPr marL="539750" indent="-514350">
              <a:buAutoNum type="alphaUcPeriod"/>
            </a:pPr>
            <a:r>
              <a:rPr lang="it-IT" dirty="0"/>
              <a:t>{1: 5, 2: 5}</a:t>
            </a:r>
            <a:endParaRPr lang="en-US" dirty="0"/>
          </a:p>
          <a:p>
            <a:pPr marL="539750" indent="-514350">
              <a:buAutoNum type="alphaUcPeriod"/>
            </a:pPr>
            <a:r>
              <a:rPr lang="en-US" dirty="0"/>
              <a:t>Error</a:t>
            </a:r>
          </a:p>
        </p:txBody>
      </p:sp>
      <p:sp>
        <p:nvSpPr>
          <p:cNvPr id="3" name="TextBox 2">
            <a:extLst>
              <a:ext uri="{FF2B5EF4-FFF2-40B4-BE49-F238E27FC236}">
                <a16:creationId xmlns:a16="http://schemas.microsoft.com/office/drawing/2014/main" id="{A5C5427D-DCDD-A61D-A02C-027859672AF8}"/>
              </a:ext>
            </a:extLst>
          </p:cNvPr>
          <p:cNvSpPr txBox="1"/>
          <p:nvPr/>
        </p:nvSpPr>
        <p:spPr>
          <a:xfrm>
            <a:off x="609600" y="1211964"/>
            <a:ext cx="10080396" cy="1815882"/>
          </a:xfrm>
          <a:prstGeom prst="rect">
            <a:avLst/>
          </a:prstGeom>
          <a:noFill/>
        </p:spPr>
        <p:txBody>
          <a:bodyPr wrap="square">
            <a:spAutoFit/>
          </a:bodyPr>
          <a:lstStyle/>
          <a:p>
            <a:r>
              <a:rPr lang="en-US" sz="2800" b="0" dirty="0">
                <a:solidFill>
                  <a:schemeClr val="tx1"/>
                </a:solidFill>
                <a:effectLst/>
                <a:latin typeface="Courier New" panose="02070309020205020404" pitchFamily="49" charset="0"/>
                <a:cs typeface="Courier New" panose="02070309020205020404" pitchFamily="49" charset="0"/>
              </a:rPr>
              <a:t>d = {1: 5}</a:t>
            </a:r>
          </a:p>
          <a:p>
            <a:r>
              <a:rPr lang="en-US" sz="2800" b="0" dirty="0">
                <a:solidFill>
                  <a:schemeClr val="tx1"/>
                </a:solidFill>
                <a:effectLst/>
                <a:latin typeface="Courier New" panose="02070309020205020404" pitchFamily="49" charset="0"/>
                <a:cs typeface="Courier New" panose="02070309020205020404" pitchFamily="49" charset="0"/>
              </a:rPr>
              <a:t>d[2] = </a:t>
            </a:r>
            <a:r>
              <a:rPr lang="en-US" sz="2800" b="0" dirty="0" err="1">
                <a:solidFill>
                  <a:schemeClr val="tx1"/>
                </a:solidFill>
                <a:effectLst/>
                <a:latin typeface="Courier New" panose="02070309020205020404" pitchFamily="49" charset="0"/>
                <a:cs typeface="Courier New" panose="02070309020205020404" pitchFamily="49" charset="0"/>
              </a:rPr>
              <a:t>d.get</a:t>
            </a:r>
            <a:r>
              <a:rPr lang="en-US" sz="2800" b="0" dirty="0">
                <a:solidFill>
                  <a:schemeClr val="tx1"/>
                </a:solidFill>
                <a:effectLst/>
                <a:latin typeface="Courier New" panose="02070309020205020404" pitchFamily="49" charset="0"/>
                <a:cs typeface="Courier New" panose="02070309020205020404" pitchFamily="49" charset="0"/>
              </a:rPr>
              <a:t>(1)</a:t>
            </a:r>
          </a:p>
          <a:p>
            <a:r>
              <a:rPr lang="en-US" sz="2800" b="0" dirty="0">
                <a:solidFill>
                  <a:schemeClr val="tx1"/>
                </a:solidFill>
                <a:effectLst/>
                <a:latin typeface="Courier New" panose="02070309020205020404" pitchFamily="49" charset="0"/>
                <a:cs typeface="Courier New" panose="02070309020205020404" pitchFamily="49" charset="0"/>
              </a:rPr>
              <a:t>d[4] = </a:t>
            </a:r>
            <a:r>
              <a:rPr lang="en-US" sz="2800" b="0" dirty="0" err="1">
                <a:solidFill>
                  <a:schemeClr val="tx1"/>
                </a:solidFill>
                <a:effectLst/>
                <a:latin typeface="Courier New" panose="02070309020205020404" pitchFamily="49" charset="0"/>
                <a:cs typeface="Courier New" panose="02070309020205020404" pitchFamily="49" charset="0"/>
              </a:rPr>
              <a:t>d.get</a:t>
            </a:r>
            <a:r>
              <a:rPr lang="en-US" sz="2800" b="0" dirty="0">
                <a:solidFill>
                  <a:schemeClr val="tx1"/>
                </a:solidFill>
                <a:effectLst/>
                <a:latin typeface="Courier New" panose="02070309020205020404" pitchFamily="49" charset="0"/>
                <a:cs typeface="Courier New" panose="02070309020205020404" pitchFamily="49" charset="0"/>
              </a:rPr>
              <a:t>(3)</a:t>
            </a:r>
          </a:p>
          <a:p>
            <a:r>
              <a:rPr lang="en-US" sz="2800" b="0" dirty="0">
                <a:solidFill>
                  <a:schemeClr val="tx1"/>
                </a:solidFill>
                <a:effectLst/>
                <a:latin typeface="Courier New" panose="02070309020205020404" pitchFamily="49" charset="0"/>
                <a:cs typeface="Courier New" panose="02070309020205020404" pitchFamily="49" charset="0"/>
              </a:rPr>
              <a:t>print(d)</a:t>
            </a:r>
          </a:p>
        </p:txBody>
      </p:sp>
    </p:spTree>
    <p:extLst>
      <p:ext uri="{BB962C8B-B14F-4D97-AF65-F5344CB8AC3E}">
        <p14:creationId xmlns:p14="http://schemas.microsoft.com/office/powerpoint/2010/main" val="193978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Second argument to get</a:t>
            </a:r>
            <a:endParaRPr dirty="0"/>
          </a:p>
        </p:txBody>
      </p:sp>
      <p:sp>
        <p:nvSpPr>
          <p:cNvPr id="3" name="TextBox 2">
            <a:extLst>
              <a:ext uri="{FF2B5EF4-FFF2-40B4-BE49-F238E27FC236}">
                <a16:creationId xmlns:a16="http://schemas.microsoft.com/office/drawing/2014/main" id="{A5C5427D-DCDD-A61D-A02C-027859672AF8}"/>
              </a:ext>
            </a:extLst>
          </p:cNvPr>
          <p:cNvSpPr txBox="1"/>
          <p:nvPr/>
        </p:nvSpPr>
        <p:spPr>
          <a:xfrm>
            <a:off x="609600" y="1211964"/>
            <a:ext cx="10080396" cy="1938992"/>
          </a:xfrm>
          <a:prstGeom prst="rect">
            <a:avLst/>
          </a:prstGeom>
          <a:noFill/>
        </p:spPr>
        <p:txBody>
          <a:bodyPr wrap="square">
            <a:spAutoFit/>
          </a:bodyPr>
          <a:lstStyle/>
          <a:p>
            <a:r>
              <a:rPr lang="en-US" sz="2800" dirty="0">
                <a:solidFill>
                  <a:schemeClr val="tx1"/>
                </a:solidFill>
                <a:latin typeface="Courier New" panose="02070309020205020404" pitchFamily="49" charset="0"/>
                <a:cs typeface="Courier New" panose="02070309020205020404" pitchFamily="49" charset="0"/>
              </a:rPr>
              <a:t>g</a:t>
            </a:r>
            <a:r>
              <a:rPr lang="en-US" sz="2800" b="0" dirty="0">
                <a:solidFill>
                  <a:schemeClr val="tx1"/>
                </a:solidFill>
                <a:effectLst/>
                <a:latin typeface="Courier New" panose="02070309020205020404" pitchFamily="49" charset="0"/>
                <a:cs typeface="Courier New" panose="02070309020205020404" pitchFamily="49" charset="0"/>
              </a:rPr>
              <a:t>et(a, b)</a:t>
            </a:r>
          </a:p>
          <a:p>
            <a:endParaRPr lang="en-US" sz="2800" dirty="0">
              <a:solidFill>
                <a:schemeClr val="tx1"/>
              </a:solidFill>
              <a:latin typeface="Courier New" panose="02070309020205020404" pitchFamily="49" charset="0"/>
              <a:cs typeface="Courier New" panose="02070309020205020404" pitchFamily="49" charset="0"/>
            </a:endParaRPr>
          </a:p>
          <a:p>
            <a:r>
              <a:rPr lang="en-US" sz="3200" dirty="0">
                <a:solidFill>
                  <a:schemeClr val="dk1"/>
                </a:solidFill>
                <a:latin typeface="Open Sans"/>
                <a:ea typeface="Open Sans"/>
                <a:cs typeface="Open Sans"/>
                <a:sym typeface="Open Sans"/>
              </a:rPr>
              <a:t>Returns the value in the dictionary for a, otherwise returns b.</a:t>
            </a:r>
            <a:r>
              <a:rPr lang="en-US" sz="2800" b="0" dirty="0">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7964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Dictionary Basics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3318235"/>
            <a:ext cx="10972800" cy="3147294"/>
          </a:xfrm>
        </p:spPr>
        <p:txBody>
          <a:bodyPr>
            <a:normAutofit/>
          </a:bodyPr>
          <a:lstStyle/>
          <a:p>
            <a:pPr marL="25400" indent="0">
              <a:buNone/>
            </a:pPr>
            <a:r>
              <a:rPr lang="en-US" dirty="0"/>
              <a:t>What is d after these commands?</a:t>
            </a:r>
          </a:p>
          <a:p>
            <a:pPr marL="539750" indent="-514350">
              <a:buAutoNum type="alphaUcPeriod"/>
            </a:pPr>
            <a:r>
              <a:rPr lang="it-IT" dirty="0"/>
              <a:t>{1: 5, 2: 5, 4: None}</a:t>
            </a:r>
            <a:endParaRPr lang="en-US" dirty="0"/>
          </a:p>
          <a:p>
            <a:pPr marL="539750" indent="-514350">
              <a:buAutoNum type="alphaUcPeriod"/>
            </a:pPr>
            <a:r>
              <a:rPr lang="it-IT" dirty="0"/>
              <a:t>{1: 5, 2: 5, 4: 7}</a:t>
            </a:r>
          </a:p>
          <a:p>
            <a:pPr marL="539750" indent="-514350">
              <a:buAutoNum type="alphaUcPeriod"/>
            </a:pPr>
            <a:r>
              <a:rPr lang="it-IT" dirty="0"/>
              <a:t>{1: 5, 2: 6, 4: 7}</a:t>
            </a:r>
            <a:endParaRPr lang="en-US" dirty="0"/>
          </a:p>
          <a:p>
            <a:pPr marL="539750" indent="-514350">
              <a:buAutoNum type="alphaUcPeriod"/>
            </a:pPr>
            <a:r>
              <a:rPr lang="en-US" dirty="0"/>
              <a:t>Error</a:t>
            </a:r>
          </a:p>
        </p:txBody>
      </p:sp>
      <p:sp>
        <p:nvSpPr>
          <p:cNvPr id="3" name="TextBox 2">
            <a:extLst>
              <a:ext uri="{FF2B5EF4-FFF2-40B4-BE49-F238E27FC236}">
                <a16:creationId xmlns:a16="http://schemas.microsoft.com/office/drawing/2014/main" id="{A5C5427D-DCDD-A61D-A02C-027859672AF8}"/>
              </a:ext>
            </a:extLst>
          </p:cNvPr>
          <p:cNvSpPr txBox="1"/>
          <p:nvPr/>
        </p:nvSpPr>
        <p:spPr>
          <a:xfrm>
            <a:off x="609600" y="1211964"/>
            <a:ext cx="10080396" cy="1815882"/>
          </a:xfrm>
          <a:prstGeom prst="rect">
            <a:avLst/>
          </a:prstGeom>
          <a:noFill/>
        </p:spPr>
        <p:txBody>
          <a:bodyPr wrap="square">
            <a:spAutoFit/>
          </a:bodyPr>
          <a:lstStyle/>
          <a:p>
            <a:r>
              <a:rPr lang="en-US" sz="2800" b="0" dirty="0">
                <a:solidFill>
                  <a:schemeClr val="tx1"/>
                </a:solidFill>
                <a:effectLst/>
                <a:latin typeface="Courier New" panose="02070309020205020404" pitchFamily="49" charset="0"/>
                <a:cs typeface="Courier New" panose="02070309020205020404" pitchFamily="49" charset="0"/>
              </a:rPr>
              <a:t>d = {1: 5}</a:t>
            </a:r>
          </a:p>
          <a:p>
            <a:r>
              <a:rPr lang="en-US" sz="2800" b="0" dirty="0">
                <a:solidFill>
                  <a:schemeClr val="tx1"/>
                </a:solidFill>
                <a:effectLst/>
                <a:latin typeface="Courier New" panose="02070309020205020404" pitchFamily="49" charset="0"/>
                <a:cs typeface="Courier New" panose="02070309020205020404" pitchFamily="49" charset="0"/>
              </a:rPr>
              <a:t>d[2] = </a:t>
            </a:r>
            <a:r>
              <a:rPr lang="en-US" sz="2800" b="0" dirty="0" err="1">
                <a:solidFill>
                  <a:schemeClr val="tx1"/>
                </a:solidFill>
                <a:effectLst/>
                <a:latin typeface="Courier New" panose="02070309020205020404" pitchFamily="49" charset="0"/>
                <a:cs typeface="Courier New" panose="02070309020205020404" pitchFamily="49" charset="0"/>
              </a:rPr>
              <a:t>d.get</a:t>
            </a:r>
            <a:r>
              <a:rPr lang="en-US" sz="2800" b="0" dirty="0">
                <a:solidFill>
                  <a:schemeClr val="tx1"/>
                </a:solidFill>
                <a:effectLst/>
                <a:latin typeface="Courier New" panose="02070309020205020404" pitchFamily="49" charset="0"/>
                <a:cs typeface="Courier New" panose="02070309020205020404" pitchFamily="49" charset="0"/>
              </a:rPr>
              <a:t>(1, 6)</a:t>
            </a:r>
          </a:p>
          <a:p>
            <a:r>
              <a:rPr lang="en-US" sz="2800" b="0" dirty="0">
                <a:solidFill>
                  <a:schemeClr val="tx1"/>
                </a:solidFill>
                <a:effectLst/>
                <a:latin typeface="Courier New" panose="02070309020205020404" pitchFamily="49" charset="0"/>
                <a:cs typeface="Courier New" panose="02070309020205020404" pitchFamily="49" charset="0"/>
              </a:rPr>
              <a:t>d[4] = </a:t>
            </a:r>
            <a:r>
              <a:rPr lang="en-US" sz="2800" b="0" dirty="0" err="1">
                <a:solidFill>
                  <a:schemeClr val="tx1"/>
                </a:solidFill>
                <a:effectLst/>
                <a:latin typeface="Courier New" panose="02070309020205020404" pitchFamily="49" charset="0"/>
                <a:cs typeface="Courier New" panose="02070309020205020404" pitchFamily="49" charset="0"/>
              </a:rPr>
              <a:t>d.get</a:t>
            </a:r>
            <a:r>
              <a:rPr lang="en-US" sz="2800" b="0" dirty="0">
                <a:solidFill>
                  <a:schemeClr val="tx1"/>
                </a:solidFill>
                <a:effectLst/>
                <a:latin typeface="Courier New" panose="02070309020205020404" pitchFamily="49" charset="0"/>
                <a:cs typeface="Courier New" panose="02070309020205020404" pitchFamily="49" charset="0"/>
              </a:rPr>
              <a:t>(3, 7) </a:t>
            </a:r>
          </a:p>
          <a:p>
            <a:r>
              <a:rPr lang="en-US" sz="2800" b="0" dirty="0">
                <a:solidFill>
                  <a:schemeClr val="tx1"/>
                </a:solidFill>
                <a:effectLst/>
                <a:latin typeface="Courier New" panose="02070309020205020404" pitchFamily="49" charset="0"/>
                <a:cs typeface="Courier New" panose="02070309020205020404" pitchFamily="49" charset="0"/>
              </a:rPr>
              <a:t>print(d)</a:t>
            </a:r>
          </a:p>
        </p:txBody>
      </p:sp>
    </p:spTree>
    <p:extLst>
      <p:ext uri="{BB962C8B-B14F-4D97-AF65-F5344CB8AC3E}">
        <p14:creationId xmlns:p14="http://schemas.microsoft.com/office/powerpoint/2010/main" val="24238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900" y="1647923"/>
            <a:ext cx="10545517" cy="1400183"/>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r>
              <a:rPr lang="en-US" sz="2800" dirty="0">
                <a:latin typeface="Courier New" panose="02070309020205020404" pitchFamily="49" charset="0"/>
                <a:cs typeface="Courier New" panose="02070309020205020404" pitchFamily="49" charset="0"/>
              </a:rPr>
              <a:t> = {('Ghostbusters', 2016): 5.4, ('Ghostbusters', 1984): 7.8, ('Cars', 2006):7.1} &gt;&gt;&gt; </a:t>
            </a:r>
            <a:r>
              <a:rPr lang="en-US" sz="2800" dirty="0" err="1">
                <a:latin typeface="Courier New" panose="02070309020205020404" pitchFamily="49" charset="0"/>
                <a:cs typeface="Courier New" panose="02070309020205020404" pitchFamily="49" charset="0"/>
              </a:rPr>
              <a:t>dct.</a:t>
            </a:r>
            <a:r>
              <a:rPr lang="en-US" sz="2800" b="1" dirty="0" err="1">
                <a:latin typeface="Courier New" panose="02070309020205020404" pitchFamily="49" charset="0"/>
                <a:cs typeface="Courier New" panose="02070309020205020404" pitchFamily="49" charset="0"/>
              </a:rPr>
              <a:t>pop</a:t>
            </a:r>
            <a:r>
              <a:rPr lang="en-US" sz="2800" dirty="0">
                <a:latin typeface="Courier New" panose="02070309020205020404" pitchFamily="49" charset="0"/>
                <a:cs typeface="Courier New" panose="02070309020205020404" pitchFamily="49" charset="0"/>
              </a:rPr>
              <a:t>(('Ghostbusters',2016))</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Removing from a Dictionary</a:t>
            </a:r>
          </a:p>
        </p:txBody>
      </p:sp>
      <p:sp>
        <p:nvSpPr>
          <p:cNvPr id="26" name="Content Placeholder 1"/>
          <p:cNvSpPr txBox="1">
            <a:spLocks/>
          </p:cNvSpPr>
          <p:nvPr>
            <p:custDataLst>
              <p:tags r:id="rId3"/>
            </p:custDataLst>
          </p:nvPr>
        </p:nvSpPr>
        <p:spPr>
          <a:xfrm>
            <a:off x="939900" y="3911480"/>
            <a:ext cx="6153627"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dct</a:t>
            </a:r>
            <a:endParaRPr lang="en-US" sz="2800" dirty="0">
              <a:latin typeface="Courier New" panose="02070309020205020404" pitchFamily="49" charset="0"/>
              <a:cs typeface="Courier New" panose="02070309020205020404" pitchFamily="49" charset="0"/>
            </a:endParaRPr>
          </a:p>
        </p:txBody>
      </p:sp>
      <p:sp>
        <p:nvSpPr>
          <p:cNvPr id="27" name="TextBox 26"/>
          <p:cNvSpPr txBox="1"/>
          <p:nvPr>
            <p:custDataLst>
              <p:tags r:id="rId4"/>
            </p:custDataLst>
          </p:nvPr>
        </p:nvSpPr>
        <p:spPr>
          <a:xfrm>
            <a:off x="838200" y="4550840"/>
            <a:ext cx="7525226"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{('Cars', 2006): 7.1, ('Ghostbusters', 1984): 7.8}</a:t>
            </a:r>
          </a:p>
        </p:txBody>
      </p:sp>
      <p:sp>
        <p:nvSpPr>
          <p:cNvPr id="12" name="TextBox 11"/>
          <p:cNvSpPr txBox="1"/>
          <p:nvPr>
            <p:custDataLst>
              <p:tags r:id="rId5"/>
            </p:custDataLst>
          </p:nvPr>
        </p:nvSpPr>
        <p:spPr>
          <a:xfrm>
            <a:off x="939900" y="3048106"/>
            <a:ext cx="7525226"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5.4</a:t>
            </a:r>
          </a:p>
        </p:txBody>
      </p:sp>
      <p:sp>
        <p:nvSpPr>
          <p:cNvPr id="13" name="Content Placeholder 1"/>
          <p:cNvSpPr txBox="1">
            <a:spLocks/>
          </p:cNvSpPr>
          <p:nvPr>
            <p:custDataLst>
              <p:tags r:id="rId6"/>
            </p:custDataLst>
          </p:nvPr>
        </p:nvSpPr>
        <p:spPr>
          <a:xfrm>
            <a:off x="939900" y="5695075"/>
            <a:ext cx="6447489" cy="585409"/>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sz="2800" b="1" dirty="0">
                <a:latin typeface="Courier New" panose="02070309020205020404" pitchFamily="49" charset="0"/>
                <a:cs typeface="Courier New" panose="02070309020205020404" pitchFamily="49" charset="0"/>
              </a:rPr>
              <a:t>del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[('Cars', 2006)]</a:t>
            </a:r>
          </a:p>
        </p:txBody>
      </p:sp>
    </p:spTree>
    <p:extLst>
      <p:ext uri="{BB962C8B-B14F-4D97-AF65-F5344CB8AC3E}">
        <p14:creationId xmlns:p14="http://schemas.microsoft.com/office/powerpoint/2010/main" val="100424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899" y="1430362"/>
            <a:ext cx="9049227" cy="2130256"/>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 = {('Ghostbusters', 2016): 5.4, ('Ghostbusters', 1984): 7.8, ('Cars', 2006):7.1}</a:t>
            </a:r>
          </a:p>
          <a:p>
            <a:pPr algn="l"/>
            <a:r>
              <a:rPr lang="en-US" dirty="0">
                <a:latin typeface="Courier New" panose="02070309020205020404" pitchFamily="49" charset="0"/>
                <a:cs typeface="Courier New" panose="02070309020205020404" pitchFamily="49" charset="0"/>
              </a:rPr>
              <a:t>&gt;&gt;&gt; </a:t>
            </a:r>
            <a:r>
              <a:rPr lang="en-US" b="1" dirty="0">
                <a:solidFill>
                  <a:schemeClr val="accent5"/>
                </a:solidFill>
                <a:latin typeface="Courier New" panose="02070309020205020404" pitchFamily="49" charset="0"/>
                <a:cs typeface="Courier New" panose="02070309020205020404" pitchFamily="49" charset="0"/>
              </a:rPr>
              <a:t>for </a:t>
            </a:r>
            <a:r>
              <a:rPr lang="en-US" b="1" dirty="0" err="1">
                <a:solidFill>
                  <a:schemeClr val="accent5"/>
                </a:solidFill>
                <a:latin typeface="Courier New" panose="02070309020205020404" pitchFamily="49" charset="0"/>
                <a:cs typeface="Courier New" panose="02070309020205020404" pitchFamily="49" charset="0"/>
              </a:rPr>
              <a:t>i</a:t>
            </a:r>
            <a:r>
              <a:rPr lang="en-US" b="1" dirty="0">
                <a:solidFill>
                  <a:schemeClr val="accent5"/>
                </a:solidFill>
                <a:latin typeface="Courier New" panose="02070309020205020404" pitchFamily="49" charset="0"/>
                <a:cs typeface="Courier New" panose="02070309020205020404" pitchFamily="49" charset="0"/>
              </a:rPr>
              <a:t> in </a:t>
            </a:r>
            <a:r>
              <a:rPr lang="en-US" b="1" dirty="0" err="1">
                <a:solidFill>
                  <a:schemeClr val="accent5"/>
                </a:solidFill>
                <a:latin typeface="Courier New" panose="02070309020205020404" pitchFamily="49" charset="0"/>
                <a:cs typeface="Courier New" panose="02070309020205020404" pitchFamily="49" charset="0"/>
              </a:rPr>
              <a:t>dct</a:t>
            </a:r>
            <a:r>
              <a:rPr lang="en-US" b="1" dirty="0">
                <a:solidFill>
                  <a:schemeClr val="accent5"/>
                </a:solidFill>
                <a:latin typeface="Courier New" panose="02070309020205020404" pitchFamily="49" charset="0"/>
                <a:cs typeface="Courier New" panose="02070309020205020404" pitchFamily="49" charset="0"/>
              </a:rPr>
              <a:t>:</a:t>
            </a:r>
          </a:p>
          <a:p>
            <a:pPr algn="l"/>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lgn="l"/>
            <a:endParaRPr lang="en-US" dirty="0">
              <a:latin typeface="Courier New" panose="02070309020205020404" pitchFamily="49" charset="0"/>
              <a:cs typeface="Courier New" panose="02070309020205020404" pitchFamily="49" charset="0"/>
            </a:endParaRP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Iterating over a dictionary</a:t>
            </a:r>
          </a:p>
        </p:txBody>
      </p:sp>
      <p:sp>
        <p:nvSpPr>
          <p:cNvPr id="27" name="TextBox 26"/>
          <p:cNvSpPr txBox="1"/>
          <p:nvPr>
            <p:custDataLst>
              <p:tags r:id="rId3"/>
            </p:custDataLst>
          </p:nvPr>
        </p:nvSpPr>
        <p:spPr>
          <a:xfrm>
            <a:off x="838199" y="3730041"/>
            <a:ext cx="5590309" cy="138499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('Ghostbusters', 2016)</a:t>
            </a:r>
          </a:p>
          <a:p>
            <a:r>
              <a:rPr lang="en-US" sz="2800" dirty="0">
                <a:latin typeface="Courier New" panose="02070309020205020404" pitchFamily="49" charset="0"/>
                <a:cs typeface="Courier New" panose="02070309020205020404" pitchFamily="49" charset="0"/>
              </a:rPr>
              <a:t>('Cars', 2006)</a:t>
            </a:r>
          </a:p>
          <a:p>
            <a:r>
              <a:rPr lang="en-US" sz="2800" dirty="0">
                <a:latin typeface="Courier New" panose="02070309020205020404" pitchFamily="49" charset="0"/>
                <a:cs typeface="Courier New" panose="02070309020205020404" pitchFamily="49" charset="0"/>
              </a:rPr>
              <a:t>('Ghostbusters', 1984)</a:t>
            </a:r>
          </a:p>
        </p:txBody>
      </p:sp>
    </p:spTree>
    <p:extLst>
      <p:ext uri="{BB962C8B-B14F-4D97-AF65-F5344CB8AC3E}">
        <p14:creationId xmlns:p14="http://schemas.microsoft.com/office/powerpoint/2010/main" val="171739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899" y="1430362"/>
            <a:ext cx="9049227" cy="2130256"/>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 = {('Ghostbusters', 2016): 5.4, ('Ghostbusters', 1984): 7.8, ('Cars', 2006):7.1}</a:t>
            </a:r>
          </a:p>
          <a:p>
            <a:pPr algn="l"/>
            <a:r>
              <a:rPr lang="en-US" dirty="0">
                <a:latin typeface="Courier New" panose="02070309020205020404" pitchFamily="49" charset="0"/>
                <a:cs typeface="Courier New" panose="02070309020205020404" pitchFamily="49" charset="0"/>
              </a:rPr>
              <a:t>&gt;&gt;&gt; </a:t>
            </a:r>
            <a:r>
              <a:rPr lang="en-US" b="1" dirty="0">
                <a:solidFill>
                  <a:schemeClr val="accent5"/>
                </a:solidFill>
                <a:latin typeface="Courier New" panose="02070309020205020404" pitchFamily="49" charset="0"/>
                <a:cs typeface="Courier New" panose="02070309020205020404" pitchFamily="49" charset="0"/>
              </a:rPr>
              <a:t>for key, value in </a:t>
            </a:r>
            <a:r>
              <a:rPr lang="en-US" b="1" dirty="0" err="1">
                <a:solidFill>
                  <a:schemeClr val="accent5"/>
                </a:solidFill>
                <a:latin typeface="Courier New" panose="02070309020205020404" pitchFamily="49" charset="0"/>
                <a:cs typeface="Courier New" panose="02070309020205020404" pitchFamily="49" charset="0"/>
              </a:rPr>
              <a:t>dct.items</a:t>
            </a:r>
            <a:r>
              <a:rPr lang="en-US" b="1" dirty="0">
                <a:solidFill>
                  <a:schemeClr val="accent5"/>
                </a:solidFill>
                <a:latin typeface="Courier New" panose="02070309020205020404" pitchFamily="49" charset="0"/>
                <a:cs typeface="Courier New" panose="02070309020205020404" pitchFamily="49" charset="0"/>
              </a:rPr>
              <a:t>():</a:t>
            </a:r>
          </a:p>
          <a:p>
            <a:pPr algn="l"/>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key,":",value</a:t>
            </a:r>
            <a:r>
              <a:rPr lang="en-US" dirty="0">
                <a:latin typeface="Courier New" panose="02070309020205020404" pitchFamily="49" charset="0"/>
                <a:cs typeface="Courier New" panose="02070309020205020404" pitchFamily="49" charset="0"/>
              </a:rPr>
              <a:t>)</a:t>
            </a:r>
          </a:p>
          <a:p>
            <a:pPr algn="l"/>
            <a:endParaRPr lang="en-US" dirty="0">
              <a:latin typeface="Courier New" panose="02070309020205020404" pitchFamily="49" charset="0"/>
              <a:cs typeface="Courier New" panose="02070309020205020404" pitchFamily="49" charset="0"/>
            </a:endParaRP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Iterating over a dictionary</a:t>
            </a:r>
          </a:p>
        </p:txBody>
      </p:sp>
      <p:sp>
        <p:nvSpPr>
          <p:cNvPr id="27" name="TextBox 26"/>
          <p:cNvSpPr txBox="1"/>
          <p:nvPr>
            <p:custDataLst>
              <p:tags r:id="rId3"/>
            </p:custDataLst>
          </p:nvPr>
        </p:nvSpPr>
        <p:spPr>
          <a:xfrm>
            <a:off x="838199" y="3730041"/>
            <a:ext cx="6463146" cy="138499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('Ghostbusters', 2016) : 5.4</a:t>
            </a:r>
          </a:p>
          <a:p>
            <a:r>
              <a:rPr lang="en-US" sz="2800" dirty="0">
                <a:latin typeface="Courier New" panose="02070309020205020404" pitchFamily="49" charset="0"/>
                <a:cs typeface="Courier New" panose="02070309020205020404" pitchFamily="49" charset="0"/>
              </a:rPr>
              <a:t>('Cars', 2006) : 2.1</a:t>
            </a:r>
          </a:p>
          <a:p>
            <a:r>
              <a:rPr lang="en-US" sz="2800" dirty="0">
                <a:latin typeface="Courier New" panose="02070309020205020404" pitchFamily="49" charset="0"/>
                <a:cs typeface="Courier New" panose="02070309020205020404" pitchFamily="49" charset="0"/>
              </a:rPr>
              <a:t>('Ghostbusters', 1984) : 7.8</a:t>
            </a:r>
          </a:p>
        </p:txBody>
      </p:sp>
    </p:spTree>
    <p:extLst>
      <p:ext uri="{BB962C8B-B14F-4D97-AF65-F5344CB8AC3E}">
        <p14:creationId xmlns:p14="http://schemas.microsoft.com/office/powerpoint/2010/main" val="353669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899" y="1430362"/>
            <a:ext cx="9049227" cy="2130256"/>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dct</a:t>
            </a:r>
            <a:r>
              <a:rPr lang="en-US" dirty="0">
                <a:latin typeface="Courier New" panose="02070309020205020404" pitchFamily="49" charset="0"/>
                <a:cs typeface="Courier New" panose="02070309020205020404" pitchFamily="49" charset="0"/>
              </a:rPr>
              <a:t> = {('Ghostbusters', 2016): 5.4, ('Ghostbusters', 1984): 7.8, ('Cars', 2006):7.1}</a:t>
            </a:r>
          </a:p>
          <a:p>
            <a:pPr algn="l"/>
            <a:r>
              <a:rPr lang="en-US" dirty="0">
                <a:latin typeface="Courier New" panose="02070309020205020404" pitchFamily="49" charset="0"/>
                <a:cs typeface="Courier New" panose="02070309020205020404" pitchFamily="49" charset="0"/>
              </a:rPr>
              <a:t>&gt;&gt;&gt; </a:t>
            </a:r>
            <a:r>
              <a:rPr lang="en-US" b="1" dirty="0">
                <a:solidFill>
                  <a:schemeClr val="accent5"/>
                </a:solidFill>
                <a:latin typeface="Courier New" panose="02070309020205020404" pitchFamily="49" charset="0"/>
                <a:cs typeface="Courier New" panose="02070309020205020404" pitchFamily="49" charset="0"/>
              </a:rPr>
              <a:t>for </a:t>
            </a:r>
            <a:r>
              <a:rPr lang="en-US" b="1" dirty="0" err="1">
                <a:solidFill>
                  <a:schemeClr val="accent5"/>
                </a:solidFill>
                <a:latin typeface="Courier New" panose="02070309020205020404" pitchFamily="49" charset="0"/>
                <a:cs typeface="Courier New" panose="02070309020205020404" pitchFamily="49" charset="0"/>
              </a:rPr>
              <a:t>i</a:t>
            </a:r>
            <a:r>
              <a:rPr lang="en-US" b="1" dirty="0">
                <a:solidFill>
                  <a:schemeClr val="accent5"/>
                </a:solidFill>
                <a:latin typeface="Courier New" panose="02070309020205020404" pitchFamily="49" charset="0"/>
                <a:cs typeface="Courier New" panose="02070309020205020404" pitchFamily="49" charset="0"/>
              </a:rPr>
              <a:t> in </a:t>
            </a:r>
            <a:r>
              <a:rPr lang="en-US" b="1" dirty="0" err="1">
                <a:solidFill>
                  <a:schemeClr val="accent5"/>
                </a:solidFill>
                <a:latin typeface="Courier New" panose="02070309020205020404" pitchFamily="49" charset="0"/>
                <a:cs typeface="Courier New" panose="02070309020205020404" pitchFamily="49" charset="0"/>
              </a:rPr>
              <a:t>dct</a:t>
            </a:r>
            <a:r>
              <a:rPr lang="en-US" b="1" dirty="0">
                <a:solidFill>
                  <a:schemeClr val="accent5"/>
                </a:solidFill>
                <a:latin typeface="Courier New" panose="02070309020205020404" pitchFamily="49" charset="0"/>
                <a:cs typeface="Courier New" panose="02070309020205020404" pitchFamily="49" charset="0"/>
              </a:rPr>
              <a:t>:</a:t>
            </a:r>
          </a:p>
          <a:p>
            <a:pPr algn="l"/>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dct.pop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lgn="l"/>
            <a:endParaRPr lang="en-US" dirty="0">
              <a:latin typeface="Courier New" panose="02070309020205020404" pitchFamily="49" charset="0"/>
              <a:cs typeface="Courier New" panose="02070309020205020404" pitchFamily="49" charset="0"/>
            </a:endParaRP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Be CAREFUL while iterating</a:t>
            </a:r>
          </a:p>
        </p:txBody>
      </p:sp>
      <p:sp>
        <p:nvSpPr>
          <p:cNvPr id="27" name="TextBox 26"/>
          <p:cNvSpPr txBox="1"/>
          <p:nvPr>
            <p:custDataLst>
              <p:tags r:id="rId3"/>
            </p:custDataLst>
          </p:nvPr>
        </p:nvSpPr>
        <p:spPr>
          <a:xfrm>
            <a:off x="838198" y="3730041"/>
            <a:ext cx="8499765" cy="2246769"/>
          </a:xfrm>
          <a:prstGeom prst="rect">
            <a:avLst/>
          </a:prstGeom>
          <a:noFill/>
        </p:spPr>
        <p:txBody>
          <a:bodyPr wrap="square" rtlCol="0">
            <a:spAutoFit/>
          </a:bodyPr>
          <a:lstStyle/>
          <a:p>
            <a:r>
              <a:rPr lang="en-US" sz="2800" dirty="0">
                <a:solidFill>
                  <a:srgbClr val="FF0000"/>
                </a:solidFill>
                <a:latin typeface="Courier New" panose="02070309020205020404" pitchFamily="49" charset="0"/>
                <a:cs typeface="Courier New" panose="02070309020205020404" pitchFamily="49" charset="0"/>
              </a:rPr>
              <a:t>5.4</a:t>
            </a:r>
          </a:p>
          <a:p>
            <a:r>
              <a:rPr lang="en-US" sz="2800" dirty="0" err="1">
                <a:solidFill>
                  <a:srgbClr val="FF0000"/>
                </a:solidFill>
                <a:latin typeface="Courier New" panose="02070309020205020404" pitchFamily="49" charset="0"/>
                <a:cs typeface="Courier New" panose="02070309020205020404" pitchFamily="49" charset="0"/>
              </a:rPr>
              <a:t>Traceback</a:t>
            </a:r>
            <a:r>
              <a:rPr lang="en-US" sz="2800" dirty="0">
                <a:solidFill>
                  <a:srgbClr val="FF0000"/>
                </a:solidFill>
                <a:latin typeface="Courier New" panose="02070309020205020404" pitchFamily="49" charset="0"/>
                <a:cs typeface="Courier New" panose="02070309020205020404" pitchFamily="49" charset="0"/>
              </a:rPr>
              <a:t> (most recent call last):</a:t>
            </a:r>
          </a:p>
          <a:p>
            <a:r>
              <a:rPr lang="en-US" sz="2800" dirty="0">
                <a:solidFill>
                  <a:srgbClr val="FF0000"/>
                </a:solidFill>
                <a:latin typeface="Courier New" panose="02070309020205020404" pitchFamily="49" charset="0"/>
                <a:cs typeface="Courier New" panose="02070309020205020404" pitchFamily="49" charset="0"/>
              </a:rPr>
              <a:t>  File "&lt;</a:t>
            </a:r>
            <a:r>
              <a:rPr lang="en-US" sz="2800" dirty="0" err="1">
                <a:solidFill>
                  <a:srgbClr val="FF0000"/>
                </a:solidFill>
                <a:latin typeface="Courier New" panose="02070309020205020404" pitchFamily="49" charset="0"/>
                <a:cs typeface="Courier New" panose="02070309020205020404" pitchFamily="49" charset="0"/>
              </a:rPr>
              <a:t>stdin</a:t>
            </a:r>
            <a:r>
              <a:rPr lang="en-US" sz="2800" dirty="0">
                <a:solidFill>
                  <a:srgbClr val="FF0000"/>
                </a:solidFill>
                <a:latin typeface="Courier New" panose="02070309020205020404" pitchFamily="49" charset="0"/>
                <a:cs typeface="Courier New" panose="02070309020205020404" pitchFamily="49" charset="0"/>
              </a:rPr>
              <a:t>&gt;", line 1, in &lt;module&gt;</a:t>
            </a:r>
          </a:p>
          <a:p>
            <a:r>
              <a:rPr lang="en-US" sz="2800" dirty="0" err="1">
                <a:solidFill>
                  <a:srgbClr val="FF0000"/>
                </a:solidFill>
                <a:latin typeface="Courier New" panose="02070309020205020404" pitchFamily="49" charset="0"/>
                <a:cs typeface="Courier New" panose="02070309020205020404" pitchFamily="49" charset="0"/>
              </a:rPr>
              <a:t>RuntimeError</a:t>
            </a:r>
            <a:r>
              <a:rPr lang="en-US" sz="2800" dirty="0">
                <a:solidFill>
                  <a:srgbClr val="FF0000"/>
                </a:solidFill>
                <a:latin typeface="Courier New" panose="02070309020205020404" pitchFamily="49" charset="0"/>
                <a:cs typeface="Courier New" panose="02070309020205020404" pitchFamily="49" charset="0"/>
              </a:rPr>
              <a:t>: dictionary changed size during iteration</a:t>
            </a:r>
          </a:p>
        </p:txBody>
      </p:sp>
    </p:spTree>
    <p:extLst>
      <p:ext uri="{BB962C8B-B14F-4D97-AF65-F5344CB8AC3E}">
        <p14:creationId xmlns:p14="http://schemas.microsoft.com/office/powerpoint/2010/main" val="220299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505905" y="3580223"/>
            <a:ext cx="10972800" cy="3147294"/>
          </a:xfrm>
        </p:spPr>
        <p:txBody>
          <a:bodyPr>
            <a:normAutofit/>
          </a:bodyPr>
          <a:lstStyle/>
          <a:p>
            <a:pPr marL="25400" indent="0">
              <a:buNone/>
            </a:pPr>
            <a:r>
              <a:rPr lang="en-US" sz="2400" dirty="0"/>
              <a:t>What should go in the missing block above?</a:t>
            </a:r>
          </a:p>
          <a:p>
            <a:pPr marL="539750" indent="-514350">
              <a:buFont typeface="Arial"/>
              <a:buAutoNum type="alphaUcPeriod"/>
            </a:pPr>
            <a:r>
              <a:rPr lang="en-US" sz="2400" dirty="0" err="1">
                <a:latin typeface="Courier New" panose="02070309020205020404" pitchFamily="49" charset="0"/>
                <a:cs typeface="Courier New" panose="02070309020205020404" pitchFamily="49" charset="0"/>
              </a:rPr>
              <a:t>dct.del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to_remove</a:t>
            </a:r>
            <a:r>
              <a:rPr lang="en-US" sz="2400" dirty="0">
                <a:latin typeface="Courier New" panose="02070309020205020404" pitchFamily="49" charset="0"/>
                <a:cs typeface="Courier New" panose="02070309020205020404" pitchFamily="49" charset="0"/>
              </a:rPr>
              <a:t>)</a:t>
            </a:r>
          </a:p>
          <a:p>
            <a:pPr marL="539750" indent="-514350">
              <a:buAutoNum type="alphaUcPeriod"/>
            </a:pPr>
            <a:r>
              <a:rPr lang="en-US" sz="2400" dirty="0">
                <a:latin typeface="Courier New" panose="02070309020205020404" pitchFamily="49" charset="0"/>
                <a:cs typeface="Courier New" panose="02070309020205020404" pitchFamily="49" charset="0"/>
              </a:rPr>
              <a:t>del </a:t>
            </a:r>
            <a:r>
              <a:rPr lang="en-US" sz="2400" dirty="0" err="1">
                <a:latin typeface="Courier New" panose="02070309020205020404" pitchFamily="49" charset="0"/>
                <a:cs typeface="Courier New" panose="02070309020205020404" pitchFamily="49" charset="0"/>
              </a:rPr>
              <a:t>dct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to_remove</a:t>
            </a:r>
            <a:r>
              <a:rPr lang="en-US" sz="2400" dirty="0">
                <a:latin typeface="Courier New" panose="02070309020205020404" pitchFamily="49" charset="0"/>
                <a:cs typeface="Courier New" panose="02070309020205020404" pitchFamily="49" charset="0"/>
              </a:rPr>
              <a:t>]</a:t>
            </a:r>
          </a:p>
          <a:p>
            <a:pPr marL="539750" indent="-514350">
              <a:buAutoNum type="alphaUcPeriod"/>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to_remove</a:t>
            </a:r>
            <a:r>
              <a:rPr lang="en-US" sz="2400" dirty="0">
                <a:latin typeface="Courier New" panose="02070309020205020404" pitchFamily="49" charset="0"/>
                <a:cs typeface="Courier New" panose="02070309020205020404" pitchFamily="49" charset="0"/>
              </a:rPr>
              <a:t>:</a:t>
            </a:r>
          </a:p>
          <a:p>
            <a:pPr marL="2540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dct.pop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A5C5427D-DCDD-A61D-A02C-027859672AF8}"/>
              </a:ext>
            </a:extLst>
          </p:cNvPr>
          <p:cNvSpPr txBox="1"/>
          <p:nvPr/>
        </p:nvSpPr>
        <p:spPr>
          <a:xfrm>
            <a:off x="505905" y="902567"/>
            <a:ext cx="10080396" cy="2677656"/>
          </a:xfrm>
          <a:prstGeom prst="rect">
            <a:avLst/>
          </a:prstGeom>
          <a:noFill/>
        </p:spPr>
        <p:txBody>
          <a:bodyPr wrap="square">
            <a:spAutoFit/>
          </a:bodyPr>
          <a:lstStyle/>
          <a:p>
            <a:r>
              <a:rPr lang="en-US" sz="2400" b="0" dirty="0" err="1">
                <a:solidFill>
                  <a:schemeClr val="tx1"/>
                </a:solidFill>
                <a:effectLst/>
                <a:latin typeface="Courier New" panose="02070309020205020404" pitchFamily="49" charset="0"/>
                <a:cs typeface="Courier New" panose="02070309020205020404" pitchFamily="49" charset="0"/>
              </a:rPr>
              <a:t>dct</a:t>
            </a:r>
            <a:r>
              <a:rPr lang="en-US" sz="2400" b="0" dirty="0">
                <a:solidFill>
                  <a:schemeClr val="tx1"/>
                </a:solidFill>
                <a:effectLst/>
                <a:latin typeface="Courier New" panose="02070309020205020404" pitchFamily="49" charset="0"/>
                <a:cs typeface="Courier New" panose="02070309020205020404" pitchFamily="49" charset="0"/>
              </a:rPr>
              <a:t> = {('Ghostbusters', 2016): 5.4, ('Ghostbusters', 1984): 7.8, ('Cars', 2006):7.1}</a:t>
            </a:r>
          </a:p>
          <a:p>
            <a:r>
              <a:rPr lang="en-US" sz="2400" b="0" dirty="0" err="1">
                <a:solidFill>
                  <a:schemeClr val="tx1"/>
                </a:solidFill>
                <a:effectLst/>
                <a:latin typeface="Courier New" panose="02070309020205020404" pitchFamily="49" charset="0"/>
                <a:cs typeface="Courier New" panose="02070309020205020404" pitchFamily="49" charset="0"/>
              </a:rPr>
              <a:t>to_remove</a:t>
            </a:r>
            <a:r>
              <a:rPr lang="en-US" sz="2400" b="0" dirty="0">
                <a:solidFill>
                  <a:schemeClr val="tx1"/>
                </a:solidFill>
                <a:effectLst/>
                <a:latin typeface="Courier New" panose="02070309020205020404" pitchFamily="49" charset="0"/>
                <a:cs typeface="Courier New" panose="02070309020205020404" pitchFamily="49" charset="0"/>
              </a:rPr>
              <a:t> = []</a:t>
            </a:r>
          </a:p>
          <a:p>
            <a:r>
              <a:rPr lang="en-US" sz="2400" b="0" dirty="0">
                <a:solidFill>
                  <a:schemeClr val="tx1"/>
                </a:solidFill>
                <a:effectLst/>
                <a:latin typeface="Courier New" panose="02070309020205020404" pitchFamily="49" charset="0"/>
                <a:cs typeface="Courier New" panose="02070309020205020404" pitchFamily="49" charset="0"/>
              </a:rPr>
              <a:t>for </a:t>
            </a:r>
            <a:r>
              <a:rPr lang="en-US" sz="2400" b="0" dirty="0" err="1">
                <a:solidFill>
                  <a:schemeClr val="tx1"/>
                </a:solidFill>
                <a:effectLst/>
                <a:latin typeface="Courier New" panose="02070309020205020404" pitchFamily="49" charset="0"/>
                <a:cs typeface="Courier New" panose="02070309020205020404" pitchFamily="49" charset="0"/>
              </a:rPr>
              <a:t>i</a:t>
            </a:r>
            <a:r>
              <a:rPr lang="en-US" sz="2400" b="0" dirty="0">
                <a:solidFill>
                  <a:schemeClr val="tx1"/>
                </a:solidFill>
                <a:effectLst/>
                <a:latin typeface="Courier New" panose="02070309020205020404" pitchFamily="49" charset="0"/>
                <a:cs typeface="Courier New" panose="02070309020205020404" pitchFamily="49" charset="0"/>
              </a:rPr>
              <a:t> in </a:t>
            </a:r>
            <a:r>
              <a:rPr lang="en-US" sz="2400" b="0" dirty="0" err="1">
                <a:solidFill>
                  <a:schemeClr val="tx1"/>
                </a:solidFill>
                <a:effectLst/>
                <a:latin typeface="Courier New" panose="02070309020205020404" pitchFamily="49" charset="0"/>
                <a:cs typeface="Courier New" panose="02070309020205020404" pitchFamily="49" charset="0"/>
              </a:rPr>
              <a:t>dct</a:t>
            </a:r>
            <a:r>
              <a:rPr lang="en-US" sz="2400" b="0" dirty="0">
                <a:solidFill>
                  <a:schemeClr val="tx1"/>
                </a:solidFill>
                <a:effectLst/>
                <a:latin typeface="Courier New" panose="02070309020205020404" pitchFamily="49" charset="0"/>
                <a:cs typeface="Courier New" panose="02070309020205020404" pitchFamily="49" charset="0"/>
              </a:rPr>
              <a:t>:</a:t>
            </a:r>
          </a:p>
          <a:p>
            <a:r>
              <a:rPr lang="en-US" sz="2400" b="0" dirty="0">
                <a:solidFill>
                  <a:schemeClr val="tx1"/>
                </a:solidFill>
                <a:effectLst/>
                <a:latin typeface="Courier New" panose="02070309020205020404" pitchFamily="49" charset="0"/>
                <a:cs typeface="Courier New" panose="02070309020205020404" pitchFamily="49" charset="0"/>
              </a:rPr>
              <a:t>    if(</a:t>
            </a:r>
            <a:r>
              <a:rPr lang="en-US" sz="2400" b="0" dirty="0" err="1">
                <a:solidFill>
                  <a:schemeClr val="tx1"/>
                </a:solidFill>
                <a:effectLst/>
                <a:latin typeface="Courier New" panose="02070309020205020404" pitchFamily="49" charset="0"/>
                <a:cs typeface="Courier New" panose="02070309020205020404" pitchFamily="49" charset="0"/>
              </a:rPr>
              <a:t>i</a:t>
            </a:r>
            <a:r>
              <a:rPr lang="en-US" sz="2400" b="0" dirty="0">
                <a:solidFill>
                  <a:schemeClr val="tx1"/>
                </a:solidFill>
                <a:effectLst/>
                <a:latin typeface="Courier New" panose="02070309020205020404" pitchFamily="49" charset="0"/>
                <a:cs typeface="Courier New" panose="02070309020205020404" pitchFamily="49" charset="0"/>
              </a:rPr>
              <a:t>[1] &lt; 2000):</a:t>
            </a:r>
          </a:p>
          <a:p>
            <a:r>
              <a:rPr lang="en-US" sz="2400" b="0" dirty="0">
                <a:solidFill>
                  <a:schemeClr val="tx1"/>
                </a:solidFill>
                <a:effectLst/>
                <a:latin typeface="Courier New" panose="02070309020205020404" pitchFamily="49" charset="0"/>
                <a:cs typeface="Courier New" panose="02070309020205020404" pitchFamily="49" charset="0"/>
              </a:rPr>
              <a:t>        </a:t>
            </a:r>
            <a:r>
              <a:rPr lang="en-US" sz="2400" b="0" dirty="0" err="1">
                <a:solidFill>
                  <a:schemeClr val="tx1"/>
                </a:solidFill>
                <a:effectLst/>
                <a:latin typeface="Courier New" panose="02070309020205020404" pitchFamily="49" charset="0"/>
                <a:cs typeface="Courier New" panose="02070309020205020404" pitchFamily="49" charset="0"/>
              </a:rPr>
              <a:t>to_remove.append</a:t>
            </a:r>
            <a:r>
              <a:rPr lang="en-US" sz="2400" b="0" dirty="0">
                <a:solidFill>
                  <a:schemeClr val="tx1"/>
                </a:solidFill>
                <a:effectLst/>
                <a:latin typeface="Courier New" panose="02070309020205020404" pitchFamily="49" charset="0"/>
                <a:cs typeface="Courier New" panose="02070309020205020404" pitchFamily="49" charset="0"/>
              </a:rPr>
              <a:t>(</a:t>
            </a:r>
            <a:r>
              <a:rPr lang="en-US" sz="2400" b="0" dirty="0" err="1">
                <a:solidFill>
                  <a:schemeClr val="tx1"/>
                </a:solidFill>
                <a:effectLst/>
                <a:latin typeface="Courier New" panose="02070309020205020404" pitchFamily="49" charset="0"/>
                <a:cs typeface="Courier New" panose="02070309020205020404" pitchFamily="49" charset="0"/>
              </a:rPr>
              <a:t>i</a:t>
            </a:r>
            <a:r>
              <a:rPr lang="en-US" sz="2400" b="0" dirty="0">
                <a:solidFill>
                  <a:schemeClr val="tx1"/>
                </a:solidFill>
                <a:effectLst/>
                <a:latin typeface="Courier New" panose="02070309020205020404" pitchFamily="49" charset="0"/>
                <a:cs typeface="Courier New" panose="02070309020205020404" pitchFamily="49" charset="0"/>
              </a:rPr>
              <a:t>)</a:t>
            </a:r>
          </a:p>
          <a:p>
            <a:r>
              <a:rPr lang="en-US" sz="2400" b="0" dirty="0">
                <a:solidFill>
                  <a:schemeClr val="tx1"/>
                </a:solidFill>
                <a:effectLst/>
                <a:latin typeface="Courier New" panose="02070309020205020404" pitchFamily="49" charset="0"/>
                <a:cs typeface="Courier New" panose="02070309020205020404" pitchFamily="49" charset="0"/>
              </a:rPr>
              <a:t>#Fill in missing line(s)</a:t>
            </a:r>
          </a:p>
        </p:txBody>
      </p:sp>
      <p:sp>
        <p:nvSpPr>
          <p:cNvPr id="6" name="Text Placeholder 3">
            <a:extLst>
              <a:ext uri="{FF2B5EF4-FFF2-40B4-BE49-F238E27FC236}">
                <a16:creationId xmlns:a16="http://schemas.microsoft.com/office/drawing/2014/main" id="{8DA42C46-91D5-3F59-18DA-5B8FF7481E17}"/>
              </a:ext>
            </a:extLst>
          </p:cNvPr>
          <p:cNvSpPr txBox="1">
            <a:spLocks/>
          </p:cNvSpPr>
          <p:nvPr/>
        </p:nvSpPr>
        <p:spPr>
          <a:xfrm>
            <a:off x="505905" y="281706"/>
            <a:ext cx="10972800" cy="314729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accent1"/>
                </a:solidFill>
                <a:latin typeface="Open Sans"/>
                <a:ea typeface="Open Sans"/>
                <a:cs typeface="Open Sans"/>
                <a:sym typeface="Open Sans"/>
              </a:defRPr>
            </a:lvl2pPr>
            <a:lvl3pPr marL="1371600" marR="0" lvl="2"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Open Sans"/>
                <a:ea typeface="Open Sans"/>
                <a:cs typeface="Open Sans"/>
                <a:sym typeface="Open Sans"/>
              </a:defRPr>
            </a:lvl3pPr>
            <a:lvl4pPr marL="1828800" marR="0" lvl="3" indent="-355600" algn="l" rtl="0">
              <a:lnSpc>
                <a:spcPct val="100000"/>
              </a:lnSpc>
              <a:spcBef>
                <a:spcPts val="400"/>
              </a:spcBef>
              <a:spcAft>
                <a:spcPts val="0"/>
              </a:spcAft>
              <a:buClr>
                <a:schemeClr val="accent4"/>
              </a:buClr>
              <a:buSzPts val="2000"/>
              <a:buFont typeface="Arial"/>
              <a:buChar char="–"/>
              <a:defRPr sz="2000" b="0" i="0" u="none" strike="noStrike" cap="none">
                <a:solidFill>
                  <a:schemeClr val="accent4"/>
                </a:solidFill>
                <a:latin typeface="Open Sans"/>
                <a:ea typeface="Open Sans"/>
                <a:cs typeface="Open Sans"/>
                <a:sym typeface="Open Sans"/>
              </a:defRPr>
            </a:lvl4pPr>
            <a:lvl5pPr marL="2286000" marR="0" lvl="4"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accent3"/>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5400" indent="0">
              <a:buFont typeface="Arial"/>
              <a:buNone/>
            </a:pPr>
            <a:r>
              <a:rPr lang="en-US" sz="2400" dirty="0"/>
              <a:t>Fill in the code to remove all movies before the year 2000?</a:t>
            </a:r>
          </a:p>
        </p:txBody>
      </p:sp>
      <p:sp>
        <p:nvSpPr>
          <p:cNvPr id="7" name="Text Placeholder 3">
            <a:extLst>
              <a:ext uri="{FF2B5EF4-FFF2-40B4-BE49-F238E27FC236}">
                <a16:creationId xmlns:a16="http://schemas.microsoft.com/office/drawing/2014/main" id="{F49753DA-C977-6155-0632-1AC9CE83D792}"/>
              </a:ext>
            </a:extLst>
          </p:cNvPr>
          <p:cNvSpPr txBox="1">
            <a:spLocks/>
          </p:cNvSpPr>
          <p:nvPr/>
        </p:nvSpPr>
        <p:spPr>
          <a:xfrm>
            <a:off x="5635657" y="3580223"/>
            <a:ext cx="6421225" cy="314729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Open Sans"/>
                <a:ea typeface="Open Sans"/>
                <a:cs typeface="Open Sans"/>
                <a:sym typeface="Open Sans"/>
              </a:defRPr>
            </a:lvl1pPr>
            <a:lvl2pPr marL="914400" marR="0" lvl="1"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accent1"/>
                </a:solidFill>
                <a:latin typeface="Open Sans"/>
                <a:ea typeface="Open Sans"/>
                <a:cs typeface="Open Sans"/>
                <a:sym typeface="Open Sans"/>
              </a:defRPr>
            </a:lvl2pPr>
            <a:lvl3pPr marL="1371600" marR="0" lvl="2"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Open Sans"/>
                <a:ea typeface="Open Sans"/>
                <a:cs typeface="Open Sans"/>
                <a:sym typeface="Open Sans"/>
              </a:defRPr>
            </a:lvl3pPr>
            <a:lvl4pPr marL="1828800" marR="0" lvl="3" indent="-355600" algn="l" rtl="0">
              <a:lnSpc>
                <a:spcPct val="100000"/>
              </a:lnSpc>
              <a:spcBef>
                <a:spcPts val="400"/>
              </a:spcBef>
              <a:spcAft>
                <a:spcPts val="0"/>
              </a:spcAft>
              <a:buClr>
                <a:schemeClr val="accent4"/>
              </a:buClr>
              <a:buSzPts val="2000"/>
              <a:buFont typeface="Arial"/>
              <a:buChar char="–"/>
              <a:defRPr sz="2000" b="0" i="0" u="none" strike="noStrike" cap="none">
                <a:solidFill>
                  <a:schemeClr val="accent4"/>
                </a:solidFill>
                <a:latin typeface="Open Sans"/>
                <a:ea typeface="Open Sans"/>
                <a:cs typeface="Open Sans"/>
                <a:sym typeface="Open Sans"/>
              </a:defRPr>
            </a:lvl4pPr>
            <a:lvl5pPr marL="2286000" marR="0" lvl="4"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accent3"/>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5400" indent="0">
              <a:buFont typeface="Arial"/>
              <a:buNone/>
            </a:pPr>
            <a:endParaRPr lang="en-US" sz="2400" dirty="0"/>
          </a:p>
          <a:p>
            <a:pPr marL="539750" indent="-514350">
              <a:buFont typeface="Arial"/>
              <a:buAutoNum type="alphaUcPeriod" startAt="4"/>
            </a:pPr>
            <a:r>
              <a:rPr lang="en-US" sz="2400" dirty="0">
                <a:latin typeface="Courier New" panose="02070309020205020404" pitchFamily="49" charset="0"/>
                <a:cs typeface="Courier New" panose="02070309020205020404" pitchFamily="49" charset="0"/>
              </a:rPr>
              <a:t>for x, y in </a:t>
            </a:r>
            <a:r>
              <a:rPr lang="en-US" sz="2400" dirty="0" err="1">
                <a:latin typeface="Courier New" panose="02070309020205020404" pitchFamily="49" charset="0"/>
                <a:cs typeface="Courier New" panose="02070309020205020404" pitchFamily="49" charset="0"/>
              </a:rPr>
              <a:t>dct.items</a:t>
            </a:r>
            <a:r>
              <a:rPr lang="en-US" sz="2400" dirty="0">
                <a:latin typeface="Courier New" panose="02070309020205020404" pitchFamily="49" charset="0"/>
                <a:cs typeface="Courier New" panose="02070309020205020404" pitchFamily="49" charset="0"/>
              </a:rPr>
              <a:t>():</a:t>
            </a:r>
          </a:p>
          <a:p>
            <a:pPr marL="2540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dct.pop</a:t>
            </a:r>
            <a:r>
              <a:rPr lang="en-US" sz="2400" dirty="0">
                <a:latin typeface="Courier New" panose="02070309020205020404" pitchFamily="49" charset="0"/>
                <a:cs typeface="Courier New" panose="02070309020205020404" pitchFamily="49" charset="0"/>
              </a:rPr>
              <a:t>(x)</a:t>
            </a:r>
          </a:p>
          <a:p>
            <a:pPr marL="539750" indent="-514350">
              <a:buFont typeface="+mj-lt"/>
              <a:buAutoNum type="alphaUcPeriod" startAt="5"/>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dct</a:t>
            </a:r>
            <a:r>
              <a:rPr lang="en-US" sz="2400" dirty="0">
                <a:latin typeface="Courier New" panose="02070309020205020404" pitchFamily="49" charset="0"/>
                <a:cs typeface="Courier New" panose="02070309020205020404" pitchFamily="49" charset="0"/>
              </a:rPr>
              <a:t>:</a:t>
            </a:r>
          </a:p>
          <a:p>
            <a:pPr marL="25400" indent="0">
              <a:buFont typeface="Arial"/>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dct.pop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2651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Summary</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Tuples allow us to store multiple values in an immutable data structure</a:t>
            </a:r>
          </a:p>
          <a:p>
            <a:pPr marL="800100" lvl="1" indent="-342900">
              <a:spcBef>
                <a:spcPts val="0"/>
              </a:spcBef>
              <a:buClr>
                <a:schemeClr val="dk1"/>
              </a:buClr>
              <a:buSzPts val="3200"/>
              <a:buChar char="•"/>
            </a:pPr>
            <a:r>
              <a:rPr lang="en-US" dirty="0"/>
              <a:t>Can be used to return multiple items from a function</a:t>
            </a:r>
          </a:p>
          <a:p>
            <a:pPr marL="342900" lvl="0" indent="-342900" algn="l" rtl="0">
              <a:spcBef>
                <a:spcPts val="0"/>
              </a:spcBef>
              <a:spcAft>
                <a:spcPts val="0"/>
              </a:spcAft>
              <a:buClr>
                <a:schemeClr val="dk1"/>
              </a:buClr>
              <a:buSzPts val="3200"/>
              <a:buChar char="•"/>
            </a:pPr>
            <a:r>
              <a:rPr lang="en-US" dirty="0"/>
              <a:t>Dictionaries store immutable keys to corresponding values (where values can be any type of object)</a:t>
            </a:r>
          </a:p>
          <a:p>
            <a:pPr marL="800100" lvl="1" indent="-342900">
              <a:spcBef>
                <a:spcPts val="0"/>
              </a:spcBef>
              <a:buClr>
                <a:schemeClr val="dk1"/>
              </a:buClr>
              <a:buSzPts val="3200"/>
              <a:buChar char="•"/>
            </a:pPr>
            <a:r>
              <a:rPr lang="en-US" dirty="0"/>
              <a:t>Fast when searching for values</a:t>
            </a:r>
          </a:p>
          <a:p>
            <a:pPr marL="800100" lvl="1" indent="-342900">
              <a:spcBef>
                <a:spcPts val="0"/>
              </a:spcBef>
              <a:buClr>
                <a:schemeClr val="dk1"/>
              </a:buClr>
              <a:buSzPts val="3200"/>
              <a:buChar char="•"/>
            </a:pPr>
            <a:r>
              <a:rPr lang="en-US" dirty="0"/>
              <a:t>Useful in many contexts!</a:t>
            </a:r>
          </a:p>
        </p:txBody>
      </p:sp>
    </p:spTree>
    <p:extLst>
      <p:ext uri="{BB962C8B-B14F-4D97-AF65-F5344CB8AC3E}">
        <p14:creationId xmlns:p14="http://schemas.microsoft.com/office/powerpoint/2010/main" val="113168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Learning Goals for Today</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lstStyle/>
          <a:p>
            <a:pPr marL="25400" indent="0">
              <a:buNone/>
            </a:pPr>
            <a:r>
              <a:rPr lang="en-US" dirty="0"/>
              <a:t>By the end of today’s lecture, you should be able to:</a:t>
            </a:r>
          </a:p>
          <a:p>
            <a:r>
              <a:rPr lang="en-US" dirty="0"/>
              <a:t>Read, modify, and write code that includes dictionaries and tuples</a:t>
            </a:r>
          </a:p>
          <a:p>
            <a:r>
              <a:rPr lang="en-US" dirty="0"/>
              <a:t>Identify problems where dictionaries can be helpful</a:t>
            </a:r>
          </a:p>
        </p:txBody>
      </p:sp>
    </p:spTree>
    <p:extLst>
      <p:ext uri="{BB962C8B-B14F-4D97-AF65-F5344CB8AC3E}">
        <p14:creationId xmlns:p14="http://schemas.microsoft.com/office/powerpoint/2010/main" val="148254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302-411F-42E6-9D15-DEFE653BC6B8}"/>
              </a:ext>
            </a:extLst>
          </p:cNvPr>
          <p:cNvSpPr>
            <a:spLocks noGrp="1"/>
          </p:cNvSpPr>
          <p:nvPr>
            <p:ph type="title"/>
            <p:custDataLst>
              <p:tags r:id="rId1"/>
            </p:custDataLst>
          </p:nvPr>
        </p:nvSpPr>
        <p:spPr>
          <a:xfrm>
            <a:off x="609600" y="57874"/>
            <a:ext cx="10972800" cy="831474"/>
          </a:xfrm>
        </p:spPr>
        <p:txBody>
          <a:bodyPr/>
          <a:lstStyle/>
          <a:p>
            <a:pPr algn="ctr"/>
            <a:r>
              <a:rPr lang="en-US" dirty="0"/>
              <a:t>Tuples</a:t>
            </a:r>
          </a:p>
        </p:txBody>
      </p:sp>
    </p:spTree>
    <p:extLst>
      <p:ext uri="{BB962C8B-B14F-4D97-AF65-F5344CB8AC3E}">
        <p14:creationId xmlns:p14="http://schemas.microsoft.com/office/powerpoint/2010/main" val="250043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Tuples Overview</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normAutofit lnSpcReduction="10000"/>
          </a:bodyPr>
          <a:lstStyle/>
          <a:p>
            <a:pPr>
              <a:buFont typeface="Arial" panose="020B0604020202020204" pitchFamily="34" charset="0"/>
              <a:buChar char="•"/>
            </a:pPr>
            <a:r>
              <a:rPr lang="en-US" dirty="0"/>
              <a:t>Like lists, tuples</a:t>
            </a:r>
          </a:p>
          <a:p>
            <a:pPr lvl="1">
              <a:buFont typeface="Arial" panose="020B0604020202020204" pitchFamily="34" charset="0"/>
              <a:buChar char="•"/>
            </a:pPr>
            <a:r>
              <a:rPr lang="en-US" dirty="0"/>
              <a:t>Support for-loops, indexes, slices, </a:t>
            </a:r>
            <a:r>
              <a:rPr lang="en-US" dirty="0" err="1"/>
              <a:t>len</a:t>
            </a:r>
            <a:endParaRPr lang="en-US" dirty="0"/>
          </a:p>
          <a:p>
            <a:pPr>
              <a:buFont typeface="Arial" panose="020B0604020202020204" pitchFamily="34" charset="0"/>
              <a:buChar char="•"/>
            </a:pPr>
            <a:r>
              <a:rPr lang="en-US" dirty="0"/>
              <a:t>Not like lists, tuples</a:t>
            </a:r>
          </a:p>
          <a:p>
            <a:pPr lvl="1">
              <a:buFont typeface="Arial" panose="020B0604020202020204" pitchFamily="34" charset="0"/>
              <a:buChar char="•"/>
            </a:pPr>
            <a:r>
              <a:rPr lang="en-US" dirty="0"/>
              <a:t>Have only count and index methods</a:t>
            </a:r>
          </a:p>
          <a:p>
            <a:pPr lvl="1">
              <a:buFont typeface="Arial" panose="020B0604020202020204" pitchFamily="34" charset="0"/>
              <a:buChar char="•"/>
            </a:pPr>
            <a:r>
              <a:rPr lang="en-US" dirty="0"/>
              <a:t>Are created with parentheses (not brackets)</a:t>
            </a:r>
          </a:p>
          <a:p>
            <a:pPr lvl="2">
              <a:buFont typeface="Arial" panose="020B0604020202020204" pitchFamily="34" charset="0"/>
              <a:buChar char="•"/>
            </a:pPr>
            <a:r>
              <a:rPr lang="en-US" dirty="0"/>
              <a:t>The comma is technically the operator that matters but in practice everyone uses parentheses</a:t>
            </a:r>
          </a:p>
          <a:p>
            <a:pPr>
              <a:buFont typeface="Arial" panose="020B0604020202020204" pitchFamily="34" charset="0"/>
              <a:buChar char="•"/>
            </a:pPr>
            <a:r>
              <a:rPr lang="en-US" dirty="0"/>
              <a:t>Are immutable</a:t>
            </a:r>
          </a:p>
          <a:p>
            <a:pPr lvl="1">
              <a:buFont typeface="Arial" panose="020B0604020202020204" pitchFamily="34" charset="0"/>
              <a:buChar char="•"/>
            </a:pPr>
            <a:r>
              <a:rPr lang="en-US" dirty="0"/>
              <a:t>Tuples provide data integrity (e.g. tuple cannot change through aliasing)</a:t>
            </a:r>
          </a:p>
        </p:txBody>
      </p:sp>
    </p:spTree>
    <p:extLst>
      <p:ext uri="{BB962C8B-B14F-4D97-AF65-F5344CB8AC3E}">
        <p14:creationId xmlns:p14="http://schemas.microsoft.com/office/powerpoint/2010/main" val="128020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custDataLst>
              <p:tags r:id="rId1"/>
            </p:custDataLst>
          </p:nvPr>
        </p:nvSpPr>
        <p:spPr>
          <a:xfrm>
            <a:off x="939901" y="1800328"/>
            <a:ext cx="7289700" cy="975381"/>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tuple1 = ('Honda','Civic',4,2022)</a:t>
            </a:r>
          </a:p>
          <a:p>
            <a:pPr algn="l"/>
            <a:r>
              <a:rPr lang="en-US" dirty="0">
                <a:latin typeface="Courier New" panose="02070309020205020404" pitchFamily="49" charset="0"/>
                <a:cs typeface="Courier New" panose="02070309020205020404" pitchFamily="49" charset="0"/>
              </a:rPr>
              <a:t>&gt;&gt;&gt; tuple1</a:t>
            </a:r>
          </a:p>
        </p:txBody>
      </p:sp>
      <p:sp>
        <p:nvSpPr>
          <p:cNvPr id="11" name="Title 1"/>
          <p:cNvSpPr txBox="1">
            <a:spLocks/>
          </p:cNvSpPr>
          <p:nvPr>
            <p:custDataLst>
              <p:tags r:id="rId2"/>
            </p:custDataLst>
          </p:nvPr>
        </p:nvSpPr>
        <p:spPr>
          <a:xfrm>
            <a:off x="838200" y="124577"/>
            <a:ext cx="10515600" cy="800710"/>
          </a:xfrm>
          <a:prstGeom prst="rect">
            <a:avLst/>
          </a:prstGeom>
        </p:spPr>
        <p:txBody>
          <a:bodyPr vert="horz" lIns="91440" tIns="45720" rIns="91440" bIns="45720" rtlCol="0" anchor="ctr">
            <a:normAutofit fontScale="97500"/>
          </a:bodyPr>
          <a:lstStyle>
            <a:lvl1pPr>
              <a:lnSpc>
                <a:spcPct val="100000"/>
              </a:lnSpc>
              <a:spcBef>
                <a:spcPct val="0"/>
              </a:spcBef>
              <a:buNone/>
              <a:defRPr sz="4400">
                <a:solidFill>
                  <a:schemeClr val="accent1"/>
                </a:solidFill>
                <a:latin typeface="Century Gothic"/>
                <a:ea typeface="+mj-ea"/>
                <a:cs typeface="+mj-cs"/>
              </a:defRPr>
            </a:lvl1pPr>
          </a:lstStyle>
          <a:p>
            <a:r>
              <a:rPr lang="en-US" dirty="0"/>
              <a:t>Tuples Basics</a:t>
            </a:r>
          </a:p>
        </p:txBody>
      </p:sp>
      <p:sp>
        <p:nvSpPr>
          <p:cNvPr id="2" name="TextBox 1"/>
          <p:cNvSpPr txBox="1"/>
          <p:nvPr>
            <p:custDataLst>
              <p:tags r:id="rId3"/>
            </p:custDataLst>
          </p:nvPr>
        </p:nvSpPr>
        <p:spPr>
          <a:xfrm>
            <a:off x="939901" y="2778981"/>
            <a:ext cx="7289700"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('Honda', 'Civic', 4, 2022)</a:t>
            </a:r>
          </a:p>
        </p:txBody>
      </p:sp>
      <p:sp>
        <p:nvSpPr>
          <p:cNvPr id="16" name="Rectangle 15"/>
          <p:cNvSpPr/>
          <p:nvPr>
            <p:custDataLst>
              <p:tags r:id="rId4"/>
            </p:custDataLst>
          </p:nvPr>
        </p:nvSpPr>
        <p:spPr>
          <a:xfrm>
            <a:off x="5113421" y="280378"/>
            <a:ext cx="1838055" cy="8534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'Honda'</a:t>
            </a:r>
          </a:p>
        </p:txBody>
      </p:sp>
      <p:sp>
        <p:nvSpPr>
          <p:cNvPr id="17" name="Rectangle 16"/>
          <p:cNvSpPr/>
          <p:nvPr>
            <p:custDataLst>
              <p:tags r:id="rId5"/>
            </p:custDataLst>
          </p:nvPr>
        </p:nvSpPr>
        <p:spPr>
          <a:xfrm>
            <a:off x="6951475" y="280378"/>
            <a:ext cx="1542819" cy="8534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'Civic'</a:t>
            </a:r>
          </a:p>
        </p:txBody>
      </p:sp>
      <p:sp>
        <p:nvSpPr>
          <p:cNvPr id="18" name="Rectangle 17"/>
          <p:cNvSpPr/>
          <p:nvPr>
            <p:custDataLst>
              <p:tags r:id="rId6"/>
            </p:custDataLst>
          </p:nvPr>
        </p:nvSpPr>
        <p:spPr>
          <a:xfrm>
            <a:off x="8506727" y="280378"/>
            <a:ext cx="944880" cy="8534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a:t>
            </a:r>
          </a:p>
        </p:txBody>
      </p:sp>
      <p:sp>
        <p:nvSpPr>
          <p:cNvPr id="21" name="TextBox 20"/>
          <p:cNvSpPr txBox="1"/>
          <p:nvPr>
            <p:custDataLst>
              <p:tags r:id="rId7"/>
            </p:custDataLst>
          </p:nvPr>
        </p:nvSpPr>
        <p:spPr>
          <a:xfrm>
            <a:off x="5113421" y="1077304"/>
            <a:ext cx="1838055" cy="646331"/>
          </a:xfrm>
          <a:prstGeom prst="rect">
            <a:avLst/>
          </a:prstGeom>
          <a:noFill/>
        </p:spPr>
        <p:txBody>
          <a:bodyPr wrap="square" rtlCol="0">
            <a:spAutoFit/>
          </a:bodyPr>
          <a:lstStyle/>
          <a:p>
            <a:pPr algn="ctr"/>
            <a:r>
              <a:rPr lang="en-US" sz="3600" dirty="0"/>
              <a:t>0</a:t>
            </a:r>
          </a:p>
        </p:txBody>
      </p:sp>
      <p:sp>
        <p:nvSpPr>
          <p:cNvPr id="22" name="TextBox 21"/>
          <p:cNvSpPr txBox="1"/>
          <p:nvPr>
            <p:custDataLst>
              <p:tags r:id="rId8"/>
            </p:custDataLst>
          </p:nvPr>
        </p:nvSpPr>
        <p:spPr>
          <a:xfrm>
            <a:off x="6951476" y="1077304"/>
            <a:ext cx="944880" cy="646331"/>
          </a:xfrm>
          <a:prstGeom prst="rect">
            <a:avLst/>
          </a:prstGeom>
          <a:noFill/>
        </p:spPr>
        <p:txBody>
          <a:bodyPr wrap="square" rtlCol="0">
            <a:spAutoFit/>
          </a:bodyPr>
          <a:lstStyle/>
          <a:p>
            <a:pPr algn="ctr"/>
            <a:r>
              <a:rPr lang="en-US" sz="3600" dirty="0"/>
              <a:t>1</a:t>
            </a:r>
          </a:p>
        </p:txBody>
      </p:sp>
      <p:sp>
        <p:nvSpPr>
          <p:cNvPr id="23" name="TextBox 22"/>
          <p:cNvSpPr txBox="1"/>
          <p:nvPr>
            <p:custDataLst>
              <p:tags r:id="rId9"/>
            </p:custDataLst>
          </p:nvPr>
        </p:nvSpPr>
        <p:spPr>
          <a:xfrm>
            <a:off x="8506727" y="1055298"/>
            <a:ext cx="944880" cy="646331"/>
          </a:xfrm>
          <a:prstGeom prst="rect">
            <a:avLst/>
          </a:prstGeom>
          <a:noFill/>
        </p:spPr>
        <p:txBody>
          <a:bodyPr wrap="square" rtlCol="0">
            <a:spAutoFit/>
          </a:bodyPr>
          <a:lstStyle/>
          <a:p>
            <a:pPr algn="ctr"/>
            <a:r>
              <a:rPr lang="en-US" sz="3600" dirty="0"/>
              <a:t>2</a:t>
            </a:r>
          </a:p>
        </p:txBody>
      </p:sp>
      <p:sp>
        <p:nvSpPr>
          <p:cNvPr id="26" name="Content Placeholder 1"/>
          <p:cNvSpPr txBox="1">
            <a:spLocks/>
          </p:cNvSpPr>
          <p:nvPr>
            <p:custDataLst>
              <p:tags r:id="rId10"/>
            </p:custDataLst>
          </p:nvPr>
        </p:nvSpPr>
        <p:spPr>
          <a:xfrm>
            <a:off x="939901" y="3572329"/>
            <a:ext cx="4497948"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tuple1[1]</a:t>
            </a:r>
          </a:p>
        </p:txBody>
      </p:sp>
      <p:sp>
        <p:nvSpPr>
          <p:cNvPr id="27" name="TextBox 26"/>
          <p:cNvSpPr txBox="1"/>
          <p:nvPr>
            <p:custDataLst>
              <p:tags r:id="rId11"/>
            </p:custDataLst>
          </p:nvPr>
        </p:nvSpPr>
        <p:spPr>
          <a:xfrm>
            <a:off x="939901" y="4177242"/>
            <a:ext cx="3997890"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'Civic'</a:t>
            </a:r>
          </a:p>
        </p:txBody>
      </p:sp>
      <p:sp>
        <p:nvSpPr>
          <p:cNvPr id="28" name="Content Placeholder 1"/>
          <p:cNvSpPr txBox="1">
            <a:spLocks/>
          </p:cNvSpPr>
          <p:nvPr>
            <p:custDataLst>
              <p:tags r:id="rId12"/>
            </p:custDataLst>
          </p:nvPr>
        </p:nvSpPr>
        <p:spPr>
          <a:xfrm>
            <a:off x="939901" y="4901301"/>
            <a:ext cx="4497948" cy="561724"/>
          </a:xfrm>
          <a:prstGeom prst="rect">
            <a:avLst/>
          </a:prstGeom>
          <a:solidFill>
            <a:schemeClr val="accent4">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(tuple1)</a:t>
            </a:r>
          </a:p>
        </p:txBody>
      </p:sp>
      <p:sp>
        <p:nvSpPr>
          <p:cNvPr id="29" name="TextBox 28"/>
          <p:cNvSpPr txBox="1"/>
          <p:nvPr>
            <p:custDataLst>
              <p:tags r:id="rId13"/>
            </p:custDataLst>
          </p:nvPr>
        </p:nvSpPr>
        <p:spPr>
          <a:xfrm>
            <a:off x="939901" y="5506214"/>
            <a:ext cx="5845910" cy="523220"/>
          </a:xfrm>
          <a:prstGeom prst="rect">
            <a:avLst/>
          </a:prstGeom>
          <a:noFill/>
        </p:spPr>
        <p:txBody>
          <a:bodyPr wrap="square" rtlCol="0">
            <a:spAutoFit/>
          </a:bodyPr>
          <a:lstStyle/>
          <a:p>
            <a:r>
              <a:rPr lang="en-US" sz="2800" dirty="0">
                <a:cs typeface="Courier New" panose="02070309020205020404" pitchFamily="49" charset="0"/>
              </a:rPr>
              <a:t>4</a:t>
            </a:r>
          </a:p>
        </p:txBody>
      </p:sp>
      <p:sp>
        <p:nvSpPr>
          <p:cNvPr id="19" name="Rectangle 18"/>
          <p:cNvSpPr/>
          <p:nvPr>
            <p:custDataLst>
              <p:tags r:id="rId14"/>
            </p:custDataLst>
          </p:nvPr>
        </p:nvSpPr>
        <p:spPr>
          <a:xfrm>
            <a:off x="9482888" y="278280"/>
            <a:ext cx="1343237" cy="85553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2022</a:t>
            </a:r>
          </a:p>
        </p:txBody>
      </p:sp>
      <p:sp>
        <p:nvSpPr>
          <p:cNvPr id="20" name="TextBox 19"/>
          <p:cNvSpPr txBox="1"/>
          <p:nvPr>
            <p:custDataLst>
              <p:tags r:id="rId15"/>
            </p:custDataLst>
          </p:nvPr>
        </p:nvSpPr>
        <p:spPr>
          <a:xfrm>
            <a:off x="9482888" y="1053200"/>
            <a:ext cx="1374517" cy="646331"/>
          </a:xfrm>
          <a:prstGeom prst="rect">
            <a:avLst/>
          </a:prstGeom>
          <a:noFill/>
        </p:spPr>
        <p:txBody>
          <a:bodyPr wrap="square" rtlCol="0">
            <a:spAutoFit/>
          </a:bodyPr>
          <a:lstStyle/>
          <a:p>
            <a:pPr algn="ctr"/>
            <a:r>
              <a:rPr lang="en-US" sz="3600" dirty="0"/>
              <a:t>3</a:t>
            </a:r>
          </a:p>
        </p:txBody>
      </p:sp>
    </p:spTree>
    <p:extLst>
      <p:ext uri="{BB962C8B-B14F-4D97-AF65-F5344CB8AC3E}">
        <p14:creationId xmlns:p14="http://schemas.microsoft.com/office/powerpoint/2010/main" val="30280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16" grpId="0" animBg="1"/>
      <p:bldP spid="17" grpId="0" animBg="1"/>
      <p:bldP spid="18" grpId="0" animBg="1"/>
      <p:bldP spid="21" grpId="0"/>
      <p:bldP spid="22" grpId="0"/>
      <p:bldP spid="23" grpId="0"/>
      <p:bldP spid="26" grpId="0" animBg="1"/>
      <p:bldP spid="27" grpId="0"/>
      <p:bldP spid="28" grpId="0" animBg="1"/>
      <p:bldP spid="29" grpId="0"/>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Tuples are IMMUTABLE</a:t>
            </a:r>
          </a:p>
        </p:txBody>
      </p:sp>
      <p:sp>
        <p:nvSpPr>
          <p:cNvPr id="27" name="Content Placeholder 1"/>
          <p:cNvSpPr txBox="1">
            <a:spLocks/>
          </p:cNvSpPr>
          <p:nvPr>
            <p:custDataLst>
              <p:tags r:id="rId2"/>
            </p:custDataLst>
          </p:nvPr>
        </p:nvSpPr>
        <p:spPr>
          <a:xfrm>
            <a:off x="939900" y="1430362"/>
            <a:ext cx="6832500" cy="1051083"/>
          </a:xfrm>
          <a:prstGeom prst="rect">
            <a:avLst/>
          </a:prstGeom>
          <a:solidFill>
            <a:schemeClr val="accent4">
              <a:lumMod val="20000"/>
              <a:lumOff val="80000"/>
            </a:schemeClr>
          </a:solidFill>
          <a:ln>
            <a:solidFill>
              <a:schemeClr val="tx1"/>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Courier New" panose="02070309020205020404" pitchFamily="49" charset="0"/>
                <a:cs typeface="Courier New" panose="02070309020205020404" pitchFamily="49" charset="0"/>
              </a:rPr>
              <a:t>&gt;&gt;&gt; tuple1 = ('Honda','Civic',4,2017)</a:t>
            </a:r>
          </a:p>
          <a:p>
            <a:pPr algn="l"/>
            <a:r>
              <a:rPr lang="en-US" dirty="0">
                <a:latin typeface="Courier New" panose="02070309020205020404" pitchFamily="49" charset="0"/>
                <a:cs typeface="Courier New" panose="02070309020205020404" pitchFamily="49" charset="0"/>
              </a:rPr>
              <a:t>&gt;&gt;&gt; tuple1[3]=2018</a:t>
            </a:r>
          </a:p>
        </p:txBody>
      </p:sp>
      <p:sp>
        <p:nvSpPr>
          <p:cNvPr id="2" name="Rectangle 1"/>
          <p:cNvSpPr/>
          <p:nvPr>
            <p:custDataLst>
              <p:tags r:id="rId3"/>
            </p:custDataLst>
          </p:nvPr>
        </p:nvSpPr>
        <p:spPr>
          <a:xfrm>
            <a:off x="939900" y="2714672"/>
            <a:ext cx="7975500" cy="1200329"/>
          </a:xfrm>
          <a:prstGeom prst="rect">
            <a:avLst/>
          </a:prstGeom>
        </p:spPr>
        <p:txBody>
          <a:bodyPr wrap="square">
            <a:spAutoFit/>
          </a:bodyPr>
          <a:lstStyle/>
          <a:p>
            <a:r>
              <a:rPr lang="en-US" sz="2400" dirty="0" err="1">
                <a:solidFill>
                  <a:srgbClr val="FF0000"/>
                </a:solidFill>
              </a:rPr>
              <a:t>Traceback</a:t>
            </a:r>
            <a:r>
              <a:rPr lang="en-US" sz="2400" dirty="0">
                <a:solidFill>
                  <a:srgbClr val="FF0000"/>
                </a:solidFill>
              </a:rPr>
              <a:t> (most recent call last):</a:t>
            </a:r>
          </a:p>
          <a:p>
            <a:r>
              <a:rPr lang="en-US" sz="2400" dirty="0">
                <a:solidFill>
                  <a:srgbClr val="FF0000"/>
                </a:solidFill>
              </a:rPr>
              <a:t>  File "&lt;</a:t>
            </a:r>
            <a:r>
              <a:rPr lang="en-US" sz="2400" dirty="0" err="1">
                <a:solidFill>
                  <a:srgbClr val="FF0000"/>
                </a:solidFill>
              </a:rPr>
              <a:t>stdin</a:t>
            </a:r>
            <a:r>
              <a:rPr lang="en-US" sz="2400" dirty="0">
                <a:solidFill>
                  <a:srgbClr val="FF0000"/>
                </a:solidFill>
              </a:rPr>
              <a:t>&gt;", line 1, in &lt;module&gt;</a:t>
            </a:r>
          </a:p>
          <a:p>
            <a:r>
              <a:rPr lang="en-US" sz="2400" dirty="0" err="1">
                <a:solidFill>
                  <a:srgbClr val="FF0000"/>
                </a:solidFill>
              </a:rPr>
              <a:t>TypeError</a:t>
            </a:r>
            <a:r>
              <a:rPr lang="en-US" sz="2400" dirty="0">
                <a:solidFill>
                  <a:srgbClr val="FF0000"/>
                </a:solidFill>
              </a:rPr>
              <a:t>: 'tuple' object does not support item assignment</a:t>
            </a:r>
          </a:p>
        </p:txBody>
      </p:sp>
    </p:spTree>
    <p:extLst>
      <p:ext uri="{BB962C8B-B14F-4D97-AF65-F5344CB8AC3E}">
        <p14:creationId xmlns:p14="http://schemas.microsoft.com/office/powerpoint/2010/main" val="119662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custDataLst>
              <p:tags r:id="rId1"/>
            </p:custDataLst>
          </p:nvPr>
        </p:nvSpPr>
        <p:spPr>
          <a:xfrm>
            <a:off x="838200" y="124577"/>
            <a:ext cx="10515600" cy="800710"/>
          </a:xfrm>
          <a:prstGeom prst="rect">
            <a:avLst/>
          </a:prstGeom>
        </p:spPr>
        <p:txBody>
          <a:bodyPr vert="horz" lIns="91440" tIns="45720" rIns="91440" bIns="45720" rtlCol="0" anchor="ctr">
            <a:normAutofit fontScale="97500"/>
          </a:bodyPr>
          <a:lstStyle>
            <a:defPPr>
              <a:defRPr lang="en-US"/>
            </a:defPPr>
            <a:lvl1pPr>
              <a:lnSpc>
                <a:spcPct val="100000"/>
              </a:lnSpc>
              <a:spcBef>
                <a:spcPct val="0"/>
              </a:spcBef>
              <a:buNone/>
              <a:defRPr sz="4400">
                <a:solidFill>
                  <a:schemeClr val="accent1"/>
                </a:solidFill>
                <a:latin typeface="Century Gothic"/>
                <a:ea typeface="+mj-ea"/>
                <a:cs typeface="+mj-cs"/>
              </a:defRPr>
            </a:lvl1pPr>
          </a:lstStyle>
          <a:p>
            <a:r>
              <a:rPr lang="en-US" dirty="0"/>
              <a:t>Immutability Matters</a:t>
            </a:r>
          </a:p>
        </p:txBody>
      </p:sp>
      <p:sp>
        <p:nvSpPr>
          <p:cNvPr id="12" name="Rectangle 11"/>
          <p:cNvSpPr/>
          <p:nvPr>
            <p:custDataLst>
              <p:tags r:id="rId2"/>
            </p:custDataLst>
          </p:nvPr>
        </p:nvSpPr>
        <p:spPr>
          <a:xfrm>
            <a:off x="2322094" y="1507155"/>
            <a:ext cx="7461985" cy="2123846"/>
          </a:xfrm>
          <a:prstGeom prst="rect">
            <a:avLst/>
          </a:prstGeom>
          <a:solidFill>
            <a:schemeClr val="accent4"/>
          </a:solidFill>
          <a:ln w="38100">
            <a:noFill/>
          </a:ln>
          <a:effectLst/>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3600" b="1" dirty="0">
                <a:solidFill>
                  <a:schemeClr val="tx1"/>
                </a:solidFill>
              </a:rPr>
              <a:t>If an object is immutable, you can TRUST it to never change!</a:t>
            </a:r>
          </a:p>
        </p:txBody>
      </p:sp>
    </p:spTree>
    <p:extLst>
      <p:ext uri="{BB962C8B-B14F-4D97-AF65-F5344CB8AC3E}">
        <p14:creationId xmlns:p14="http://schemas.microsoft.com/office/powerpoint/2010/main" val="229216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Tuples</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a:xfrm>
            <a:off x="609600" y="2978870"/>
            <a:ext cx="10972800" cy="3147294"/>
          </a:xfrm>
        </p:spPr>
        <p:txBody>
          <a:bodyPr>
            <a:normAutofit fontScale="92500" lnSpcReduction="10000"/>
          </a:bodyPr>
          <a:lstStyle/>
          <a:p>
            <a:pPr marL="25400" indent="0">
              <a:buNone/>
            </a:pPr>
            <a:r>
              <a:rPr lang="en-US" dirty="0"/>
              <a:t>What’s a good name for this function?</a:t>
            </a:r>
          </a:p>
          <a:p>
            <a:pPr marL="539750" indent="-514350">
              <a:buAutoNum type="alphaUcPeriod"/>
            </a:pPr>
            <a:r>
              <a:rPr lang="en-US" dirty="0" err="1"/>
              <a:t>noChange</a:t>
            </a:r>
            <a:endParaRPr lang="en-US" dirty="0"/>
          </a:p>
          <a:p>
            <a:pPr marL="539750" indent="-514350">
              <a:buAutoNum type="alphaUcPeriod"/>
            </a:pPr>
            <a:r>
              <a:rPr lang="en-US" dirty="0"/>
              <a:t>swap</a:t>
            </a:r>
          </a:p>
          <a:p>
            <a:pPr marL="539750" indent="-514350">
              <a:buAutoNum type="alphaUcPeriod"/>
            </a:pPr>
            <a:r>
              <a:rPr lang="en-US" dirty="0" err="1"/>
              <a:t>findMax</a:t>
            </a:r>
            <a:endParaRPr lang="en-US" dirty="0"/>
          </a:p>
          <a:p>
            <a:pPr marL="539750" indent="-514350">
              <a:buAutoNum type="alphaUcPeriod"/>
            </a:pPr>
            <a:r>
              <a:rPr lang="en-US" dirty="0" err="1"/>
              <a:t>findMin</a:t>
            </a:r>
            <a:endParaRPr lang="en-US" dirty="0"/>
          </a:p>
          <a:p>
            <a:pPr marL="539750" indent="-514350">
              <a:buAutoNum type="alphaUcPeriod"/>
            </a:pPr>
            <a:r>
              <a:rPr lang="en-US" dirty="0"/>
              <a:t>Other</a:t>
            </a:r>
          </a:p>
        </p:txBody>
      </p:sp>
      <p:sp>
        <p:nvSpPr>
          <p:cNvPr id="3" name="TextBox 2">
            <a:extLst>
              <a:ext uri="{FF2B5EF4-FFF2-40B4-BE49-F238E27FC236}">
                <a16:creationId xmlns:a16="http://schemas.microsoft.com/office/drawing/2014/main" id="{A5C5427D-DCDD-A61D-A02C-027859672AF8}"/>
              </a:ext>
            </a:extLst>
          </p:cNvPr>
          <p:cNvSpPr txBox="1"/>
          <p:nvPr/>
        </p:nvSpPr>
        <p:spPr>
          <a:xfrm>
            <a:off x="609600" y="1211964"/>
            <a:ext cx="10080396" cy="1384995"/>
          </a:xfrm>
          <a:prstGeom prst="rect">
            <a:avLst/>
          </a:prstGeom>
          <a:noFill/>
        </p:spPr>
        <p:txBody>
          <a:bodyPr wrap="square">
            <a:spAutoFit/>
          </a:bodyPr>
          <a:lstStyle/>
          <a:p>
            <a:r>
              <a:rPr lang="en-US" sz="2800" b="0" dirty="0">
                <a:solidFill>
                  <a:schemeClr val="tx1"/>
                </a:solidFill>
                <a:effectLst/>
                <a:latin typeface="Courier New" panose="02070309020205020404" pitchFamily="49" charset="0"/>
                <a:cs typeface="Courier New" panose="02070309020205020404" pitchFamily="49" charset="0"/>
              </a:rPr>
              <a:t>#input </a:t>
            </a:r>
            <a:r>
              <a:rPr lang="en-US" sz="2800" b="0" dirty="0" err="1">
                <a:solidFill>
                  <a:schemeClr val="tx1"/>
                </a:solidFill>
                <a:effectLst/>
                <a:latin typeface="Courier New" panose="02070309020205020404" pitchFamily="49" charset="0"/>
                <a:cs typeface="Courier New" panose="02070309020205020404" pitchFamily="49" charset="0"/>
              </a:rPr>
              <a:t>vals</a:t>
            </a:r>
            <a:r>
              <a:rPr lang="en-US" sz="2800" b="0" dirty="0">
                <a:solidFill>
                  <a:schemeClr val="tx1"/>
                </a:solidFill>
                <a:effectLst/>
                <a:latin typeface="Courier New" panose="02070309020205020404" pitchFamily="49" charset="0"/>
                <a:cs typeface="Courier New" panose="02070309020205020404" pitchFamily="49" charset="0"/>
              </a:rPr>
              <a:t> is a tuple</a:t>
            </a:r>
          </a:p>
          <a:p>
            <a:r>
              <a:rPr lang="en-US" sz="2800" b="0" dirty="0">
                <a:solidFill>
                  <a:schemeClr val="tx1"/>
                </a:solidFill>
                <a:effectLst/>
                <a:latin typeface="Courier New" panose="02070309020205020404" pitchFamily="49" charset="0"/>
                <a:cs typeface="Courier New" panose="02070309020205020404" pitchFamily="49" charset="0"/>
              </a:rPr>
              <a:t>def mystery(</a:t>
            </a:r>
            <a:r>
              <a:rPr lang="en-US" sz="2800" b="0" dirty="0" err="1">
                <a:solidFill>
                  <a:schemeClr val="tx1"/>
                </a:solidFill>
                <a:effectLst/>
                <a:latin typeface="Courier New" panose="02070309020205020404" pitchFamily="49" charset="0"/>
                <a:cs typeface="Courier New" panose="02070309020205020404" pitchFamily="49" charset="0"/>
              </a:rPr>
              <a:t>vals</a:t>
            </a:r>
            <a:r>
              <a:rPr lang="en-US" sz="2800" b="0" dirty="0">
                <a:solidFill>
                  <a:schemeClr val="tx1"/>
                </a:solidFill>
                <a:effectLst/>
                <a:latin typeface="Courier New" panose="02070309020205020404" pitchFamily="49" charset="0"/>
                <a:cs typeface="Courier New" panose="02070309020205020404" pitchFamily="49" charset="0"/>
              </a:rPr>
              <a:t>):</a:t>
            </a:r>
          </a:p>
          <a:p>
            <a:r>
              <a:rPr lang="en-US" sz="2800" b="0" dirty="0">
                <a:solidFill>
                  <a:schemeClr val="tx1"/>
                </a:solidFill>
                <a:effectLst/>
                <a:latin typeface="Courier New" panose="02070309020205020404" pitchFamily="49" charset="0"/>
                <a:cs typeface="Courier New" panose="02070309020205020404" pitchFamily="49" charset="0"/>
              </a:rPr>
              <a:t>    return (</a:t>
            </a:r>
            <a:r>
              <a:rPr lang="en-US" sz="2800" b="0" dirty="0" err="1">
                <a:solidFill>
                  <a:schemeClr val="tx1"/>
                </a:solidFill>
                <a:effectLst/>
                <a:latin typeface="Courier New" panose="02070309020205020404" pitchFamily="49" charset="0"/>
                <a:cs typeface="Courier New" panose="02070309020205020404" pitchFamily="49" charset="0"/>
              </a:rPr>
              <a:t>vals</a:t>
            </a:r>
            <a:r>
              <a:rPr lang="en-US" sz="2800" b="0" dirty="0">
                <a:solidFill>
                  <a:schemeClr val="tx1"/>
                </a:solidFill>
                <a:effectLst/>
                <a:latin typeface="Courier New" panose="02070309020205020404" pitchFamily="49" charset="0"/>
                <a:cs typeface="Courier New" panose="02070309020205020404" pitchFamily="49" charset="0"/>
              </a:rPr>
              <a:t>[1], </a:t>
            </a:r>
            <a:r>
              <a:rPr lang="en-US" sz="2800" b="0" dirty="0" err="1">
                <a:solidFill>
                  <a:schemeClr val="tx1"/>
                </a:solidFill>
                <a:effectLst/>
                <a:latin typeface="Courier New" panose="02070309020205020404" pitchFamily="49" charset="0"/>
                <a:cs typeface="Courier New" panose="02070309020205020404" pitchFamily="49" charset="0"/>
              </a:rPr>
              <a:t>vals</a:t>
            </a:r>
            <a:r>
              <a:rPr lang="en-US" sz="2800" b="0" dirty="0">
                <a:solidFill>
                  <a:schemeClr val="tx1"/>
                </a:solidFill>
                <a:effectLst/>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609325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UCSD">
      <a:dk1>
        <a:srgbClr val="162A46"/>
      </a:dk1>
      <a:lt1>
        <a:srgbClr val="FFFFFF"/>
      </a:lt1>
      <a:dk2>
        <a:srgbClr val="01639C"/>
      </a:dk2>
      <a:lt2>
        <a:srgbClr val="FFFFFF"/>
      </a:lt2>
      <a:accent1>
        <a:srgbClr val="23B8D1"/>
      </a:accent1>
      <a:accent2>
        <a:srgbClr val="73953E"/>
      </a:accent2>
      <a:accent3>
        <a:srgbClr val="FEE70C"/>
      </a:accent3>
      <a:accent4>
        <a:srgbClr val="EE8F00"/>
      </a:accent4>
      <a:accent5>
        <a:srgbClr val="B3ACA3"/>
      </a:accent5>
      <a:accent6>
        <a:srgbClr val="C79100"/>
      </a:accent6>
      <a:hlink>
        <a:srgbClr val="0329D7"/>
      </a:hlink>
      <a:folHlink>
        <a:srgbClr val="0229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14341</TotalTime>
  <Words>2394</Words>
  <Application>Microsoft Office PowerPoint</Application>
  <PresentationFormat>Widescreen</PresentationFormat>
  <Paragraphs>306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Consolas</vt:lpstr>
      <vt:lpstr>Courier New</vt:lpstr>
      <vt:lpstr>Century Gothic</vt:lpstr>
      <vt:lpstr>Calibri</vt:lpstr>
      <vt:lpstr>Open Sans SemiBold</vt:lpstr>
      <vt:lpstr>Open Sans</vt:lpstr>
      <vt:lpstr>Arial</vt:lpstr>
      <vt:lpstr>Office Theme</vt:lpstr>
      <vt:lpstr>CSE 8A – Introduction to  Programming and Computational Problem Solving I</vt:lpstr>
      <vt:lpstr>Announcements</vt:lpstr>
      <vt:lpstr>Learning Goals for Today</vt:lpstr>
      <vt:lpstr>Tuples</vt:lpstr>
      <vt:lpstr>Tuples Overview</vt:lpstr>
      <vt:lpstr>PowerPoint Presentation</vt:lpstr>
      <vt:lpstr>PowerPoint Presentation</vt:lpstr>
      <vt:lpstr>PowerPoint Presentation</vt:lpstr>
      <vt:lpstr>Tuples</vt:lpstr>
      <vt:lpstr>Demo with Tuples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Dictionary Basics</vt:lpstr>
      <vt:lpstr>Second argument to get</vt:lpstr>
      <vt:lpstr>Dictionary Basics</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8A – Introduction to  Programming and Computational Problem Solving I</dc:title>
  <dc:creator>Leo Porter</dc:creator>
  <cp:lastModifiedBy>Leo Porter</cp:lastModifiedBy>
  <cp:revision>43</cp:revision>
  <dcterms:created xsi:type="dcterms:W3CDTF">2019-07-17T06:14:48Z</dcterms:created>
  <dcterms:modified xsi:type="dcterms:W3CDTF">2023-12-17T07:17:45Z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0x0101002F3DBABC677EAC4EB89D0E5813CE1C97</vt:lpwstr>
  </property>
  <property fmtid="{D5CDD505-2E9C-101B-9397-08002B2CF9AE}" pid="3" name="_dlc_DocIdItemGuid">
    <vt:lpwstr>672fea0e-6365-4b73-84cc-a1c7a9616c94</vt:lpwstr>
  </property>
</Properties>
</file>