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8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9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0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1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2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24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25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26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1742" r:id="rId3"/>
    <p:sldId id="655" r:id="rId4"/>
    <p:sldId id="1828" r:id="rId5"/>
    <p:sldId id="1829" r:id="rId6"/>
    <p:sldId id="1830" r:id="rId7"/>
    <p:sldId id="1832" r:id="rId8"/>
    <p:sldId id="538" r:id="rId9"/>
    <p:sldId id="539" r:id="rId10"/>
    <p:sldId id="540" r:id="rId11"/>
    <p:sldId id="541" r:id="rId12"/>
    <p:sldId id="543" r:id="rId13"/>
    <p:sldId id="544" r:id="rId14"/>
    <p:sldId id="545" r:id="rId15"/>
    <p:sldId id="546" r:id="rId16"/>
    <p:sldId id="578" r:id="rId17"/>
    <p:sldId id="1833" r:id="rId18"/>
    <p:sldId id="549" r:id="rId19"/>
    <p:sldId id="557" r:id="rId20"/>
    <p:sldId id="558" r:id="rId21"/>
    <p:sldId id="563" r:id="rId22"/>
    <p:sldId id="564" r:id="rId23"/>
    <p:sldId id="565" r:id="rId24"/>
    <p:sldId id="568" r:id="rId25"/>
    <p:sldId id="570" r:id="rId26"/>
    <p:sldId id="571" r:id="rId27"/>
    <p:sldId id="572" r:id="rId28"/>
    <p:sldId id="573" r:id="rId29"/>
    <p:sldId id="574" r:id="rId30"/>
    <p:sldId id="1834" r:id="rId31"/>
    <p:sldId id="650" r:id="rId32"/>
  </p:sldIdLst>
  <p:sldSz cx="12192000" cy="6858000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SemiBold" panose="020B0706030804020204" pitchFamily="34" charset="0"/>
      <p:regular r:id="rId42"/>
      <p:bold r:id="rId43"/>
      <p:italic r:id="rId44"/>
      <p:boldItalic r:id="rId45"/>
    </p:embeddedFont>
    <p:embeddedFont>
      <p:font typeface="Source Sans Pro" panose="020B0503030403020204" pitchFamily="3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8" roundtripDataSignature="AMtx7mhrSKjNLGSCKwlpN8azhVkMHzGxn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5A3516-EF39-4584-BF69-F12ED04454D3}" name="Leo Porter" initials="LP" userId="bc0e59dab6a63e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nson, Steven" initials="" lastIdx="3" clrIdx="0"/>
  <p:cmAuthor id="1" name="Leo Porter" initials="LP" lastIdx="1" clrIdx="1">
    <p:extLst>
      <p:ext uri="{19B8F6BF-5375-455C-9EA6-DF929625EA0E}">
        <p15:presenceInfo xmlns:p15="http://schemas.microsoft.com/office/powerpoint/2012/main" userId="bc0e59dab6a63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55371-7259-4FFE-A116-24322F608BE9}">
  <a:tblStyle styleId="{85955371-7259-4FFE-A116-24322F608B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7"/>
          </a:solidFill>
        </a:fill>
      </a:tcStyle>
    </a:wholeTbl>
    <a:band1H>
      <a:tcTxStyle/>
      <a:tcStyle>
        <a:tcBdr/>
        <a:fill>
          <a:solidFill>
            <a:srgbClr val="CB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D4B56B-A886-46B0-8B76-EC81411015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5" autoAdjust="0"/>
  </p:normalViewPr>
  <p:slideViewPr>
    <p:cSldViewPr snapToGrid="0">
      <p:cViewPr varScale="1">
        <p:scale>
          <a:sx n="77" d="100"/>
          <a:sy n="77" d="100"/>
        </p:scale>
        <p:origin x="18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104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9pPr>
          </a:lstStyle>
          <a:p>
            <a:fld id="{77941EC2-9E83-4875-9C7D-EFC13C0765A0}" type="slidenum">
              <a:rPr lang="en-US" sz="1200" smtClean="0">
                <a:solidFill>
                  <a:srgbClr val="000000"/>
                </a:solidFill>
              </a:rPr>
              <a:pPr/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indent="0">
              <a:buFont typeface="Courier New" pitchFamily="49" charset="0"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06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9pPr>
          </a:lstStyle>
          <a:p>
            <a:fld id="{77941EC2-9E83-4875-9C7D-EFC13C0765A0}" type="slidenum">
              <a:rPr lang="en-US" sz="1200" smtClean="0">
                <a:solidFill>
                  <a:srgbClr val="000000"/>
                </a:solidFill>
              </a:rPr>
              <a:pPr/>
              <a:t>11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84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3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5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82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86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194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1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Keep going through the next "say" to show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9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model of “hello.” pointing to “I”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2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5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5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0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6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"You"</a:t>
            </a:r>
            <a:r>
              <a:rPr lang="en-US" baseline="0"/>
              <a:t> always followed by "say"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23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254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 – Dictionary!</a:t>
            </a: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339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01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82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254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54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dict.pop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540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 and pop won’t take lists</a:t>
            </a:r>
          </a:p>
          <a:p>
            <a:pPr marL="2540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Options D and E would delete everything in the lists except they cause an error for deleting from the list while iterating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Talk through the need to do this in two stages</a:t>
            </a: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364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254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{'a': 2, 'b': 1, 'c': 2, 'd': 1}</a:t>
            </a:r>
          </a:p>
          <a:p>
            <a:pPr marL="2540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Could replace if/else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[char]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(char,0)+1</a:t>
            </a: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99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Talk about the steps in this process before kicking it off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STEPS: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 open the file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 read word by word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 if it’s not in the dictionary, increment count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-if it’s in the dictionary, increment count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Maybe sort at the end…</a:t>
            </a:r>
          </a:p>
          <a:p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TODO – often stores the order in which you insert items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To Sort: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sorted_data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itemgetter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endParaRPr lang="en-US" b="1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words.txt"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582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637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9pPr>
          </a:lstStyle>
          <a:p>
            <a:fld id="{77941EC2-9E83-4875-9C7D-EFC13C0765A0}" type="slidenum">
              <a:rPr lang="en-US" sz="1200" smtClean="0">
                <a:solidFill>
                  <a:srgbClr val="000000"/>
                </a:solidFill>
              </a:rPr>
              <a:pPr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39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9pPr>
          </a:lstStyle>
          <a:p>
            <a:fld id="{77941EC2-9E83-4875-9C7D-EFC13C0765A0}" type="slidenum">
              <a:rPr lang="en-US" sz="1200" smtClean="0">
                <a:solidFill>
                  <a:srgbClr val="000000"/>
                </a:solidFill>
              </a:rPr>
              <a:pPr/>
              <a:t>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6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  <a:defRPr sz="3000">
                <a:solidFill>
                  <a:srgbClr val="63656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98B92"/>
              </a:buClr>
              <a:buSzPts val="2800"/>
              <a:buNone/>
              <a:defRPr>
                <a:solidFill>
                  <a:srgbClr val="898B92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98B92"/>
              </a:buClr>
              <a:buSzPts val="2400"/>
              <a:buNone/>
              <a:defRPr>
                <a:solidFill>
                  <a:srgbClr val="898B92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2"/>
          </p:nvPr>
        </p:nvSpPr>
        <p:spPr>
          <a:xfrm>
            <a:off x="3086100" y="5257800"/>
            <a:ext cx="601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None/>
              <a:defRPr sz="2000" b="0" i="1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">
  <p:cSld name="Footer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33C74-9C51-47DA-9E2D-100BCBB4F8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obj">
  <p:cSld name="OBJECT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s">
  <p:cSld name="1_Bullets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5"/>
          <p:cNvSpPr txBox="1"/>
          <p:nvPr/>
        </p:nvSpPr>
        <p:spPr>
          <a:xfrm>
            <a:off x="609600" y="1524000"/>
            <a:ext cx="5215467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key steps in executing an instruction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 (and solve) key problems as we try to execute instructions quickly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Idle resources 🡪 “pipelining”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Control Hazards 🡪 “speculation”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Data hazards 🡪 “forwarding”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x86 is terrible 🡪 “micro ops”</a:t>
            </a:r>
            <a:endParaRPr sz="1800" b="0" i="0" u="none" strike="noStrike" cap="none">
              <a:solidFill>
                <a:srgbClr val="0169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Push for more 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Deeper pipelining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Exploiting instruction-level parallelism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See how these lesson apply in a modern processor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Learn how to exploit them in software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5"/>
          <p:cNvSpPr txBox="1">
            <a:spLocks noGrp="1"/>
          </p:cNvSpPr>
          <p:nvPr>
            <p:ph type="body" idx="1"/>
          </p:nvPr>
        </p:nvSpPr>
        <p:spPr>
          <a:xfrm>
            <a:off x="5951538" y="1524000"/>
            <a:ext cx="5630862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bed Figure">
  <p:cSld name="Described Figure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5334000" cy="4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169A0"/>
              </a:buClr>
              <a:buSzPts val="2400"/>
              <a:buChar char="–"/>
              <a:defRPr sz="2400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rouble Large">
  <p:cSld name="Double Trouble Large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7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7"/>
          <p:cNvSpPr txBox="1">
            <a:spLocks noGrp="1"/>
          </p:cNvSpPr>
          <p:nvPr>
            <p:ph type="body" idx="1"/>
          </p:nvPr>
        </p:nvSpPr>
        <p:spPr>
          <a:xfrm>
            <a:off x="609599" y="1524000"/>
            <a:ext cx="5333999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7"/>
          <p:cNvSpPr txBox="1">
            <a:spLocks noGrp="1"/>
          </p:cNvSpPr>
          <p:nvPr>
            <p:ph type="body" idx="2"/>
          </p:nvPr>
        </p:nvSpPr>
        <p:spPr>
          <a:xfrm>
            <a:off x="6248400" y="1524000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body" idx="3"/>
          </p:nvPr>
        </p:nvSpPr>
        <p:spPr>
          <a:xfrm>
            <a:off x="609601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7"/>
          <p:cNvSpPr txBox="1">
            <a:spLocks noGrp="1"/>
          </p:cNvSpPr>
          <p:nvPr>
            <p:ph type="body" idx="4"/>
          </p:nvPr>
        </p:nvSpPr>
        <p:spPr>
          <a:xfrm>
            <a:off x="6248399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Trouble Large">
  <p:cSld name="1_Double Trouble Large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88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uble Trouble Large">
  <p:cSld name="2_Double Trouble Large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9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9"/>
          <p:cNvSpPr txBox="1">
            <a:spLocks noGrp="1"/>
          </p:cNvSpPr>
          <p:nvPr>
            <p:ph type="body" idx="1"/>
          </p:nvPr>
        </p:nvSpPr>
        <p:spPr>
          <a:xfrm>
            <a:off x="609600" y="76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9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">
  <p:cSld name="Big Graph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0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0"/>
          <p:cNvSpPr>
            <a:spLocks noGrp="1"/>
          </p:cNvSpPr>
          <p:nvPr>
            <p:ph type="chart" idx="2"/>
          </p:nvPr>
        </p:nvSpPr>
        <p:spPr>
          <a:xfrm>
            <a:off x="76200" y="1600200"/>
            <a:ext cx="1203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+Footer">
  <p:cSld name="Header+Footer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/>
          <p:nvPr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800" b="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7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9647" y="6400800"/>
            <a:ext cx="1815353" cy="3943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ucsd.edu/cse8afa23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-sa/4.0/?ref=chooser-v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ags" Target="../tags/tag19.xml"/><Relationship Id="rId21" Type="http://schemas.openxmlformats.org/officeDocument/2006/relationships/slideLayout" Target="../slideLayouts/slideLayout11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image" Target="../media/image3.png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9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image" Target="../media/image3.png"/><Relationship Id="rId4" Type="http://schemas.openxmlformats.org/officeDocument/2006/relationships/tags" Target="../tags/tag45.xml"/><Relationship Id="rId9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slideLayout" Target="../slideLayouts/slideLayout1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image" Target="../media/image3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19" Type="http://schemas.openxmlformats.org/officeDocument/2006/relationships/notesSlide" Target="../notesSlides/notesSlide15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4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70.xml"/><Relationship Id="rId10" Type="http://schemas.openxmlformats.org/officeDocument/2006/relationships/slideLayout" Target="../slideLayouts/slideLayout11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9.xml"/><Relationship Id="rId10" Type="http://schemas.openxmlformats.org/officeDocument/2006/relationships/slideLayout" Target="../slideLayouts/slideLayout11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notesSlide" Target="../notesSlides/notesSlide18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slideLayout" Target="../slideLayouts/slideLayout11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notesSlide" Target="../notesSlides/notesSlide19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slideLayout" Target="../slideLayouts/slideLayout11.xml"/><Relationship Id="rId5" Type="http://schemas.openxmlformats.org/officeDocument/2006/relationships/tags" Target="../tags/tag9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notesSlide" Target="../notesSlides/notesSlide20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slideLayout" Target="../slideLayouts/slideLayout11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tags" Target="../tags/tag13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20" Type="http://schemas.openxmlformats.org/officeDocument/2006/relationships/notesSlide" Target="../notesSlides/notesSlide21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19" Type="http://schemas.openxmlformats.org/officeDocument/2006/relationships/slideLayout" Target="../slideLayouts/slideLayout11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notesSlide" Target="../notesSlides/notesSlide22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tags" Target="../tags/tag163.xml"/><Relationship Id="rId3" Type="http://schemas.openxmlformats.org/officeDocument/2006/relationships/tags" Target="../tags/tag148.xml"/><Relationship Id="rId21" Type="http://schemas.openxmlformats.org/officeDocument/2006/relationships/slideLayout" Target="../slideLayouts/slideLayout11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20" Type="http://schemas.openxmlformats.org/officeDocument/2006/relationships/tags" Target="../tags/tag165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19" Type="http://schemas.openxmlformats.org/officeDocument/2006/relationships/tags" Target="../tags/tag164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Relationship Id="rId2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tags" Target="../tags/tag183.xml"/><Relationship Id="rId3" Type="http://schemas.openxmlformats.org/officeDocument/2006/relationships/tags" Target="../tags/tag168.xml"/><Relationship Id="rId21" Type="http://schemas.openxmlformats.org/officeDocument/2006/relationships/slideLayout" Target="../slideLayouts/slideLayout11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20" Type="http://schemas.openxmlformats.org/officeDocument/2006/relationships/tags" Target="../tags/tag185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10" Type="http://schemas.openxmlformats.org/officeDocument/2006/relationships/tags" Target="../tags/tag175.xml"/><Relationship Id="rId19" Type="http://schemas.openxmlformats.org/officeDocument/2006/relationships/tags" Target="../tags/tag184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tags" Target="../tags/tag198.xml"/><Relationship Id="rId18" Type="http://schemas.openxmlformats.org/officeDocument/2006/relationships/tags" Target="../tags/tag203.xml"/><Relationship Id="rId3" Type="http://schemas.openxmlformats.org/officeDocument/2006/relationships/tags" Target="../tags/tag188.xml"/><Relationship Id="rId21" Type="http://schemas.openxmlformats.org/officeDocument/2006/relationships/slideLayout" Target="../slideLayouts/slideLayout11.xml"/><Relationship Id="rId7" Type="http://schemas.openxmlformats.org/officeDocument/2006/relationships/tags" Target="../tags/tag192.xml"/><Relationship Id="rId12" Type="http://schemas.openxmlformats.org/officeDocument/2006/relationships/tags" Target="../tags/tag197.xml"/><Relationship Id="rId17" Type="http://schemas.openxmlformats.org/officeDocument/2006/relationships/tags" Target="../tags/tag202.xml"/><Relationship Id="rId2" Type="http://schemas.openxmlformats.org/officeDocument/2006/relationships/tags" Target="../tags/tag187.xml"/><Relationship Id="rId16" Type="http://schemas.openxmlformats.org/officeDocument/2006/relationships/tags" Target="../tags/tag201.xml"/><Relationship Id="rId20" Type="http://schemas.openxmlformats.org/officeDocument/2006/relationships/tags" Target="../tags/tag205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5" Type="http://schemas.openxmlformats.org/officeDocument/2006/relationships/tags" Target="../tags/tag190.xml"/><Relationship Id="rId15" Type="http://schemas.openxmlformats.org/officeDocument/2006/relationships/tags" Target="../tags/tag200.xml"/><Relationship Id="rId10" Type="http://schemas.openxmlformats.org/officeDocument/2006/relationships/tags" Target="../tags/tag195.xml"/><Relationship Id="rId19" Type="http://schemas.openxmlformats.org/officeDocument/2006/relationships/tags" Target="../tags/tag204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tags" Target="../tags/tag199.xml"/><Relationship Id="rId2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18" Type="http://schemas.openxmlformats.org/officeDocument/2006/relationships/tags" Target="../tags/tag223.xml"/><Relationship Id="rId3" Type="http://schemas.openxmlformats.org/officeDocument/2006/relationships/tags" Target="../tags/tag208.xml"/><Relationship Id="rId21" Type="http://schemas.openxmlformats.org/officeDocument/2006/relationships/slideLayout" Target="../slideLayouts/slideLayout11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20" Type="http://schemas.openxmlformats.org/officeDocument/2006/relationships/tags" Target="../tags/tag225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10" Type="http://schemas.openxmlformats.org/officeDocument/2006/relationships/tags" Target="../tags/tag215.xml"/><Relationship Id="rId19" Type="http://schemas.openxmlformats.org/officeDocument/2006/relationships/tags" Target="../tags/tag224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Relationship Id="rId2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18" Type="http://schemas.openxmlformats.org/officeDocument/2006/relationships/tags" Target="../tags/tag243.xml"/><Relationship Id="rId3" Type="http://schemas.openxmlformats.org/officeDocument/2006/relationships/tags" Target="../tags/tag228.xml"/><Relationship Id="rId21" Type="http://schemas.openxmlformats.org/officeDocument/2006/relationships/notesSlide" Target="../notesSlides/notesSlide27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tags" Target="../tags/tag242.xml"/><Relationship Id="rId2" Type="http://schemas.openxmlformats.org/officeDocument/2006/relationships/tags" Target="../tags/tag227.xml"/><Relationship Id="rId16" Type="http://schemas.openxmlformats.org/officeDocument/2006/relationships/tags" Target="../tags/tag241.xml"/><Relationship Id="rId20" Type="http://schemas.openxmlformats.org/officeDocument/2006/relationships/slideLayout" Target="../slideLayouts/slideLayout11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tags" Target="../tags/tag240.xml"/><Relationship Id="rId10" Type="http://schemas.openxmlformats.org/officeDocument/2006/relationships/tags" Target="../tags/tag235.xml"/><Relationship Id="rId19" Type="http://schemas.openxmlformats.org/officeDocument/2006/relationships/tags" Target="../tags/tag244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91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3200" dirty="0"/>
              <a:t>CSE 8A – Introduction to </a:t>
            </a:r>
            <a:br>
              <a:rPr lang="en-US" sz="3200" dirty="0"/>
            </a:br>
            <a:r>
              <a:rPr lang="en-US" sz="3200" dirty="0"/>
              <a:t>Programming and Computational Problem Solving I</a:t>
            </a:r>
            <a:endParaRPr sz="320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792941" y="153897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Dictionaries 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Problem Decomposition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7A1F-E364-BFCF-1D5D-93B82BA2F1F4}"/>
              </a:ext>
            </a:extLst>
          </p:cNvPr>
          <p:cNvSpPr txBox="1"/>
          <p:nvPr/>
        </p:nvSpPr>
        <p:spPr>
          <a:xfrm>
            <a:off x="0" y="2390599"/>
            <a:ext cx="6260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How to get help:</a:t>
            </a:r>
          </a:p>
          <a:p>
            <a:endParaRPr lang="en-US" sz="1800" b="1" dirty="0"/>
          </a:p>
          <a:p>
            <a:r>
              <a:rPr lang="en-US" sz="1800" b="1" dirty="0"/>
              <a:t>Class Website</a:t>
            </a:r>
          </a:p>
          <a:p>
            <a:r>
              <a:rPr lang="en-US" sz="1800" dirty="0">
                <a:hlinkClick r:id="rId3"/>
              </a:rPr>
              <a:t>https://sites.google.com/ucsd.edu/cse8afa23/home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DB4E2-9307-45AC-D374-D0804286D9CE}"/>
              </a:ext>
            </a:extLst>
          </p:cNvPr>
          <p:cNvSpPr txBox="1"/>
          <p:nvPr/>
        </p:nvSpPr>
        <p:spPr>
          <a:xfrm>
            <a:off x="0" y="5634055"/>
            <a:ext cx="2511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based, in part, on materials from Dan Zingaro and Christine Alvarado.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FEE2-F9D9-501B-876B-BE6E3A384BCA}"/>
              </a:ext>
            </a:extLst>
          </p:cNvPr>
          <p:cNvSpPr txBox="1"/>
          <p:nvPr/>
        </p:nvSpPr>
        <p:spPr>
          <a:xfrm>
            <a:off x="0" y="3681962"/>
            <a:ext cx="51978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Piazza</a:t>
            </a:r>
            <a:r>
              <a:rPr lang="en-US" sz="1600" dirty="0"/>
              <a:t> for brief questions or logistic questions</a:t>
            </a:r>
          </a:p>
          <a:p>
            <a:endParaRPr lang="en-US" sz="1600" dirty="0"/>
          </a:p>
          <a:p>
            <a:r>
              <a:rPr lang="en-US" sz="1600" b="1" dirty="0"/>
              <a:t>Tutor Hours</a:t>
            </a:r>
            <a:r>
              <a:rPr lang="en-US" sz="1600" dirty="0"/>
              <a:t> for help with homework/setting up computer </a:t>
            </a:r>
            <a:r>
              <a:rPr lang="en-US" sz="1600" dirty="0">
                <a:sym typeface="Wingdings" panose="05000000000000000000" pitchFamily="2" charset="2"/>
              </a:rPr>
              <a:t>To get help, use </a:t>
            </a:r>
            <a:r>
              <a:rPr lang="en-US" sz="1600" dirty="0" err="1">
                <a:sym typeface="Wingdings" panose="05000000000000000000" pitchFamily="2" charset="2"/>
              </a:rPr>
              <a:t>Autograder</a:t>
            </a:r>
            <a:r>
              <a:rPr lang="en-US" sz="1600" dirty="0">
                <a:sym typeface="Wingdings" panose="05000000000000000000" pitchFamily="2" charset="2"/>
              </a:rPr>
              <a:t> (directions on piazza)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Office Hours</a:t>
            </a:r>
            <a:r>
              <a:rPr lang="en-US" sz="1600" dirty="0"/>
              <a:t> for homework/conceptual help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DA6424-155D-E918-855C-04DBF0F5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2" y="15016"/>
            <a:ext cx="793518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CS1-LLMs Materials © 2023 by Leo Porter, Dan Zingaro, and Christine Alvarado is licensed under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4500"/>
                </a:solidFill>
                <a:effectLst/>
                <a:latin typeface="Source Sans Pro" panose="020B0503030403020204" pitchFamily="34" charset="0"/>
                <a:hlinkClick r:id="rId4"/>
              </a:rPr>
              <a:t>CC BY-NC-SA 4.0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45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en-US" sz="1200" dirty="0">
                <a:solidFill>
                  <a:srgbClr val="D14500"/>
                </a:solidFill>
                <a:latin typeface="Source Sans Pro" panose="020B0503030403020204" pitchFamily="34" charset="0"/>
              </a:rPr>
              <a:t>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4500"/>
                </a:solidFill>
                <a:effectLst/>
                <a:latin typeface="Source Sans Pro" panose="020B0503030403020204" pitchFamily="34" charset="0"/>
              </a:rPr>
              <a:t>  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>
            <a:hlinkClick r:id="rId4"/>
            <a:extLst>
              <a:ext uri="{FF2B5EF4-FFF2-40B4-BE49-F238E27FC236}">
                <a16:creationId xmlns:a16="http://schemas.microsoft.com/office/drawing/2014/main" id="{D72C2940-6705-77C1-4F65-1789DAD74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65093" y="414492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0CE4E497-2426-D621-9761-0EBF057B5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36556" y="414492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US" dirty="0"/>
              <a:t>Predicting the future: Markov processes</a:t>
            </a:r>
          </a:p>
        </p:txBody>
      </p:sp>
      <p:sp>
        <p:nvSpPr>
          <p:cNvPr id="2" name="Cloud 1"/>
          <p:cNvSpPr/>
          <p:nvPr>
            <p:custDataLst>
              <p:tags r:id="rId2"/>
            </p:custDataLst>
          </p:nvPr>
        </p:nvSpPr>
        <p:spPr>
          <a:xfrm>
            <a:off x="2997009" y="3150020"/>
            <a:ext cx="2580532" cy="106331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451915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US" dirty="0"/>
              <a:t>Predicting the future: Markov processes</a:t>
            </a:r>
          </a:p>
        </p:txBody>
      </p:sp>
      <p:sp>
        <p:nvSpPr>
          <p:cNvPr id="2" name="Cloud 1"/>
          <p:cNvSpPr/>
          <p:nvPr>
            <p:custDataLst>
              <p:tags r:id="rId2"/>
            </p:custDataLst>
          </p:nvPr>
        </p:nvSpPr>
        <p:spPr>
          <a:xfrm>
            <a:off x="2997009" y="3150020"/>
            <a:ext cx="2580532" cy="106331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/>
              <a:t>Current State</a:t>
            </a:r>
          </a:p>
        </p:txBody>
      </p:sp>
      <p:sp>
        <p:nvSpPr>
          <p:cNvPr id="5" name="Cloud 4"/>
          <p:cNvSpPr/>
          <p:nvPr>
            <p:custDataLst>
              <p:tags r:id="rId3"/>
            </p:custDataLst>
          </p:nvPr>
        </p:nvSpPr>
        <p:spPr>
          <a:xfrm>
            <a:off x="6278829" y="2112397"/>
            <a:ext cx="2580532" cy="106331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b="1"/>
          </a:p>
        </p:txBody>
      </p:sp>
      <p:sp>
        <p:nvSpPr>
          <p:cNvPr id="6" name="Cloud 5"/>
          <p:cNvSpPr/>
          <p:nvPr>
            <p:custDataLst>
              <p:tags r:id="rId4"/>
            </p:custDataLst>
          </p:nvPr>
        </p:nvSpPr>
        <p:spPr>
          <a:xfrm>
            <a:off x="6378507" y="3364006"/>
            <a:ext cx="2580532" cy="106331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b="1"/>
          </a:p>
        </p:txBody>
      </p:sp>
      <p:cxnSp>
        <p:nvCxnSpPr>
          <p:cNvPr id="7" name="Straight Arrow Connector 6"/>
          <p:cNvCxnSpPr/>
          <p:nvPr>
            <p:custDataLst>
              <p:tags r:id="rId5"/>
            </p:custDataLst>
          </p:nvPr>
        </p:nvCxnSpPr>
        <p:spPr>
          <a:xfrm flipV="1">
            <a:off x="5522164" y="2651591"/>
            <a:ext cx="598064" cy="5205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>
            <p:custDataLst>
              <p:tags r:id="rId6"/>
            </p:custDataLst>
          </p:nvPr>
        </p:nvCxnSpPr>
        <p:spPr>
          <a:xfrm>
            <a:off x="5643993" y="3836742"/>
            <a:ext cx="631289" cy="886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48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atlesLyrics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84888"/>
            <a:ext cx="5401056" cy="66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2281616" y="1901790"/>
            <a:ext cx="6886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You say hello. I don't know why you say hello, hello. I say goodbye. Oh no. You say no, You </a:t>
            </a:r>
          </a:p>
        </p:txBody>
      </p:sp>
    </p:spTree>
    <p:extLst>
      <p:ext uri="{BB962C8B-B14F-4D97-AF65-F5344CB8AC3E}">
        <p14:creationId xmlns:p14="http://schemas.microsoft.com/office/powerpoint/2010/main" val="1920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atlesLyrics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94" y="857250"/>
            <a:ext cx="4153619" cy="5143500"/>
          </a:xfrm>
          <a:prstGeom prst="rect">
            <a:avLst/>
          </a:prstGeom>
        </p:spPr>
      </p:pic>
      <p:sp>
        <p:nvSpPr>
          <p:cNvPr id="2" name="Oval 1"/>
          <p:cNvSpPr/>
          <p:nvPr>
            <p:custDataLst>
              <p:tags r:id="rId2"/>
            </p:custDataLst>
          </p:nvPr>
        </p:nvSpPr>
        <p:spPr>
          <a:xfrm>
            <a:off x="2797654" y="2751278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>
            <p:custDataLst>
              <p:tags r:id="rId3"/>
            </p:custDataLst>
          </p:nvPr>
        </p:nvSpPr>
        <p:spPr>
          <a:xfrm>
            <a:off x="2779051" y="2865578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2801201" y="3131406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3465716" y="3275397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6"/>
            </p:custDataLst>
          </p:nvPr>
        </p:nvSpPr>
        <p:spPr>
          <a:xfrm>
            <a:off x="3465716" y="3541224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7"/>
            </p:custDataLst>
          </p:nvPr>
        </p:nvSpPr>
        <p:spPr>
          <a:xfrm>
            <a:off x="3199910" y="3729519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>
            <p:custDataLst>
              <p:tags r:id="rId8"/>
            </p:custDataLst>
          </p:nvPr>
        </p:nvSpPr>
        <p:spPr>
          <a:xfrm>
            <a:off x="2812276" y="3873510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>
            <p:custDataLst>
              <p:tags r:id="rId9"/>
            </p:custDataLst>
          </p:nvPr>
        </p:nvSpPr>
        <p:spPr>
          <a:xfrm>
            <a:off x="2801201" y="4106109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>
            <p:custDataLst>
              <p:tags r:id="rId10"/>
            </p:custDataLst>
          </p:nvPr>
        </p:nvSpPr>
        <p:spPr>
          <a:xfrm>
            <a:off x="3465716" y="4261176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>
            <p:custDataLst>
              <p:tags r:id="rId11"/>
            </p:custDataLst>
          </p:nvPr>
        </p:nvSpPr>
        <p:spPr>
          <a:xfrm>
            <a:off x="3465716" y="4515928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>
            <p:custDataLst>
              <p:tags r:id="rId12"/>
            </p:custDataLst>
          </p:nvPr>
        </p:nvSpPr>
        <p:spPr>
          <a:xfrm>
            <a:off x="2945179" y="4848214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>
            <p:custDataLst>
              <p:tags r:id="rId13"/>
            </p:custDataLst>
          </p:nvPr>
        </p:nvSpPr>
        <p:spPr>
          <a:xfrm>
            <a:off x="2812276" y="5091889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>
            <p:custDataLst>
              <p:tags r:id="rId14"/>
            </p:custDataLst>
          </p:nvPr>
        </p:nvSpPr>
        <p:spPr>
          <a:xfrm>
            <a:off x="3476791" y="5224803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>
            <p:custDataLst>
              <p:tags r:id="rId15"/>
            </p:custDataLst>
          </p:nvPr>
        </p:nvSpPr>
        <p:spPr>
          <a:xfrm>
            <a:off x="3476791" y="5501708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>
            <p:custDataLst>
              <p:tags r:id="rId16"/>
            </p:custDataLst>
          </p:nvPr>
        </p:nvSpPr>
        <p:spPr>
          <a:xfrm>
            <a:off x="2801201" y="5678927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>
            <p:custDataLst>
              <p:tags r:id="rId17"/>
            </p:custDataLst>
          </p:nvPr>
        </p:nvSpPr>
        <p:spPr>
          <a:xfrm>
            <a:off x="2779051" y="5801380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>
            <p:custDataLst>
              <p:tags r:id="rId18"/>
            </p:custDataLst>
          </p:nvPr>
        </p:nvSpPr>
        <p:spPr>
          <a:xfrm>
            <a:off x="7239001" y="2097783"/>
            <a:ext cx="863697" cy="767794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You</a:t>
            </a:r>
          </a:p>
        </p:txBody>
      </p:sp>
      <p:sp>
        <p:nvSpPr>
          <p:cNvPr id="20" name="Oval 19"/>
          <p:cNvSpPr/>
          <p:nvPr>
            <p:custDataLst>
              <p:tags r:id="rId19"/>
            </p:custDataLst>
          </p:nvPr>
        </p:nvSpPr>
        <p:spPr>
          <a:xfrm>
            <a:off x="8781833" y="2101321"/>
            <a:ext cx="915526" cy="76425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say</a:t>
            </a:r>
          </a:p>
        </p:txBody>
      </p:sp>
      <p:sp>
        <p:nvSpPr>
          <p:cNvPr id="21" name="Freeform 20"/>
          <p:cNvSpPr/>
          <p:nvPr>
            <p:custDataLst>
              <p:tags r:id="rId20"/>
            </p:custDataLst>
          </p:nvPr>
        </p:nvSpPr>
        <p:spPr>
          <a:xfrm>
            <a:off x="7903343" y="1732889"/>
            <a:ext cx="1129675" cy="387047"/>
          </a:xfrm>
          <a:custGeom>
            <a:avLst/>
            <a:gdLst>
              <a:gd name="connsiteX0" fmla="*/ 0 w 1506233"/>
              <a:gd name="connsiteY0" fmla="*/ 516062 h 516062"/>
              <a:gd name="connsiteX1" fmla="*/ 295340 w 1506233"/>
              <a:gd name="connsiteY1" fmla="*/ 102551 h 516062"/>
              <a:gd name="connsiteX2" fmla="*/ 1122292 w 1506233"/>
              <a:gd name="connsiteY2" fmla="*/ 28710 h 516062"/>
              <a:gd name="connsiteX3" fmla="*/ 1506233 w 1506233"/>
              <a:gd name="connsiteY3" fmla="*/ 501294 h 51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6233" h="516062">
                <a:moveTo>
                  <a:pt x="0" y="516062"/>
                </a:moveTo>
                <a:cubicBezTo>
                  <a:pt x="54145" y="349919"/>
                  <a:pt x="108291" y="183776"/>
                  <a:pt x="295340" y="102551"/>
                </a:cubicBezTo>
                <a:cubicBezTo>
                  <a:pt x="482389" y="21326"/>
                  <a:pt x="920477" y="-37747"/>
                  <a:pt x="1122292" y="28710"/>
                </a:cubicBezTo>
                <a:cubicBezTo>
                  <a:pt x="1324108" y="95167"/>
                  <a:pt x="1506233" y="501294"/>
                  <a:pt x="1506233" y="501294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atlesLyrics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94" y="857250"/>
            <a:ext cx="4153619" cy="5143500"/>
          </a:xfrm>
          <a:prstGeom prst="rect">
            <a:avLst/>
          </a:prstGeom>
        </p:spPr>
      </p:pic>
      <p:sp>
        <p:nvSpPr>
          <p:cNvPr id="3" name="Oval 2"/>
          <p:cNvSpPr/>
          <p:nvPr>
            <p:custDataLst>
              <p:tags r:id="rId2"/>
            </p:custDataLst>
          </p:nvPr>
        </p:nvSpPr>
        <p:spPr>
          <a:xfrm>
            <a:off x="7371731" y="2097783"/>
            <a:ext cx="730967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You</a:t>
            </a:r>
          </a:p>
        </p:txBody>
      </p:sp>
      <p:sp>
        <p:nvSpPr>
          <p:cNvPr id="20" name="Oval 19"/>
          <p:cNvSpPr/>
          <p:nvPr>
            <p:custDataLst>
              <p:tags r:id="rId3"/>
            </p:custDataLst>
          </p:nvPr>
        </p:nvSpPr>
        <p:spPr>
          <a:xfrm>
            <a:off x="8781834" y="2101321"/>
            <a:ext cx="730967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say</a:t>
            </a:r>
          </a:p>
        </p:txBody>
      </p:sp>
      <p:sp>
        <p:nvSpPr>
          <p:cNvPr id="21" name="Freeform 20"/>
          <p:cNvSpPr/>
          <p:nvPr>
            <p:custDataLst>
              <p:tags r:id="rId4"/>
            </p:custDataLst>
          </p:nvPr>
        </p:nvSpPr>
        <p:spPr>
          <a:xfrm>
            <a:off x="7903343" y="1732889"/>
            <a:ext cx="1129675" cy="387047"/>
          </a:xfrm>
          <a:custGeom>
            <a:avLst/>
            <a:gdLst>
              <a:gd name="connsiteX0" fmla="*/ 0 w 1506233"/>
              <a:gd name="connsiteY0" fmla="*/ 516062 h 516062"/>
              <a:gd name="connsiteX1" fmla="*/ 295340 w 1506233"/>
              <a:gd name="connsiteY1" fmla="*/ 102551 h 516062"/>
              <a:gd name="connsiteX2" fmla="*/ 1122292 w 1506233"/>
              <a:gd name="connsiteY2" fmla="*/ 28710 h 516062"/>
              <a:gd name="connsiteX3" fmla="*/ 1506233 w 1506233"/>
              <a:gd name="connsiteY3" fmla="*/ 501294 h 51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6233" h="516062">
                <a:moveTo>
                  <a:pt x="0" y="516062"/>
                </a:moveTo>
                <a:cubicBezTo>
                  <a:pt x="54145" y="349919"/>
                  <a:pt x="108291" y="183776"/>
                  <a:pt x="295340" y="102551"/>
                </a:cubicBezTo>
                <a:cubicBezTo>
                  <a:pt x="482389" y="21326"/>
                  <a:pt x="920477" y="-37747"/>
                  <a:pt x="1122292" y="28710"/>
                </a:cubicBezTo>
                <a:cubicBezTo>
                  <a:pt x="1324108" y="95167"/>
                  <a:pt x="1506233" y="501294"/>
                  <a:pt x="1506233" y="501294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>
            <p:custDataLst>
              <p:tags r:id="rId5"/>
            </p:custDataLst>
          </p:nvPr>
        </p:nvSpPr>
        <p:spPr>
          <a:xfrm>
            <a:off x="2170864" y="3053713"/>
            <a:ext cx="6297317" cy="73866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100" b="1"/>
              <a:t>You say hello. I don't know why you say hello, hello. I say goodbye. Oh no. You say no, You </a:t>
            </a:r>
          </a:p>
        </p:txBody>
      </p:sp>
    </p:spTree>
    <p:extLst>
      <p:ext uri="{BB962C8B-B14F-4D97-AF65-F5344CB8AC3E}">
        <p14:creationId xmlns:p14="http://schemas.microsoft.com/office/powerpoint/2010/main" val="36442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atlesLyrics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990600"/>
            <a:ext cx="4153619" cy="5143500"/>
          </a:xfrm>
          <a:prstGeom prst="rect">
            <a:avLst/>
          </a:prstGeom>
        </p:spPr>
      </p:pic>
      <p:sp>
        <p:nvSpPr>
          <p:cNvPr id="18" name="Oval 17"/>
          <p:cNvSpPr/>
          <p:nvPr>
            <p:custDataLst>
              <p:tags r:id="rId2"/>
            </p:custDataLst>
          </p:nvPr>
        </p:nvSpPr>
        <p:spPr>
          <a:xfrm>
            <a:off x="3424667" y="3674574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>
            <p:custDataLst>
              <p:tags r:id="rId3"/>
            </p:custDataLst>
          </p:nvPr>
        </p:nvSpPr>
        <p:spPr>
          <a:xfrm>
            <a:off x="3372838" y="4262227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>
            <p:custDataLst>
              <p:tags r:id="rId4"/>
            </p:custDataLst>
          </p:nvPr>
        </p:nvSpPr>
        <p:spPr>
          <a:xfrm>
            <a:off x="3417139" y="4638817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>
            <p:custDataLst>
              <p:tags r:id="rId5"/>
            </p:custDataLst>
          </p:nvPr>
        </p:nvSpPr>
        <p:spPr>
          <a:xfrm>
            <a:off x="3387462" y="5229393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>
            <p:custDataLst>
              <p:tags r:id="rId6"/>
            </p:custDataLst>
          </p:nvPr>
        </p:nvSpPr>
        <p:spPr>
          <a:xfrm>
            <a:off x="3409612" y="5605983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>
            <p:custDataLst>
              <p:tags r:id="rId7"/>
            </p:custDataLst>
          </p:nvPr>
        </p:nvSpPr>
        <p:spPr>
          <a:xfrm>
            <a:off x="6361982" y="990600"/>
            <a:ext cx="5495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"hello." is followed by:</a:t>
            </a:r>
          </a:p>
          <a:p>
            <a:r>
              <a:rPr lang="en-US" sz="2000" dirty="0"/>
              <a:t>"I", "I", "Why", "I", "You", and "You"</a:t>
            </a:r>
          </a:p>
          <a:p>
            <a:endParaRPr lang="en-US" sz="2000" dirty="0"/>
          </a:p>
          <a:p>
            <a:r>
              <a:rPr lang="en-US" sz="2000" b="1" dirty="0"/>
              <a:t>What should be the Markov Model for the word "hello."?</a:t>
            </a:r>
          </a:p>
        </p:txBody>
      </p:sp>
    </p:spTree>
    <p:extLst>
      <p:ext uri="{BB962C8B-B14F-4D97-AF65-F5344CB8AC3E}">
        <p14:creationId xmlns:p14="http://schemas.microsoft.com/office/powerpoint/2010/main" val="206701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atlesLyrics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990600"/>
            <a:ext cx="4153619" cy="5143500"/>
          </a:xfrm>
          <a:prstGeom prst="rect">
            <a:avLst/>
          </a:prstGeom>
        </p:spPr>
      </p:pic>
      <p:sp>
        <p:nvSpPr>
          <p:cNvPr id="18" name="Oval 17"/>
          <p:cNvSpPr/>
          <p:nvPr>
            <p:custDataLst>
              <p:tags r:id="rId2"/>
            </p:custDataLst>
          </p:nvPr>
        </p:nvSpPr>
        <p:spPr>
          <a:xfrm>
            <a:off x="3424667" y="3674574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>
            <p:custDataLst>
              <p:tags r:id="rId3"/>
            </p:custDataLst>
          </p:nvPr>
        </p:nvSpPr>
        <p:spPr>
          <a:xfrm>
            <a:off x="3372838" y="4262227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>
            <p:custDataLst>
              <p:tags r:id="rId4"/>
            </p:custDataLst>
          </p:nvPr>
        </p:nvSpPr>
        <p:spPr>
          <a:xfrm>
            <a:off x="3417139" y="4638817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>
            <p:custDataLst>
              <p:tags r:id="rId5"/>
            </p:custDataLst>
          </p:nvPr>
        </p:nvSpPr>
        <p:spPr>
          <a:xfrm>
            <a:off x="3387462" y="5229393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>
            <p:custDataLst>
              <p:tags r:id="rId6"/>
            </p:custDataLst>
          </p:nvPr>
        </p:nvSpPr>
        <p:spPr>
          <a:xfrm>
            <a:off x="3409612" y="5605983"/>
            <a:ext cx="409784" cy="199371"/>
          </a:xfrm>
          <a:prstGeom prst="ellipse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>
            <p:custDataLst>
              <p:tags r:id="rId7"/>
            </p:custDataLst>
          </p:nvPr>
        </p:nvSpPr>
        <p:spPr>
          <a:xfrm>
            <a:off x="6361982" y="990600"/>
            <a:ext cx="5495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Suppose "hello." is followed by: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"I", "I", "Why", "I", "You", and "You"</a:t>
            </a:r>
          </a:p>
          <a:p>
            <a:endParaRPr lang="en-US" sz="2000" dirty="0"/>
          </a:p>
          <a:p>
            <a:r>
              <a:rPr lang="en-US" sz="2000" b="1" dirty="0"/>
              <a:t>What should be the Markov Model for the word "hello."?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3E7168-42EE-D048-AC33-8C76314161C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019782" y="3668112"/>
            <a:ext cx="1042597" cy="79348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hello.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F2CFD-685A-A781-B7DC-2DA03821CFF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675064" y="3018156"/>
            <a:ext cx="730967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A62464-2FC0-19BA-EF56-86F94AE1E48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649366" y="3852408"/>
            <a:ext cx="997464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Why,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9549EB-03EA-0FC6-1136-A9CA030265B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67536" y="4694198"/>
            <a:ext cx="903095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You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DB5E69-F5F7-A186-0CC4-F41B1F156C8E}"/>
              </a:ext>
            </a:extLst>
          </p:cNvPr>
          <p:cNvCxnSpPr>
            <a:stCxn id="3" idx="7"/>
            <a:endCxn id="5" idx="2"/>
          </p:cNvCxnSpPr>
          <p:nvPr>
            <p:custDataLst>
              <p:tags r:id="rId12"/>
            </p:custDataLst>
          </p:nvPr>
        </p:nvCxnSpPr>
        <p:spPr>
          <a:xfrm flipV="1">
            <a:off x="7909693" y="3322751"/>
            <a:ext cx="765370" cy="46156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2D3524-8BE5-B533-B04F-342CA66E52A2}"/>
              </a:ext>
            </a:extLst>
          </p:cNvPr>
          <p:cNvCxnSpPr>
            <a:stCxn id="3" idx="6"/>
            <a:endCxn id="6" idx="2"/>
          </p:cNvCxnSpPr>
          <p:nvPr>
            <p:custDataLst>
              <p:tags r:id="rId13"/>
            </p:custDataLst>
          </p:nvPr>
        </p:nvCxnSpPr>
        <p:spPr>
          <a:xfrm>
            <a:off x="8062378" y="4064855"/>
            <a:ext cx="586988" cy="9214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00EFD1-81E0-4C14-ED94-46B4905B8C48}"/>
              </a:ext>
            </a:extLst>
          </p:cNvPr>
          <p:cNvCxnSpPr>
            <a:stCxn id="3" idx="5"/>
            <a:endCxn id="7" idx="2"/>
          </p:cNvCxnSpPr>
          <p:nvPr>
            <p:custDataLst>
              <p:tags r:id="rId14"/>
            </p:custDataLst>
          </p:nvPr>
        </p:nvCxnSpPr>
        <p:spPr>
          <a:xfrm>
            <a:off x="7909693" y="4345395"/>
            <a:ext cx="757842" cy="65339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3E244-C3CE-11DB-E193-BD6A34C97DD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904000" y="3158191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3/6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A753C-E140-5412-93BE-E4F5ABE76D2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132377" y="3771336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1/6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85F3E-A6EA-94B9-077C-4EB07A7DF12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224527" y="4317607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9744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atlesLyrics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3" y="1145230"/>
            <a:ext cx="1836984" cy="2274770"/>
          </a:xfrm>
          <a:prstGeom prst="rect">
            <a:avLst/>
          </a:prstGeom>
        </p:spPr>
      </p:pic>
      <p:sp>
        <p:nvSpPr>
          <p:cNvPr id="3" name="Oval 2"/>
          <p:cNvSpPr/>
          <p:nvPr>
            <p:custDataLst>
              <p:tags r:id="rId2"/>
            </p:custDataLst>
          </p:nvPr>
        </p:nvSpPr>
        <p:spPr>
          <a:xfrm>
            <a:off x="4558618" y="3201861"/>
            <a:ext cx="587488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Oval 19"/>
          <p:cNvSpPr/>
          <p:nvPr>
            <p:custDataLst>
              <p:tags r:id="rId3"/>
            </p:custDataLst>
          </p:nvPr>
        </p:nvSpPr>
        <p:spPr>
          <a:xfrm>
            <a:off x="6001949" y="2551906"/>
            <a:ext cx="516989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Oval 24"/>
          <p:cNvSpPr/>
          <p:nvPr>
            <p:custDataLst>
              <p:tags r:id="rId4"/>
            </p:custDataLst>
          </p:nvPr>
        </p:nvSpPr>
        <p:spPr>
          <a:xfrm>
            <a:off x="5976250" y="3386158"/>
            <a:ext cx="556154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Oval 25"/>
          <p:cNvSpPr/>
          <p:nvPr>
            <p:custDataLst>
              <p:tags r:id="rId5"/>
            </p:custDataLst>
          </p:nvPr>
        </p:nvSpPr>
        <p:spPr>
          <a:xfrm>
            <a:off x="5994421" y="4227947"/>
            <a:ext cx="516989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8" name="Straight Arrow Connector 27"/>
          <p:cNvCxnSpPr>
            <a:stCxn id="3" idx="7"/>
            <a:endCxn id="20" idx="2"/>
          </p:cNvCxnSpPr>
          <p:nvPr>
            <p:custDataLst>
              <p:tags r:id="rId6"/>
            </p:custDataLst>
          </p:nvPr>
        </p:nvCxnSpPr>
        <p:spPr>
          <a:xfrm flipV="1">
            <a:off x="5060071" y="2747510"/>
            <a:ext cx="941877" cy="51164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6"/>
            <a:endCxn id="25" idx="2"/>
          </p:cNvCxnSpPr>
          <p:nvPr>
            <p:custDataLst>
              <p:tags r:id="rId7"/>
            </p:custDataLst>
          </p:nvPr>
        </p:nvCxnSpPr>
        <p:spPr>
          <a:xfrm>
            <a:off x="5146106" y="3397465"/>
            <a:ext cx="830144" cy="18429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5"/>
            <a:endCxn id="26" idx="2"/>
          </p:cNvCxnSpPr>
          <p:nvPr>
            <p:custDataLst>
              <p:tags r:id="rId8"/>
            </p:custDataLst>
          </p:nvPr>
        </p:nvCxnSpPr>
        <p:spPr>
          <a:xfrm>
            <a:off x="5060072" y="3535777"/>
            <a:ext cx="934349" cy="88777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>
            <p:custDataLst>
              <p:tags r:id="rId9"/>
            </p:custDataLst>
          </p:nvPr>
        </p:nvSpPr>
        <p:spPr>
          <a:xfrm>
            <a:off x="2332492" y="1433211"/>
            <a:ext cx="447430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700" b="1" dirty="0" err="1">
                <a:solidFill>
                  <a:sysClr val="windowText" lastClr="000000"/>
                </a:solidFill>
              </a:rPr>
              <a:t>Stage 1: Train</a:t>
            </a:r>
          </a:p>
          <a:p>
            <a:r>
              <a:rPr lang="en-US" sz="2700" dirty="0" err="1">
                <a:solidFill>
                  <a:sysClr val="windowText" lastClr="000000"/>
                </a:solidFill>
              </a:rPr>
              <a:t> Build model based on data</a:t>
            </a:r>
            <a:r>
              <a:rPr lang="en-US" sz="2700" b="1" dirty="0" err="1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7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>
            <p:custDataLst>
              <p:tags r:id="rId1"/>
            </p:custDataLst>
          </p:nvPr>
        </p:nvSpPr>
        <p:spPr>
          <a:xfrm>
            <a:off x="2243892" y="3511994"/>
            <a:ext cx="587488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Oval 19"/>
          <p:cNvSpPr/>
          <p:nvPr>
            <p:custDataLst>
              <p:tags r:id="rId2"/>
            </p:custDataLst>
          </p:nvPr>
        </p:nvSpPr>
        <p:spPr>
          <a:xfrm>
            <a:off x="3687222" y="2862038"/>
            <a:ext cx="516989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Oval 24"/>
          <p:cNvSpPr/>
          <p:nvPr>
            <p:custDataLst>
              <p:tags r:id="rId3"/>
            </p:custDataLst>
          </p:nvPr>
        </p:nvSpPr>
        <p:spPr>
          <a:xfrm>
            <a:off x="3661524" y="3696290"/>
            <a:ext cx="556154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Oval 25"/>
          <p:cNvSpPr/>
          <p:nvPr>
            <p:custDataLst>
              <p:tags r:id="rId4"/>
            </p:custDataLst>
          </p:nvPr>
        </p:nvSpPr>
        <p:spPr>
          <a:xfrm>
            <a:off x="3679694" y="4538080"/>
            <a:ext cx="516989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8" name="Straight Arrow Connector 27"/>
          <p:cNvCxnSpPr>
            <a:stCxn id="3" idx="7"/>
            <a:endCxn id="20" idx="2"/>
          </p:cNvCxnSpPr>
          <p:nvPr>
            <p:custDataLst>
              <p:tags r:id="rId5"/>
            </p:custDataLst>
          </p:nvPr>
        </p:nvCxnSpPr>
        <p:spPr>
          <a:xfrm flipV="1">
            <a:off x="2745345" y="3057643"/>
            <a:ext cx="941877" cy="51164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6"/>
            <a:endCxn id="25" idx="2"/>
          </p:cNvCxnSpPr>
          <p:nvPr>
            <p:custDataLst>
              <p:tags r:id="rId6"/>
            </p:custDataLst>
          </p:nvPr>
        </p:nvCxnSpPr>
        <p:spPr>
          <a:xfrm>
            <a:off x="2831380" y="3707598"/>
            <a:ext cx="830144" cy="18429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5"/>
            <a:endCxn id="26" idx="2"/>
          </p:cNvCxnSpPr>
          <p:nvPr>
            <p:custDataLst>
              <p:tags r:id="rId7"/>
            </p:custDataLst>
          </p:nvPr>
        </p:nvCxnSpPr>
        <p:spPr>
          <a:xfrm>
            <a:off x="2745345" y="3845909"/>
            <a:ext cx="934349" cy="88777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>
            <p:custDataLst>
              <p:tags r:id="rId8"/>
            </p:custDataLst>
          </p:nvPr>
        </p:nvSpPr>
        <p:spPr>
          <a:xfrm>
            <a:off x="2332493" y="1433211"/>
            <a:ext cx="73096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ysClr val="windowText" lastClr="000000"/>
                </a:solidFill>
              </a:rPr>
              <a:t>Stage 1: Train</a:t>
            </a:r>
          </a:p>
          <a:p>
            <a:r>
              <a:rPr lang="en-US" sz="2700" dirty="0">
                <a:solidFill>
                  <a:sysClr val="windowText" lastClr="000000"/>
                </a:solidFill>
              </a:rPr>
              <a:t> Build model based on data</a:t>
            </a:r>
            <a:endParaRPr lang="en-US" sz="27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9"/>
            </p:custDataLst>
          </p:nvPr>
        </p:nvSpPr>
        <p:spPr>
          <a:xfrm>
            <a:off x="4990553" y="2817735"/>
            <a:ext cx="316785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"You say yes, I say no, You say …"</a:t>
            </a:r>
          </a:p>
        </p:txBody>
      </p:sp>
    </p:spTree>
    <p:extLst>
      <p:ext uri="{BB962C8B-B14F-4D97-AF65-F5344CB8AC3E}">
        <p14:creationId xmlns:p14="http://schemas.microsoft.com/office/powerpoint/2010/main" val="1347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Reading Quiz 7 due next Tuesday at noon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Homework 5 due Monday at 10pm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Take-home Lab 5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Quiz 2 homework retake – due next Tuesday.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Project 1 – Checkpoint due today, full version due next Thursday.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Have fun!  Do something interesting or meaningful!</a:t>
            </a:r>
          </a:p>
        </p:txBody>
      </p:sp>
    </p:spTree>
    <p:extLst>
      <p:ext uri="{BB962C8B-B14F-4D97-AF65-F5344CB8AC3E}">
        <p14:creationId xmlns:p14="http://schemas.microsoft.com/office/powerpoint/2010/main" val="79264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>
            <p:custDataLst>
              <p:tags r:id="rId1"/>
            </p:custDataLst>
          </p:nvPr>
        </p:nvSpPr>
        <p:spPr>
          <a:xfrm>
            <a:off x="2243892" y="3511994"/>
            <a:ext cx="587488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Oval 19"/>
          <p:cNvSpPr/>
          <p:nvPr>
            <p:custDataLst>
              <p:tags r:id="rId2"/>
            </p:custDataLst>
          </p:nvPr>
        </p:nvSpPr>
        <p:spPr>
          <a:xfrm>
            <a:off x="3687222" y="2862038"/>
            <a:ext cx="516989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Oval 24"/>
          <p:cNvSpPr/>
          <p:nvPr>
            <p:custDataLst>
              <p:tags r:id="rId3"/>
            </p:custDataLst>
          </p:nvPr>
        </p:nvSpPr>
        <p:spPr>
          <a:xfrm>
            <a:off x="3661524" y="3696290"/>
            <a:ext cx="556154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Oval 25"/>
          <p:cNvSpPr/>
          <p:nvPr>
            <p:custDataLst>
              <p:tags r:id="rId4"/>
            </p:custDataLst>
          </p:nvPr>
        </p:nvSpPr>
        <p:spPr>
          <a:xfrm>
            <a:off x="3679694" y="4538080"/>
            <a:ext cx="516989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8" name="Straight Arrow Connector 27"/>
          <p:cNvCxnSpPr>
            <a:stCxn id="3" idx="7"/>
            <a:endCxn id="20" idx="2"/>
          </p:cNvCxnSpPr>
          <p:nvPr>
            <p:custDataLst>
              <p:tags r:id="rId5"/>
            </p:custDataLst>
          </p:nvPr>
        </p:nvCxnSpPr>
        <p:spPr>
          <a:xfrm flipV="1">
            <a:off x="2745345" y="3057643"/>
            <a:ext cx="941877" cy="51164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6"/>
            <a:endCxn id="25" idx="2"/>
          </p:cNvCxnSpPr>
          <p:nvPr>
            <p:custDataLst>
              <p:tags r:id="rId6"/>
            </p:custDataLst>
          </p:nvPr>
        </p:nvCxnSpPr>
        <p:spPr>
          <a:xfrm>
            <a:off x="2831380" y="3707598"/>
            <a:ext cx="830144" cy="18429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5"/>
            <a:endCxn id="26" idx="2"/>
          </p:cNvCxnSpPr>
          <p:nvPr>
            <p:custDataLst>
              <p:tags r:id="rId7"/>
            </p:custDataLst>
          </p:nvPr>
        </p:nvCxnSpPr>
        <p:spPr>
          <a:xfrm>
            <a:off x="2745345" y="3845909"/>
            <a:ext cx="934349" cy="88777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>
            <p:custDataLst>
              <p:tags r:id="rId8"/>
            </p:custDataLst>
          </p:nvPr>
        </p:nvSpPr>
        <p:spPr>
          <a:xfrm>
            <a:off x="2332493" y="1433211"/>
            <a:ext cx="73096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ysClr val="windowText" lastClr="000000"/>
                </a:solidFill>
              </a:rPr>
              <a:t>Stage 1: Train</a:t>
            </a:r>
          </a:p>
          <a:p>
            <a:r>
              <a:rPr lang="en-US" sz="2700" dirty="0">
                <a:solidFill>
                  <a:sysClr val="windowText" lastClr="000000"/>
                </a:solidFill>
              </a:rPr>
              <a:t> Build model based on data</a:t>
            </a:r>
            <a:endParaRPr lang="en-US" sz="27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9"/>
            </p:custDataLst>
          </p:nvPr>
        </p:nvSpPr>
        <p:spPr>
          <a:xfrm>
            <a:off x="4990553" y="2817735"/>
            <a:ext cx="316785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"You say yes, I say no, You say …"</a:t>
            </a:r>
          </a:p>
        </p:txBody>
      </p:sp>
      <p:sp>
        <p:nvSpPr>
          <p:cNvPr id="11" name="Rectangle 10"/>
          <p:cNvSpPr/>
          <p:nvPr>
            <p:custDataLst>
              <p:tags r:id="rId10"/>
            </p:custDataLst>
          </p:nvPr>
        </p:nvSpPr>
        <p:spPr>
          <a:xfrm>
            <a:off x="2148714" y="3397076"/>
            <a:ext cx="3118720" cy="10618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100" b="1"/>
              <a:t>For each new word: </a:t>
            </a:r>
          </a:p>
          <a:p>
            <a:pPr algn="ctr"/>
            <a:r>
              <a:rPr lang="en-US" sz="2100" b="1"/>
              <a:t>need to keep track of word + next words</a:t>
            </a:r>
          </a:p>
        </p:txBody>
      </p:sp>
    </p:spTree>
    <p:extLst>
      <p:ext uri="{BB962C8B-B14F-4D97-AF65-F5344CB8AC3E}">
        <p14:creationId xmlns:p14="http://schemas.microsoft.com/office/powerpoint/2010/main" val="302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>
            <p:custDataLst>
              <p:tags r:id="rId1"/>
            </p:custDataLst>
          </p:nvPr>
        </p:nvSpPr>
        <p:spPr>
          <a:xfrm>
            <a:off x="2243892" y="3511994"/>
            <a:ext cx="587488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Oval 19"/>
          <p:cNvSpPr/>
          <p:nvPr>
            <p:custDataLst>
              <p:tags r:id="rId2"/>
            </p:custDataLst>
          </p:nvPr>
        </p:nvSpPr>
        <p:spPr>
          <a:xfrm>
            <a:off x="3687222" y="2862038"/>
            <a:ext cx="516989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Oval 24"/>
          <p:cNvSpPr/>
          <p:nvPr>
            <p:custDataLst>
              <p:tags r:id="rId3"/>
            </p:custDataLst>
          </p:nvPr>
        </p:nvSpPr>
        <p:spPr>
          <a:xfrm>
            <a:off x="3661524" y="3696290"/>
            <a:ext cx="556154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Oval 25"/>
          <p:cNvSpPr/>
          <p:nvPr>
            <p:custDataLst>
              <p:tags r:id="rId4"/>
            </p:custDataLst>
          </p:nvPr>
        </p:nvSpPr>
        <p:spPr>
          <a:xfrm>
            <a:off x="3679694" y="4538080"/>
            <a:ext cx="516989" cy="391206"/>
          </a:xfrm>
          <a:prstGeom prst="ellipse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8" name="Straight Arrow Connector 27"/>
          <p:cNvCxnSpPr>
            <a:stCxn id="3" idx="7"/>
            <a:endCxn id="20" idx="2"/>
          </p:cNvCxnSpPr>
          <p:nvPr>
            <p:custDataLst>
              <p:tags r:id="rId5"/>
            </p:custDataLst>
          </p:nvPr>
        </p:nvCxnSpPr>
        <p:spPr>
          <a:xfrm flipV="1">
            <a:off x="2745345" y="3057643"/>
            <a:ext cx="941877" cy="51164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6"/>
            <a:endCxn id="25" idx="2"/>
          </p:cNvCxnSpPr>
          <p:nvPr>
            <p:custDataLst>
              <p:tags r:id="rId6"/>
            </p:custDataLst>
          </p:nvPr>
        </p:nvCxnSpPr>
        <p:spPr>
          <a:xfrm>
            <a:off x="2831380" y="3707598"/>
            <a:ext cx="830144" cy="184297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5"/>
            <a:endCxn id="26" idx="2"/>
          </p:cNvCxnSpPr>
          <p:nvPr>
            <p:custDataLst>
              <p:tags r:id="rId7"/>
            </p:custDataLst>
          </p:nvPr>
        </p:nvCxnSpPr>
        <p:spPr>
          <a:xfrm>
            <a:off x="2745345" y="3845909"/>
            <a:ext cx="934349" cy="88777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>
            <p:custDataLst>
              <p:tags r:id="rId8"/>
            </p:custDataLst>
          </p:nvPr>
        </p:nvSpPr>
        <p:spPr>
          <a:xfrm>
            <a:off x="2332493" y="1433213"/>
            <a:ext cx="730966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ysClr val="windowText" lastClr="000000"/>
                </a:solidFill>
              </a:rPr>
              <a:t>Stage 1: Train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2148714" y="3397076"/>
            <a:ext cx="3118720" cy="10618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100" b="1"/>
              <a:t>For each new word: </a:t>
            </a:r>
          </a:p>
          <a:p>
            <a:pPr algn="ctr"/>
            <a:r>
              <a:rPr lang="en-US" sz="2100" b="1"/>
              <a:t>need to keep track of word + next words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68C552-0CBD-C666-A714-89108013D912}"/>
              </a:ext>
            </a:extLst>
          </p:cNvPr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92744724"/>
              </p:ext>
            </p:extLst>
          </p:nvPr>
        </p:nvGraphicFramePr>
        <p:xfrm>
          <a:off x="2677066" y="2049518"/>
          <a:ext cx="6507456" cy="6172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"You"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"say"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"yes,"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"I"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"say"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"no,"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"You"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"say"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6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CE7D47-4C51-0C06-8933-3A78056FD5E2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744724"/>
              </p:ext>
            </p:extLst>
          </p:nvPr>
        </p:nvGraphicFramePr>
        <p:xfrm>
          <a:off x="2677066" y="2049518"/>
          <a:ext cx="6507456" cy="6172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"You"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"say"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"yes,"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"I"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"say"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"no,"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"You"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"say"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2332493" y="1433213"/>
            <a:ext cx="730966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ysClr val="windowText" lastClr="000000"/>
                </a:solidFill>
              </a:rPr>
              <a:t>Stage 1: Train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5570964" y="960317"/>
            <a:ext cx="3118720" cy="10618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100" b="1"/>
              <a:t>For each new word: </a:t>
            </a:r>
          </a:p>
          <a:p>
            <a:pPr algn="ctr"/>
            <a:r>
              <a:rPr lang="en-US" sz="2100" b="1"/>
              <a:t>need to keep track of word + next words</a:t>
            </a:r>
          </a:p>
        </p:txBody>
      </p:sp>
      <p:sp>
        <p:nvSpPr>
          <p:cNvPr id="4" name="Oval 3"/>
          <p:cNvSpPr/>
          <p:nvPr>
            <p:custDataLst>
              <p:tags r:id="rId4"/>
            </p:custDataLst>
          </p:nvPr>
        </p:nvSpPr>
        <p:spPr>
          <a:xfrm>
            <a:off x="2720127" y="1964868"/>
            <a:ext cx="852794" cy="575961"/>
          </a:xfrm>
          <a:prstGeom prst="ellipse">
            <a:avLst/>
          </a:prstGeom>
          <a:noFill/>
          <a:ln w="57150" cmpd="sng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>
            <p:custDataLst>
              <p:tags r:id="rId5"/>
            </p:custDataLst>
          </p:nvPr>
        </p:nvSpPr>
        <p:spPr>
          <a:xfrm>
            <a:off x="2297877" y="2801838"/>
            <a:ext cx="2172138" cy="1008376"/>
          </a:xfrm>
          <a:prstGeom prst="roundRect">
            <a:avLst/>
          </a:prstGeom>
          <a:noFill/>
          <a:ln w="571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b="1" dirty="0"/>
          </a:p>
        </p:txBody>
      </p:sp>
      <p:sp>
        <p:nvSpPr>
          <p:cNvPr id="15" name="TextBox 14"/>
          <p:cNvSpPr txBox="1"/>
          <p:nvPr>
            <p:custDataLst>
              <p:tags r:id="rId6"/>
            </p:custDataLst>
          </p:nvPr>
        </p:nvSpPr>
        <p:spPr>
          <a:xfrm>
            <a:off x="2359663" y="2886069"/>
            <a:ext cx="646331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</p:txBody>
      </p:sp>
      <p:sp>
        <p:nvSpPr>
          <p:cNvPr id="16" name="Rectangle 15"/>
          <p:cNvSpPr/>
          <p:nvPr>
            <p:custDataLst>
              <p:tags r:id="rId7"/>
            </p:custDataLst>
          </p:nvPr>
        </p:nvSpPr>
        <p:spPr>
          <a:xfrm>
            <a:off x="3739209" y="2876438"/>
            <a:ext cx="708657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"You"</a:t>
            </a:r>
          </a:p>
        </p:txBody>
      </p:sp>
      <p:sp>
        <p:nvSpPr>
          <p:cNvPr id="17" name="TextBox 16"/>
          <p:cNvSpPr txBox="1"/>
          <p:nvPr>
            <p:custDataLst>
              <p:tags r:id="rId8"/>
            </p:custDataLst>
          </p:nvPr>
        </p:nvSpPr>
        <p:spPr>
          <a:xfrm>
            <a:off x="2322656" y="3371545"/>
            <a:ext cx="122341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nextWords</a:t>
            </a:r>
          </a:p>
        </p:txBody>
      </p:sp>
      <p:sp>
        <p:nvSpPr>
          <p:cNvPr id="18" name="Rectangle 17"/>
          <p:cNvSpPr/>
          <p:nvPr>
            <p:custDataLst>
              <p:tags r:id="rId9"/>
            </p:custDataLst>
          </p:nvPr>
        </p:nvSpPr>
        <p:spPr>
          <a:xfrm>
            <a:off x="3761359" y="3339762"/>
            <a:ext cx="664356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"say"</a:t>
            </a:r>
          </a:p>
        </p:txBody>
      </p:sp>
      <p:cxnSp>
        <p:nvCxnSpPr>
          <p:cNvPr id="7" name="Straight Arrow Connector 6"/>
          <p:cNvCxnSpPr>
            <a:stCxn id="15" idx="3"/>
          </p:cNvCxnSpPr>
          <p:nvPr>
            <p:custDataLst>
              <p:tags r:id="rId10"/>
            </p:custDataLst>
          </p:nvPr>
        </p:nvCxnSpPr>
        <p:spPr>
          <a:xfrm>
            <a:off x="3005994" y="3047652"/>
            <a:ext cx="644455" cy="1375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" idx="3"/>
          </p:cNvCxnSpPr>
          <p:nvPr>
            <p:custDataLst>
              <p:tags r:id="rId11"/>
            </p:custDataLst>
          </p:nvPr>
        </p:nvCxnSpPr>
        <p:spPr>
          <a:xfrm>
            <a:off x="3546068" y="3533127"/>
            <a:ext cx="148680" cy="4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4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2332493" y="1433213"/>
            <a:ext cx="730966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ysClr val="windowText" lastClr="000000"/>
                </a:solidFill>
              </a:rPr>
              <a:t>Stage 1: Train</a:t>
            </a:r>
          </a:p>
        </p:txBody>
      </p:sp>
      <p:sp>
        <p:nvSpPr>
          <p:cNvPr id="11" name="Rectangle 10"/>
          <p:cNvSpPr/>
          <p:nvPr>
            <p:custDataLst>
              <p:tags r:id="rId2"/>
            </p:custDataLst>
          </p:nvPr>
        </p:nvSpPr>
        <p:spPr>
          <a:xfrm>
            <a:off x="5570964" y="960317"/>
            <a:ext cx="3118720" cy="10618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100" b="1"/>
              <a:t>For each new word: </a:t>
            </a:r>
          </a:p>
          <a:p>
            <a:pPr algn="ctr"/>
            <a:r>
              <a:rPr lang="en-US" sz="2100" b="1"/>
              <a:t>need to keep track of word + next words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5134278"/>
              </p:ext>
            </p:extLst>
          </p:nvPr>
        </p:nvGraphicFramePr>
        <p:xfrm>
          <a:off x="2677066" y="2049518"/>
          <a:ext cx="6507456" cy="6172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"You"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"say"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"yes,"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"I"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"say"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"no,"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"You"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"say"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>
            <p:custDataLst>
              <p:tags r:id="rId4"/>
            </p:custDataLst>
          </p:nvPr>
        </p:nvSpPr>
        <p:spPr>
          <a:xfrm>
            <a:off x="3484319" y="1964868"/>
            <a:ext cx="852794" cy="575961"/>
          </a:xfrm>
          <a:prstGeom prst="ellipse">
            <a:avLst/>
          </a:prstGeom>
          <a:noFill/>
          <a:ln w="57150" cmpd="sng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>
            <p:custDataLst>
              <p:tags r:id="rId5"/>
            </p:custDataLst>
          </p:nvPr>
        </p:nvSpPr>
        <p:spPr>
          <a:xfrm>
            <a:off x="2297877" y="2801838"/>
            <a:ext cx="2172138" cy="1008376"/>
          </a:xfrm>
          <a:prstGeom prst="roundRect">
            <a:avLst/>
          </a:prstGeom>
          <a:noFill/>
          <a:ln w="571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b="1" dirty="0"/>
          </a:p>
        </p:txBody>
      </p:sp>
      <p:sp>
        <p:nvSpPr>
          <p:cNvPr id="15" name="TextBox 14"/>
          <p:cNvSpPr txBox="1"/>
          <p:nvPr>
            <p:custDataLst>
              <p:tags r:id="rId6"/>
            </p:custDataLst>
          </p:nvPr>
        </p:nvSpPr>
        <p:spPr>
          <a:xfrm>
            <a:off x="2359663" y="2886069"/>
            <a:ext cx="646331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</p:txBody>
      </p:sp>
      <p:sp>
        <p:nvSpPr>
          <p:cNvPr id="16" name="Rectangle 15"/>
          <p:cNvSpPr/>
          <p:nvPr>
            <p:custDataLst>
              <p:tags r:id="rId7"/>
            </p:custDataLst>
          </p:nvPr>
        </p:nvSpPr>
        <p:spPr>
          <a:xfrm>
            <a:off x="3739209" y="2876438"/>
            <a:ext cx="792591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"You"</a:t>
            </a:r>
          </a:p>
        </p:txBody>
      </p:sp>
      <p:sp>
        <p:nvSpPr>
          <p:cNvPr id="17" name="TextBox 16"/>
          <p:cNvSpPr txBox="1"/>
          <p:nvPr>
            <p:custDataLst>
              <p:tags r:id="rId8"/>
            </p:custDataLst>
          </p:nvPr>
        </p:nvSpPr>
        <p:spPr>
          <a:xfrm>
            <a:off x="2322656" y="3371545"/>
            <a:ext cx="122341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nextWords</a:t>
            </a:r>
          </a:p>
        </p:txBody>
      </p:sp>
      <p:sp>
        <p:nvSpPr>
          <p:cNvPr id="18" name="Rectangle 17"/>
          <p:cNvSpPr/>
          <p:nvPr>
            <p:custDataLst>
              <p:tags r:id="rId9"/>
            </p:custDataLst>
          </p:nvPr>
        </p:nvSpPr>
        <p:spPr>
          <a:xfrm>
            <a:off x="3761359" y="3339762"/>
            <a:ext cx="770440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"say"</a:t>
            </a:r>
          </a:p>
        </p:txBody>
      </p:sp>
      <p:cxnSp>
        <p:nvCxnSpPr>
          <p:cNvPr id="7" name="Straight Arrow Connector 6"/>
          <p:cNvCxnSpPr>
            <a:stCxn id="15" idx="3"/>
          </p:cNvCxnSpPr>
          <p:nvPr>
            <p:custDataLst>
              <p:tags r:id="rId10"/>
            </p:custDataLst>
          </p:nvPr>
        </p:nvCxnSpPr>
        <p:spPr>
          <a:xfrm>
            <a:off x="3005994" y="3047652"/>
            <a:ext cx="644455" cy="1375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" idx="3"/>
          </p:cNvCxnSpPr>
          <p:nvPr>
            <p:custDataLst>
              <p:tags r:id="rId11"/>
            </p:custDataLst>
          </p:nvPr>
        </p:nvCxnSpPr>
        <p:spPr>
          <a:xfrm>
            <a:off x="3546068" y="3533127"/>
            <a:ext cx="148680" cy="4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>
            <p:custDataLst>
              <p:tags r:id="rId12"/>
            </p:custDataLst>
          </p:nvPr>
        </p:nvSpPr>
        <p:spPr>
          <a:xfrm>
            <a:off x="4682603" y="2805376"/>
            <a:ext cx="2172138" cy="1008376"/>
          </a:xfrm>
          <a:prstGeom prst="roundRect">
            <a:avLst/>
          </a:prstGeom>
          <a:noFill/>
          <a:ln w="571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b="1" dirty="0"/>
          </a:p>
        </p:txBody>
      </p:sp>
      <p:sp>
        <p:nvSpPr>
          <p:cNvPr id="21" name="TextBox 20"/>
          <p:cNvSpPr txBox="1"/>
          <p:nvPr>
            <p:custDataLst>
              <p:tags r:id="rId13"/>
            </p:custDataLst>
          </p:nvPr>
        </p:nvSpPr>
        <p:spPr>
          <a:xfrm>
            <a:off x="4744388" y="2889607"/>
            <a:ext cx="646331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</p:txBody>
      </p:sp>
      <p:sp>
        <p:nvSpPr>
          <p:cNvPr id="22" name="Rectangle 21"/>
          <p:cNvSpPr/>
          <p:nvPr>
            <p:custDataLst>
              <p:tags r:id="rId14"/>
            </p:custDataLst>
          </p:nvPr>
        </p:nvSpPr>
        <p:spPr>
          <a:xfrm>
            <a:off x="6123935" y="2879976"/>
            <a:ext cx="792591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"say"</a:t>
            </a:r>
          </a:p>
        </p:txBody>
      </p:sp>
      <p:sp>
        <p:nvSpPr>
          <p:cNvPr id="23" name="TextBox 22"/>
          <p:cNvSpPr txBox="1"/>
          <p:nvPr>
            <p:custDataLst>
              <p:tags r:id="rId15"/>
            </p:custDataLst>
          </p:nvPr>
        </p:nvSpPr>
        <p:spPr>
          <a:xfrm>
            <a:off x="4707382" y="3375083"/>
            <a:ext cx="122341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nextWords</a:t>
            </a:r>
          </a:p>
        </p:txBody>
      </p:sp>
      <p:sp>
        <p:nvSpPr>
          <p:cNvPr id="24" name="Rectangle 23"/>
          <p:cNvSpPr/>
          <p:nvPr>
            <p:custDataLst>
              <p:tags r:id="rId16"/>
            </p:custDataLst>
          </p:nvPr>
        </p:nvSpPr>
        <p:spPr>
          <a:xfrm>
            <a:off x="6146084" y="3343300"/>
            <a:ext cx="859461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"yes,"</a:t>
            </a:r>
          </a:p>
        </p:txBody>
      </p:sp>
      <p:cxnSp>
        <p:nvCxnSpPr>
          <p:cNvPr id="25" name="Straight Arrow Connector 24"/>
          <p:cNvCxnSpPr>
            <a:stCxn id="21" idx="3"/>
          </p:cNvCxnSpPr>
          <p:nvPr>
            <p:custDataLst>
              <p:tags r:id="rId17"/>
            </p:custDataLst>
          </p:nvPr>
        </p:nvCxnSpPr>
        <p:spPr>
          <a:xfrm>
            <a:off x="5390719" y="3051189"/>
            <a:ext cx="644455" cy="137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</p:cNvCxnSpPr>
          <p:nvPr>
            <p:custDataLst>
              <p:tags r:id="rId18"/>
            </p:custDataLst>
          </p:nvPr>
        </p:nvCxnSpPr>
        <p:spPr>
          <a:xfrm>
            <a:off x="5930794" y="3536665"/>
            <a:ext cx="148680" cy="45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2332493" y="1433213"/>
            <a:ext cx="730966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ysClr val="windowText" lastClr="000000"/>
                </a:solidFill>
              </a:rPr>
              <a:t>Stage 1: Train</a:t>
            </a:r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2055612" y="1975134"/>
            <a:ext cx="8350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"I don't know why you say goodbye, I say hello. I say high, you say low, 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876307-0851-3286-9E68-643BB7DE8D9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55430" y="3680304"/>
            <a:ext cx="1042597" cy="79348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hello.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FE3849-050C-6895-606F-43397CAA97D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0712" y="3030348"/>
            <a:ext cx="730967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8FA1EB-EE2E-FF21-5E7F-6926048B456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785014" y="3864600"/>
            <a:ext cx="997464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Why,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12F52A-9228-DA65-0C6F-9578C164DD1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803184" y="4706390"/>
            <a:ext cx="903095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You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946CDE-CC25-0ABE-AC52-CEA0212E98CC}"/>
              </a:ext>
            </a:extLst>
          </p:cNvPr>
          <p:cNvCxnSpPr>
            <a:stCxn id="4" idx="7"/>
            <a:endCxn id="5" idx="2"/>
          </p:cNvCxnSpPr>
          <p:nvPr>
            <p:custDataLst>
              <p:tags r:id="rId7"/>
            </p:custDataLst>
          </p:nvPr>
        </p:nvCxnSpPr>
        <p:spPr>
          <a:xfrm flipV="1">
            <a:off x="2045341" y="3334943"/>
            <a:ext cx="765370" cy="46156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5CF12A-24A1-4090-8A3A-1C0E3CA7C135}"/>
              </a:ext>
            </a:extLst>
          </p:cNvPr>
          <p:cNvCxnSpPr>
            <a:stCxn id="4" idx="6"/>
            <a:endCxn id="6" idx="2"/>
          </p:cNvCxnSpPr>
          <p:nvPr>
            <p:custDataLst>
              <p:tags r:id="rId8"/>
            </p:custDataLst>
          </p:nvPr>
        </p:nvCxnSpPr>
        <p:spPr>
          <a:xfrm>
            <a:off x="2198026" y="4077047"/>
            <a:ext cx="586988" cy="9214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17AEBD-6E7F-7B9D-AC8F-4F76B9B3B14A}"/>
              </a:ext>
            </a:extLst>
          </p:cNvPr>
          <p:cNvCxnSpPr>
            <a:stCxn id="4" idx="5"/>
            <a:endCxn id="7" idx="2"/>
          </p:cNvCxnSpPr>
          <p:nvPr>
            <p:custDataLst>
              <p:tags r:id="rId9"/>
            </p:custDataLst>
          </p:nvPr>
        </p:nvCxnSpPr>
        <p:spPr>
          <a:xfrm>
            <a:off x="2045341" y="4357587"/>
            <a:ext cx="757842" cy="65339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003473-5372-C1F9-51A5-CEC51865CB7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039648" y="3170383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3/6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95AC1-FD01-A0E7-630C-15DB010E5B5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268025" y="3783528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1/6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C5F6DB-196E-7F17-7083-CEBE3F503AC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360175" y="4329799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2/6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9505EC-D584-C477-5FDB-229E1AC42A6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554508" y="1858707"/>
            <a:ext cx="865632" cy="465200"/>
          </a:xfrm>
          <a:prstGeom prst="ellipse">
            <a:avLst/>
          </a:prstGeom>
          <a:noFill/>
          <a:ln w="28575" cmpd="sng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913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2332493" y="1433213"/>
            <a:ext cx="730966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ysClr val="windowText" lastClr="000000"/>
                </a:solidFill>
              </a:rPr>
              <a:t>Stage 1: Train</a:t>
            </a:r>
          </a:p>
        </p:txBody>
      </p:sp>
      <p:sp>
        <p:nvSpPr>
          <p:cNvPr id="37" name="Rounded Rectangle 36"/>
          <p:cNvSpPr/>
          <p:nvPr>
            <p:custDataLst>
              <p:tags r:id="rId2"/>
            </p:custDataLst>
          </p:nvPr>
        </p:nvSpPr>
        <p:spPr>
          <a:xfrm>
            <a:off x="5011314" y="2558163"/>
            <a:ext cx="5129229" cy="1008376"/>
          </a:xfrm>
          <a:prstGeom prst="roundRect">
            <a:avLst/>
          </a:prstGeom>
          <a:noFill/>
          <a:ln w="571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9" name="TextBox 38"/>
          <p:cNvSpPr txBox="1"/>
          <p:nvPr>
            <p:custDataLst>
              <p:tags r:id="rId3"/>
            </p:custDataLst>
          </p:nvPr>
        </p:nvSpPr>
        <p:spPr>
          <a:xfrm>
            <a:off x="5073098" y="2642393"/>
            <a:ext cx="67839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</p:txBody>
      </p:sp>
      <p:sp>
        <p:nvSpPr>
          <p:cNvPr id="40" name="Rectangle 39"/>
          <p:cNvSpPr/>
          <p:nvPr>
            <p:custDataLst>
              <p:tags r:id="rId4"/>
            </p:custDataLst>
          </p:nvPr>
        </p:nvSpPr>
        <p:spPr>
          <a:xfrm>
            <a:off x="6363884" y="2596579"/>
            <a:ext cx="1065603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"hello."</a:t>
            </a:r>
          </a:p>
        </p:txBody>
      </p:sp>
      <p:sp>
        <p:nvSpPr>
          <p:cNvPr id="41" name="TextBox 40"/>
          <p:cNvSpPr txBox="1"/>
          <p:nvPr>
            <p:custDataLst>
              <p:tags r:id="rId5"/>
            </p:custDataLst>
          </p:nvPr>
        </p:nvSpPr>
        <p:spPr>
          <a:xfrm>
            <a:off x="5036092" y="3127870"/>
            <a:ext cx="129554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nextWords</a:t>
            </a:r>
          </a:p>
        </p:txBody>
      </p:sp>
      <p:sp>
        <p:nvSpPr>
          <p:cNvPr id="42" name="Rectangle 41"/>
          <p:cNvSpPr/>
          <p:nvPr>
            <p:custDataLst>
              <p:tags r:id="rId6"/>
            </p:custDataLst>
          </p:nvPr>
        </p:nvSpPr>
        <p:spPr>
          <a:xfrm>
            <a:off x="6474794" y="3096086"/>
            <a:ext cx="3543920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"I" ,  "I" </a:t>
            </a:r>
          </a:p>
        </p:txBody>
      </p:sp>
      <p:cxnSp>
        <p:nvCxnSpPr>
          <p:cNvPr id="43" name="Straight Arrow Connector 42"/>
          <p:cNvCxnSpPr>
            <a:stCxn id="39" idx="3"/>
          </p:cNvCxnSpPr>
          <p:nvPr>
            <p:custDataLst>
              <p:tags r:id="rId7"/>
            </p:custDataLst>
          </p:nvPr>
        </p:nvCxnSpPr>
        <p:spPr>
          <a:xfrm>
            <a:off x="5751489" y="2811670"/>
            <a:ext cx="612395" cy="606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>
            <p:custDataLst>
              <p:tags r:id="rId8"/>
            </p:custDataLst>
          </p:nvPr>
        </p:nvCxnSpPr>
        <p:spPr>
          <a:xfrm flipV="1">
            <a:off x="6331639" y="3294010"/>
            <a:ext cx="76545" cy="313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>
            <p:custDataLst>
              <p:tags r:id="rId9"/>
            </p:custDataLst>
          </p:nvPr>
        </p:nvSpPr>
        <p:spPr>
          <a:xfrm>
            <a:off x="2055612" y="1975134"/>
            <a:ext cx="8350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… I say hello, hello, hello. I don't know why you say goodbye …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6701C8-82ED-0E45-2BBA-75CBE99CCB5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26246" y="4078956"/>
            <a:ext cx="1042597" cy="79348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hello.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7EAD7C-3FD4-D3EB-BBE4-EE3C5E0EB28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481528" y="3429000"/>
            <a:ext cx="730967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28194B-4D28-AF4B-7B09-017D01ED1E2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455830" y="4263252"/>
            <a:ext cx="997464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Why,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E52D02-4687-F4F5-0D22-FDDEB7E872C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474000" y="5105042"/>
            <a:ext cx="903095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You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B079C8-3A36-493C-FE80-7A9AF3373927}"/>
              </a:ext>
            </a:extLst>
          </p:cNvPr>
          <p:cNvCxnSpPr>
            <a:stCxn id="3" idx="7"/>
            <a:endCxn id="4" idx="2"/>
          </p:cNvCxnSpPr>
          <p:nvPr>
            <p:custDataLst>
              <p:tags r:id="rId14"/>
            </p:custDataLst>
          </p:nvPr>
        </p:nvCxnSpPr>
        <p:spPr>
          <a:xfrm flipV="1">
            <a:off x="1716157" y="3733595"/>
            <a:ext cx="765370" cy="46156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659102-C6E8-7ED4-1565-28D5B4983064}"/>
              </a:ext>
            </a:extLst>
          </p:cNvPr>
          <p:cNvCxnSpPr>
            <a:stCxn id="3" idx="6"/>
            <a:endCxn id="5" idx="2"/>
          </p:cNvCxnSpPr>
          <p:nvPr>
            <p:custDataLst>
              <p:tags r:id="rId15"/>
            </p:custDataLst>
          </p:nvPr>
        </p:nvCxnSpPr>
        <p:spPr>
          <a:xfrm>
            <a:off x="1868842" y="4475699"/>
            <a:ext cx="586988" cy="9214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6C8012-2C90-9CA9-6D22-303FBEB630B8}"/>
              </a:ext>
            </a:extLst>
          </p:cNvPr>
          <p:cNvCxnSpPr>
            <a:stCxn id="3" idx="5"/>
            <a:endCxn id="6" idx="2"/>
          </p:cNvCxnSpPr>
          <p:nvPr>
            <p:custDataLst>
              <p:tags r:id="rId16"/>
            </p:custDataLst>
          </p:nvPr>
        </p:nvCxnSpPr>
        <p:spPr>
          <a:xfrm>
            <a:off x="1716157" y="4756239"/>
            <a:ext cx="757842" cy="65339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A28A32-4EDE-4139-D9A5-3A3BA268CEF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710464" y="3569035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3/6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A9E09-CC98-D171-3D6F-57394F3E9B4E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938841" y="4182180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1/6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EAC08-F2A5-554F-5B4D-96071BC00F0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030991" y="4728451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2/6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C14DF1-0AD1-BEB2-7D9F-DE73092AD23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035552" y="1911811"/>
            <a:ext cx="865632" cy="465200"/>
          </a:xfrm>
          <a:prstGeom prst="ellipse">
            <a:avLst/>
          </a:prstGeom>
          <a:noFill/>
          <a:ln w="28575" cmpd="sng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634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2332493" y="1433213"/>
            <a:ext cx="730966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ysClr val="windowText" lastClr="000000"/>
                </a:solidFill>
              </a:rPr>
              <a:t>Stage 1: Train</a:t>
            </a:r>
          </a:p>
        </p:txBody>
      </p:sp>
      <p:sp>
        <p:nvSpPr>
          <p:cNvPr id="37" name="Rounded Rectangle 36"/>
          <p:cNvSpPr/>
          <p:nvPr>
            <p:custDataLst>
              <p:tags r:id="rId2"/>
            </p:custDataLst>
          </p:nvPr>
        </p:nvSpPr>
        <p:spPr>
          <a:xfrm>
            <a:off x="5011314" y="2558163"/>
            <a:ext cx="5129229" cy="1008376"/>
          </a:xfrm>
          <a:prstGeom prst="roundRect">
            <a:avLst/>
          </a:prstGeom>
          <a:noFill/>
          <a:ln w="571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9" name="TextBox 38"/>
          <p:cNvSpPr txBox="1"/>
          <p:nvPr>
            <p:custDataLst>
              <p:tags r:id="rId3"/>
            </p:custDataLst>
          </p:nvPr>
        </p:nvSpPr>
        <p:spPr>
          <a:xfrm>
            <a:off x="5073098" y="2642393"/>
            <a:ext cx="67839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</p:txBody>
      </p:sp>
      <p:sp>
        <p:nvSpPr>
          <p:cNvPr id="40" name="Rectangle 39"/>
          <p:cNvSpPr/>
          <p:nvPr>
            <p:custDataLst>
              <p:tags r:id="rId4"/>
            </p:custDataLst>
          </p:nvPr>
        </p:nvSpPr>
        <p:spPr>
          <a:xfrm>
            <a:off x="6452645" y="2632762"/>
            <a:ext cx="1021051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"hello."</a:t>
            </a:r>
          </a:p>
        </p:txBody>
      </p:sp>
      <p:sp>
        <p:nvSpPr>
          <p:cNvPr id="41" name="TextBox 40"/>
          <p:cNvSpPr txBox="1"/>
          <p:nvPr>
            <p:custDataLst>
              <p:tags r:id="rId5"/>
            </p:custDataLst>
          </p:nvPr>
        </p:nvSpPr>
        <p:spPr>
          <a:xfrm>
            <a:off x="5036092" y="3127870"/>
            <a:ext cx="129554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nextWords</a:t>
            </a:r>
          </a:p>
        </p:txBody>
      </p:sp>
      <p:sp>
        <p:nvSpPr>
          <p:cNvPr id="42" name="Rectangle 41"/>
          <p:cNvSpPr/>
          <p:nvPr>
            <p:custDataLst>
              <p:tags r:id="rId6"/>
            </p:custDataLst>
          </p:nvPr>
        </p:nvSpPr>
        <p:spPr>
          <a:xfrm>
            <a:off x="6474794" y="3096086"/>
            <a:ext cx="3543920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"I" ,  "I" ,  "Why,"</a:t>
            </a:r>
          </a:p>
        </p:txBody>
      </p:sp>
      <p:cxnSp>
        <p:nvCxnSpPr>
          <p:cNvPr id="43" name="Straight Arrow Connector 42"/>
          <p:cNvCxnSpPr>
            <a:stCxn id="39" idx="3"/>
          </p:cNvCxnSpPr>
          <p:nvPr>
            <p:custDataLst>
              <p:tags r:id="rId7"/>
            </p:custDataLst>
          </p:nvPr>
        </p:nvCxnSpPr>
        <p:spPr>
          <a:xfrm>
            <a:off x="5751489" y="2811670"/>
            <a:ext cx="612395" cy="606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>
            <p:custDataLst>
              <p:tags r:id="rId8"/>
            </p:custDataLst>
          </p:nvPr>
        </p:nvCxnSpPr>
        <p:spPr>
          <a:xfrm flipV="1">
            <a:off x="6331639" y="3294010"/>
            <a:ext cx="76545" cy="313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>
            <p:custDataLst>
              <p:tags r:id="rId9"/>
            </p:custDataLst>
          </p:nvPr>
        </p:nvSpPr>
        <p:spPr>
          <a:xfrm>
            <a:off x="2055612" y="1975134"/>
            <a:ext cx="8350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… I say hello. Why, why, why, why, why, why, …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623B1E-E116-DD2F-9EB5-9E3AF4A954E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130689" y="3746042"/>
            <a:ext cx="1042597" cy="79348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hello.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E3DDD6-7F9E-4096-7C58-DF8110EF009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785971" y="3096086"/>
            <a:ext cx="730967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1D157D-39E7-BDEB-2711-87BA286E423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760273" y="3930338"/>
            <a:ext cx="997464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Why,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259168-3FEA-625A-5579-DEB7281DE36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778443" y="4772128"/>
            <a:ext cx="903095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You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502574-F46B-8DD9-5F20-C737F3EC51AA}"/>
              </a:ext>
            </a:extLst>
          </p:cNvPr>
          <p:cNvCxnSpPr>
            <a:stCxn id="3" idx="7"/>
            <a:endCxn id="4" idx="2"/>
          </p:cNvCxnSpPr>
          <p:nvPr>
            <p:custDataLst>
              <p:tags r:id="rId14"/>
            </p:custDataLst>
          </p:nvPr>
        </p:nvCxnSpPr>
        <p:spPr>
          <a:xfrm flipV="1">
            <a:off x="2020600" y="3400681"/>
            <a:ext cx="765370" cy="46156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8D3B9C-3074-95FA-A7F4-B83A09A50657}"/>
              </a:ext>
            </a:extLst>
          </p:cNvPr>
          <p:cNvCxnSpPr>
            <a:stCxn id="3" idx="6"/>
            <a:endCxn id="5" idx="2"/>
          </p:cNvCxnSpPr>
          <p:nvPr>
            <p:custDataLst>
              <p:tags r:id="rId15"/>
            </p:custDataLst>
          </p:nvPr>
        </p:nvCxnSpPr>
        <p:spPr>
          <a:xfrm>
            <a:off x="2173285" y="4142785"/>
            <a:ext cx="586988" cy="9214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1BB7E-D421-96B8-01A3-85E1BAB2D597}"/>
              </a:ext>
            </a:extLst>
          </p:cNvPr>
          <p:cNvCxnSpPr>
            <a:stCxn id="3" idx="5"/>
            <a:endCxn id="6" idx="2"/>
          </p:cNvCxnSpPr>
          <p:nvPr>
            <p:custDataLst>
              <p:tags r:id="rId16"/>
            </p:custDataLst>
          </p:nvPr>
        </p:nvCxnSpPr>
        <p:spPr>
          <a:xfrm>
            <a:off x="2020600" y="4423325"/>
            <a:ext cx="757842" cy="65339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A0D89A-4CEE-7B16-710C-685B60A9289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014907" y="3236121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3/6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2EB02-522D-3565-7B48-1CCF4568AD73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243284" y="3849266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1/6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8BF01-3A7E-A8D6-1171-18350037823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335434" y="4395537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2/6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356DD-B707-9AB5-A9EB-A0DC4E19F191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874850" y="1911811"/>
            <a:ext cx="1148510" cy="465200"/>
          </a:xfrm>
          <a:prstGeom prst="ellipse">
            <a:avLst/>
          </a:prstGeom>
          <a:noFill/>
          <a:ln w="28575" cmpd="sng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651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2332493" y="1433213"/>
            <a:ext cx="730966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ysClr val="windowText" lastClr="000000"/>
                </a:solidFill>
              </a:rPr>
              <a:t>Stage 1: Train</a:t>
            </a:r>
          </a:p>
        </p:txBody>
      </p:sp>
      <p:sp>
        <p:nvSpPr>
          <p:cNvPr id="37" name="Rounded Rectangle 36"/>
          <p:cNvSpPr/>
          <p:nvPr>
            <p:custDataLst>
              <p:tags r:id="rId2"/>
            </p:custDataLst>
          </p:nvPr>
        </p:nvSpPr>
        <p:spPr>
          <a:xfrm>
            <a:off x="5011314" y="2558163"/>
            <a:ext cx="5129229" cy="1008376"/>
          </a:xfrm>
          <a:prstGeom prst="roundRect">
            <a:avLst/>
          </a:prstGeom>
          <a:noFill/>
          <a:ln w="571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b="1" dirty="0"/>
          </a:p>
        </p:txBody>
      </p:sp>
      <p:sp>
        <p:nvSpPr>
          <p:cNvPr id="39" name="TextBox 38"/>
          <p:cNvSpPr txBox="1"/>
          <p:nvPr>
            <p:custDataLst>
              <p:tags r:id="rId3"/>
            </p:custDataLst>
          </p:nvPr>
        </p:nvSpPr>
        <p:spPr>
          <a:xfrm>
            <a:off x="5073098" y="2642393"/>
            <a:ext cx="67839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</p:txBody>
      </p:sp>
      <p:sp>
        <p:nvSpPr>
          <p:cNvPr id="40" name="Rectangle 39"/>
          <p:cNvSpPr/>
          <p:nvPr>
            <p:custDataLst>
              <p:tags r:id="rId4"/>
            </p:custDataLst>
          </p:nvPr>
        </p:nvSpPr>
        <p:spPr>
          <a:xfrm>
            <a:off x="6452645" y="2632762"/>
            <a:ext cx="972283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"hello."</a:t>
            </a:r>
          </a:p>
        </p:txBody>
      </p:sp>
      <p:sp>
        <p:nvSpPr>
          <p:cNvPr id="41" name="TextBox 40"/>
          <p:cNvSpPr txBox="1"/>
          <p:nvPr>
            <p:custDataLst>
              <p:tags r:id="rId5"/>
            </p:custDataLst>
          </p:nvPr>
        </p:nvSpPr>
        <p:spPr>
          <a:xfrm>
            <a:off x="5036092" y="3127870"/>
            <a:ext cx="129554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nextWords</a:t>
            </a:r>
          </a:p>
        </p:txBody>
      </p:sp>
      <p:sp>
        <p:nvSpPr>
          <p:cNvPr id="42" name="Rectangle 41"/>
          <p:cNvSpPr/>
          <p:nvPr>
            <p:custDataLst>
              <p:tags r:id="rId6"/>
            </p:custDataLst>
          </p:nvPr>
        </p:nvSpPr>
        <p:spPr>
          <a:xfrm>
            <a:off x="6474794" y="3096086"/>
            <a:ext cx="3543920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"I" ,  "I" ,  "Why," ,  "I" </a:t>
            </a:r>
          </a:p>
        </p:txBody>
      </p:sp>
      <p:cxnSp>
        <p:nvCxnSpPr>
          <p:cNvPr id="43" name="Straight Arrow Connector 42"/>
          <p:cNvCxnSpPr>
            <a:stCxn id="39" idx="3"/>
          </p:cNvCxnSpPr>
          <p:nvPr>
            <p:custDataLst>
              <p:tags r:id="rId7"/>
            </p:custDataLst>
          </p:nvPr>
        </p:nvCxnSpPr>
        <p:spPr>
          <a:xfrm>
            <a:off x="5751489" y="2811670"/>
            <a:ext cx="612395" cy="606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>
            <p:custDataLst>
              <p:tags r:id="rId8"/>
            </p:custDataLst>
          </p:nvPr>
        </p:nvCxnSpPr>
        <p:spPr>
          <a:xfrm flipV="1">
            <a:off x="6331639" y="3294010"/>
            <a:ext cx="76545" cy="313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>
            <p:custDataLst>
              <p:tags r:id="rId9"/>
            </p:custDataLst>
          </p:nvPr>
        </p:nvSpPr>
        <p:spPr>
          <a:xfrm>
            <a:off x="3681538" y="1882772"/>
            <a:ext cx="1007848" cy="465200"/>
          </a:xfrm>
          <a:prstGeom prst="ellipse">
            <a:avLst/>
          </a:prstGeom>
          <a:noFill/>
          <a:ln w="28575" cmpd="sng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>
            <p:custDataLst>
              <p:tags r:id="rId10"/>
            </p:custDataLst>
          </p:nvPr>
        </p:nvSpPr>
        <p:spPr>
          <a:xfrm>
            <a:off x="2281616" y="194609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… hello, hello, hello.  I don't know …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AE5A77-198D-01A5-7930-FA2FB92FD7B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130689" y="3746042"/>
            <a:ext cx="1042597" cy="79348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hello.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41513E-96DE-1EFC-910C-2558991BCA4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785971" y="3096086"/>
            <a:ext cx="730967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B1D5E9-514E-5763-DA7D-8D5B81ED6F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760273" y="3930338"/>
            <a:ext cx="997464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Why,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0DDF23-F0A0-371D-8A87-CF88E4299F0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778443" y="4772128"/>
            <a:ext cx="903095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You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F0194-43BE-92B0-744F-05CF02D18A1A}"/>
              </a:ext>
            </a:extLst>
          </p:cNvPr>
          <p:cNvCxnSpPr>
            <a:stCxn id="3" idx="7"/>
            <a:endCxn id="5" idx="2"/>
          </p:cNvCxnSpPr>
          <p:nvPr>
            <p:custDataLst>
              <p:tags r:id="rId15"/>
            </p:custDataLst>
          </p:nvPr>
        </p:nvCxnSpPr>
        <p:spPr>
          <a:xfrm flipV="1">
            <a:off x="2020600" y="3400681"/>
            <a:ext cx="765370" cy="46156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90B886-6EDF-8895-DD93-13098E26C549}"/>
              </a:ext>
            </a:extLst>
          </p:cNvPr>
          <p:cNvCxnSpPr>
            <a:stCxn id="3" idx="6"/>
            <a:endCxn id="6" idx="2"/>
          </p:cNvCxnSpPr>
          <p:nvPr>
            <p:custDataLst>
              <p:tags r:id="rId16"/>
            </p:custDataLst>
          </p:nvPr>
        </p:nvCxnSpPr>
        <p:spPr>
          <a:xfrm>
            <a:off x="2173285" y="4142785"/>
            <a:ext cx="586988" cy="9214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EC201A-1E24-90AE-C148-C97A019FFFA6}"/>
              </a:ext>
            </a:extLst>
          </p:cNvPr>
          <p:cNvCxnSpPr>
            <a:stCxn id="3" idx="5"/>
            <a:endCxn id="7" idx="2"/>
          </p:cNvCxnSpPr>
          <p:nvPr>
            <p:custDataLst>
              <p:tags r:id="rId17"/>
            </p:custDataLst>
          </p:nvPr>
        </p:nvCxnSpPr>
        <p:spPr>
          <a:xfrm>
            <a:off x="2020600" y="4423325"/>
            <a:ext cx="757842" cy="65339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E61CB8-6D0C-93BC-1F7A-7BBC7ABA58D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014907" y="3236121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3/6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016F8-72F8-6C9C-26ED-7BF45BFAF4E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243284" y="3849266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1/6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7EE95-375D-83CF-C479-84A495BD426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335434" y="4395537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83920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2332493" y="1433213"/>
            <a:ext cx="730966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ysClr val="windowText" lastClr="000000"/>
                </a:solidFill>
              </a:rPr>
              <a:t>Stage 1: Train</a:t>
            </a:r>
          </a:p>
        </p:txBody>
      </p:sp>
      <p:sp>
        <p:nvSpPr>
          <p:cNvPr id="37" name="Rounded Rectangle 36"/>
          <p:cNvSpPr/>
          <p:nvPr>
            <p:custDataLst>
              <p:tags r:id="rId2"/>
            </p:custDataLst>
          </p:nvPr>
        </p:nvSpPr>
        <p:spPr>
          <a:xfrm>
            <a:off x="5011314" y="2558163"/>
            <a:ext cx="5129229" cy="1008376"/>
          </a:xfrm>
          <a:prstGeom prst="roundRect">
            <a:avLst/>
          </a:prstGeom>
          <a:noFill/>
          <a:ln w="571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b="1" dirty="0"/>
          </a:p>
        </p:txBody>
      </p:sp>
      <p:sp>
        <p:nvSpPr>
          <p:cNvPr id="39" name="TextBox 38"/>
          <p:cNvSpPr txBox="1"/>
          <p:nvPr>
            <p:custDataLst>
              <p:tags r:id="rId3"/>
            </p:custDataLst>
          </p:nvPr>
        </p:nvSpPr>
        <p:spPr>
          <a:xfrm>
            <a:off x="5073098" y="2642393"/>
            <a:ext cx="646331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</p:txBody>
      </p:sp>
      <p:sp>
        <p:nvSpPr>
          <p:cNvPr id="40" name="Rectangle 39"/>
          <p:cNvSpPr/>
          <p:nvPr>
            <p:custDataLst>
              <p:tags r:id="rId4"/>
            </p:custDataLst>
          </p:nvPr>
        </p:nvSpPr>
        <p:spPr>
          <a:xfrm>
            <a:off x="6452645" y="2632762"/>
            <a:ext cx="923515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"hello."</a:t>
            </a:r>
          </a:p>
        </p:txBody>
      </p:sp>
      <p:sp>
        <p:nvSpPr>
          <p:cNvPr id="41" name="TextBox 40"/>
          <p:cNvSpPr txBox="1"/>
          <p:nvPr>
            <p:custDataLst>
              <p:tags r:id="rId5"/>
            </p:custDataLst>
          </p:nvPr>
        </p:nvSpPr>
        <p:spPr>
          <a:xfrm>
            <a:off x="5036092" y="3127870"/>
            <a:ext cx="122341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nextWords</a:t>
            </a:r>
          </a:p>
        </p:txBody>
      </p:sp>
      <p:sp>
        <p:nvSpPr>
          <p:cNvPr id="42" name="Rectangle 41"/>
          <p:cNvSpPr/>
          <p:nvPr>
            <p:custDataLst>
              <p:tags r:id="rId6"/>
            </p:custDataLst>
          </p:nvPr>
        </p:nvSpPr>
        <p:spPr>
          <a:xfrm>
            <a:off x="6474794" y="3096086"/>
            <a:ext cx="3543920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/>
              <a:t>"I" ,  "I" ,  "Why," ,  "I" ,  "You"</a:t>
            </a:r>
          </a:p>
        </p:txBody>
      </p:sp>
      <p:cxnSp>
        <p:nvCxnSpPr>
          <p:cNvPr id="43" name="Straight Arrow Connector 42"/>
          <p:cNvCxnSpPr>
            <a:stCxn id="39" idx="3"/>
          </p:cNvCxnSpPr>
          <p:nvPr>
            <p:custDataLst>
              <p:tags r:id="rId7"/>
            </p:custDataLst>
          </p:nvPr>
        </p:nvCxnSpPr>
        <p:spPr>
          <a:xfrm>
            <a:off x="5719429" y="2803976"/>
            <a:ext cx="644455" cy="1375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>
            <p:custDataLst>
              <p:tags r:id="rId8"/>
            </p:custDataLst>
          </p:nvPr>
        </p:nvCxnSpPr>
        <p:spPr>
          <a:xfrm>
            <a:off x="6259504" y="3289453"/>
            <a:ext cx="148680" cy="45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>
            <p:custDataLst>
              <p:tags r:id="rId9"/>
            </p:custDataLst>
          </p:nvPr>
        </p:nvSpPr>
        <p:spPr>
          <a:xfrm>
            <a:off x="2055612" y="1975134"/>
            <a:ext cx="8350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... I say hello. You say yes, I say no, …</a:t>
            </a:r>
          </a:p>
        </p:txBody>
      </p:sp>
      <p:sp>
        <p:nvSpPr>
          <p:cNvPr id="24" name="Oval 23"/>
          <p:cNvSpPr/>
          <p:nvPr>
            <p:custDataLst>
              <p:tags r:id="rId10"/>
            </p:custDataLst>
          </p:nvPr>
        </p:nvSpPr>
        <p:spPr>
          <a:xfrm>
            <a:off x="2641975" y="1895149"/>
            <a:ext cx="1039563" cy="465200"/>
          </a:xfrm>
          <a:prstGeom prst="ellipse">
            <a:avLst/>
          </a:prstGeom>
          <a:noFill/>
          <a:ln w="28575" cmpd="sng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17192D-20A5-D16D-F1DE-088CF59ED7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130689" y="3746042"/>
            <a:ext cx="1042597" cy="79348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hello.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0B76AC-3E8F-3870-8CF5-C070BF6B596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785971" y="3096086"/>
            <a:ext cx="730967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CEE9D5-882C-961E-5721-8DB6D4C07A3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760273" y="3930338"/>
            <a:ext cx="997464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Why,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1057B-796D-1C50-6D92-1D54A5D859C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778443" y="4772128"/>
            <a:ext cx="903095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You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78265E-25CB-3182-859F-53873D951A34}"/>
              </a:ext>
            </a:extLst>
          </p:cNvPr>
          <p:cNvCxnSpPr>
            <a:stCxn id="3" idx="7"/>
            <a:endCxn id="4" idx="2"/>
          </p:cNvCxnSpPr>
          <p:nvPr>
            <p:custDataLst>
              <p:tags r:id="rId15"/>
            </p:custDataLst>
          </p:nvPr>
        </p:nvCxnSpPr>
        <p:spPr>
          <a:xfrm flipV="1">
            <a:off x="2020600" y="3400681"/>
            <a:ext cx="765370" cy="46156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7E952B-D262-A6E0-5DCC-054341CDEBFA}"/>
              </a:ext>
            </a:extLst>
          </p:cNvPr>
          <p:cNvCxnSpPr>
            <a:stCxn id="3" idx="6"/>
            <a:endCxn id="5" idx="2"/>
          </p:cNvCxnSpPr>
          <p:nvPr>
            <p:custDataLst>
              <p:tags r:id="rId16"/>
            </p:custDataLst>
          </p:nvPr>
        </p:nvCxnSpPr>
        <p:spPr>
          <a:xfrm>
            <a:off x="2173285" y="4142785"/>
            <a:ext cx="586988" cy="9214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BBEDAB-67F6-1BD4-D187-98B329B8A5C3}"/>
              </a:ext>
            </a:extLst>
          </p:cNvPr>
          <p:cNvCxnSpPr>
            <a:stCxn id="3" idx="5"/>
            <a:endCxn id="6" idx="2"/>
          </p:cNvCxnSpPr>
          <p:nvPr>
            <p:custDataLst>
              <p:tags r:id="rId17"/>
            </p:custDataLst>
          </p:nvPr>
        </p:nvCxnSpPr>
        <p:spPr>
          <a:xfrm>
            <a:off x="2020600" y="4423325"/>
            <a:ext cx="757842" cy="65339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157938-0F0F-7316-CA6F-BA04BC5B514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014907" y="3236121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3/6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99E57-0652-BDD3-B4B3-4079CEF25940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243284" y="3849266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1/6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3B679-2769-179C-CCFD-429FDE1C40B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335434" y="4395537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7611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2332493" y="1433213"/>
            <a:ext cx="730966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ysClr val="windowText" lastClr="000000"/>
                </a:solidFill>
              </a:rPr>
              <a:t>Stage 1: Train</a:t>
            </a:r>
          </a:p>
        </p:txBody>
      </p:sp>
      <p:sp>
        <p:nvSpPr>
          <p:cNvPr id="37" name="Rounded Rectangle 36"/>
          <p:cNvSpPr/>
          <p:nvPr>
            <p:custDataLst>
              <p:tags r:id="rId2"/>
            </p:custDataLst>
          </p:nvPr>
        </p:nvSpPr>
        <p:spPr>
          <a:xfrm>
            <a:off x="5011314" y="2558163"/>
            <a:ext cx="5129229" cy="1008376"/>
          </a:xfrm>
          <a:prstGeom prst="roundRect">
            <a:avLst/>
          </a:prstGeom>
          <a:noFill/>
          <a:ln w="571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b="1" dirty="0"/>
          </a:p>
        </p:txBody>
      </p:sp>
      <p:sp>
        <p:nvSpPr>
          <p:cNvPr id="39" name="TextBox 38"/>
          <p:cNvSpPr txBox="1"/>
          <p:nvPr>
            <p:custDataLst>
              <p:tags r:id="rId3"/>
            </p:custDataLst>
          </p:nvPr>
        </p:nvSpPr>
        <p:spPr>
          <a:xfrm>
            <a:off x="5073098" y="2642393"/>
            <a:ext cx="646331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</p:txBody>
      </p:sp>
      <p:sp>
        <p:nvSpPr>
          <p:cNvPr id="40" name="Rectangle 39"/>
          <p:cNvSpPr/>
          <p:nvPr>
            <p:custDataLst>
              <p:tags r:id="rId4"/>
            </p:custDataLst>
          </p:nvPr>
        </p:nvSpPr>
        <p:spPr>
          <a:xfrm>
            <a:off x="6452645" y="2632762"/>
            <a:ext cx="923515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"hello."</a:t>
            </a:r>
          </a:p>
        </p:txBody>
      </p:sp>
      <p:sp>
        <p:nvSpPr>
          <p:cNvPr id="41" name="TextBox 40"/>
          <p:cNvSpPr txBox="1"/>
          <p:nvPr>
            <p:custDataLst>
              <p:tags r:id="rId5"/>
            </p:custDataLst>
          </p:nvPr>
        </p:nvSpPr>
        <p:spPr>
          <a:xfrm>
            <a:off x="5036092" y="3127870"/>
            <a:ext cx="1223412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nextWords</a:t>
            </a:r>
          </a:p>
        </p:txBody>
      </p:sp>
      <p:sp>
        <p:nvSpPr>
          <p:cNvPr id="42" name="Rectangle 41"/>
          <p:cNvSpPr/>
          <p:nvPr>
            <p:custDataLst>
              <p:tags r:id="rId6"/>
            </p:custDataLst>
          </p:nvPr>
        </p:nvSpPr>
        <p:spPr>
          <a:xfrm>
            <a:off x="6474794" y="3096086"/>
            <a:ext cx="3931554" cy="41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/>
              <a:t>"I" ,  "I" ,  "Why," ,  "I" ,  "You" ,  "You"  </a:t>
            </a:r>
          </a:p>
        </p:txBody>
      </p:sp>
      <p:cxnSp>
        <p:nvCxnSpPr>
          <p:cNvPr id="43" name="Straight Arrow Connector 42"/>
          <p:cNvCxnSpPr>
            <a:stCxn id="39" idx="3"/>
          </p:cNvCxnSpPr>
          <p:nvPr>
            <p:custDataLst>
              <p:tags r:id="rId7"/>
            </p:custDataLst>
          </p:nvPr>
        </p:nvCxnSpPr>
        <p:spPr>
          <a:xfrm>
            <a:off x="5719429" y="2803976"/>
            <a:ext cx="644455" cy="1375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>
            <p:custDataLst>
              <p:tags r:id="rId8"/>
            </p:custDataLst>
          </p:nvPr>
        </p:nvCxnSpPr>
        <p:spPr>
          <a:xfrm>
            <a:off x="6259504" y="3289453"/>
            <a:ext cx="148680" cy="45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>
            <p:custDataLst>
              <p:tags r:id="rId9"/>
            </p:custDataLst>
          </p:nvPr>
        </p:nvSpPr>
        <p:spPr>
          <a:xfrm>
            <a:off x="2055612" y="1975134"/>
            <a:ext cx="8350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etc.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792439-9561-AA5A-B555-A36E6E40934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130689" y="3746042"/>
            <a:ext cx="1042597" cy="79348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hello.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828488-0471-5ACE-1193-747879C18B9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785971" y="3096086"/>
            <a:ext cx="730967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D6A7F-465A-71EE-E9B2-1DE5E583313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760273" y="3930338"/>
            <a:ext cx="997464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Why,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45F2FB-B417-F285-B678-B3A8503F154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778443" y="4772128"/>
            <a:ext cx="903095" cy="60919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You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70FADB-08DE-DB36-E843-106CFD8F3414}"/>
              </a:ext>
            </a:extLst>
          </p:cNvPr>
          <p:cNvCxnSpPr>
            <a:stCxn id="3" idx="7"/>
            <a:endCxn id="4" idx="2"/>
          </p:cNvCxnSpPr>
          <p:nvPr>
            <p:custDataLst>
              <p:tags r:id="rId14"/>
            </p:custDataLst>
          </p:nvPr>
        </p:nvCxnSpPr>
        <p:spPr>
          <a:xfrm flipV="1">
            <a:off x="2020600" y="3400681"/>
            <a:ext cx="765370" cy="46156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5D7C6-485A-274B-8485-DE7F36400E21}"/>
              </a:ext>
            </a:extLst>
          </p:cNvPr>
          <p:cNvCxnSpPr>
            <a:stCxn id="3" idx="6"/>
            <a:endCxn id="5" idx="2"/>
          </p:cNvCxnSpPr>
          <p:nvPr>
            <p:custDataLst>
              <p:tags r:id="rId15"/>
            </p:custDataLst>
          </p:nvPr>
        </p:nvCxnSpPr>
        <p:spPr>
          <a:xfrm>
            <a:off x="2173285" y="4142785"/>
            <a:ext cx="586988" cy="9214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BD7E94-A388-CC21-6F95-0E9CB0D0172A}"/>
              </a:ext>
            </a:extLst>
          </p:cNvPr>
          <p:cNvCxnSpPr>
            <a:stCxn id="3" idx="5"/>
            <a:endCxn id="6" idx="2"/>
          </p:cNvCxnSpPr>
          <p:nvPr>
            <p:custDataLst>
              <p:tags r:id="rId16"/>
            </p:custDataLst>
          </p:nvPr>
        </p:nvCxnSpPr>
        <p:spPr>
          <a:xfrm>
            <a:off x="2020600" y="4423325"/>
            <a:ext cx="757842" cy="65339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67D71A-284F-C94D-B057-8842DE373E8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014907" y="3236121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3/6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5E8E2-950F-558B-BBEF-191FF1EBE852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243284" y="3849266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1/6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C5767-6648-C775-547A-A534F4556B40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335434" y="4395537"/>
            <a:ext cx="4331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3529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Learning Goals for Today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By the end of today’s lecture, you should be able to:</a:t>
            </a:r>
          </a:p>
          <a:p>
            <a:r>
              <a:rPr lang="en-US" dirty="0"/>
              <a:t>Read, modify, and write code that includes dictionaries and tuples</a:t>
            </a:r>
          </a:p>
          <a:p>
            <a:r>
              <a:rPr lang="en-US" dirty="0"/>
              <a:t>Identify problems where dictionaries can be helpful</a:t>
            </a:r>
          </a:p>
          <a:p>
            <a:r>
              <a:rPr lang="en-US" dirty="0"/>
              <a:t>Use Dictionaries and Problem Decomposition to perform Markov 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482541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61407"/>
            <a:ext cx="10972800" cy="3147294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400" dirty="0"/>
              <a:t>To create this Markov Model, what data structure should we use?</a:t>
            </a:r>
          </a:p>
          <a:p>
            <a:pPr marL="539750" indent="-514350">
              <a:buFont typeface="Arial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</a:p>
          <a:p>
            <a:pPr marL="539750" indent="-514350">
              <a:buFont typeface="Arial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2D List</a:t>
            </a:r>
          </a:p>
          <a:p>
            <a:pPr marL="539750" indent="-514350">
              <a:buFont typeface="Arial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</a:p>
          <a:p>
            <a:pPr marL="539750" indent="-514350">
              <a:buFont typeface="Arial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</a:p>
          <a:p>
            <a:pPr marL="539750" indent="-514350">
              <a:buFont typeface="Arial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47985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Dictionaries store immutable keys to corresponding values (where values can be any type of object)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Fast when searching for values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Useful in many contexts!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Markov Text Prediction is a way of generating human-like language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More </a:t>
            </a:r>
            <a:r>
              <a:rPr lang="en-US"/>
              <a:t>next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8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905" y="3580223"/>
            <a:ext cx="10972800" cy="3147294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400" dirty="0"/>
              <a:t>What should go in the missing block above?</a:t>
            </a:r>
          </a:p>
          <a:p>
            <a:pPr marL="539750" indent="-514350">
              <a:buFont typeface="Arial"/>
              <a:buAutoNum type="alphaUcPeriod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0" indent="-514350"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39750" indent="-514350"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5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5427D-DCDD-A61D-A02C-027859672AF8}"/>
              </a:ext>
            </a:extLst>
          </p:cNvPr>
          <p:cNvSpPr txBox="1"/>
          <p:nvPr/>
        </p:nvSpPr>
        <p:spPr>
          <a:xfrm>
            <a:off x="505905" y="902567"/>
            <a:ext cx="100803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{('Ghostbusters', 2016): 5.4, ('Ghostbusters', 1984): 7.8, ('Cars', 2006):7.1}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to_remove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&lt; 2000):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to_remove.append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#Fill in missing line(s)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DA42C46-91D5-3F59-18DA-5B8FF7481E17}"/>
              </a:ext>
            </a:extLst>
          </p:cNvPr>
          <p:cNvSpPr txBox="1">
            <a:spLocks/>
          </p:cNvSpPr>
          <p:nvPr/>
        </p:nvSpPr>
        <p:spPr>
          <a:xfrm>
            <a:off x="505905" y="281706"/>
            <a:ext cx="10972800" cy="314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Font typeface="Arial"/>
              <a:buNone/>
            </a:pPr>
            <a:r>
              <a:rPr lang="en-US" sz="2400" dirty="0"/>
              <a:t>Review: Fill in the code to remove all movies before the year 2000?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49753DA-C977-6155-0632-1AC9CE83D792}"/>
              </a:ext>
            </a:extLst>
          </p:cNvPr>
          <p:cNvSpPr txBox="1">
            <a:spLocks/>
          </p:cNvSpPr>
          <p:nvPr/>
        </p:nvSpPr>
        <p:spPr>
          <a:xfrm>
            <a:off x="5635657" y="3580223"/>
            <a:ext cx="6421225" cy="314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Font typeface="Arial"/>
              <a:buNone/>
            </a:pPr>
            <a:endParaRPr lang="en-US" sz="2400" dirty="0"/>
          </a:p>
          <a:p>
            <a:pPr marL="539750" indent="-514350">
              <a:buFont typeface="Arial"/>
              <a:buAutoNum type="alphaUcPeriod" startAt="4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dct.items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25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539750" indent="-514350">
              <a:buFont typeface="+mj-lt"/>
              <a:buAutoNum type="alphaUcPeriod" startAt="5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540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265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905" y="3580223"/>
            <a:ext cx="10972800" cy="3147294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400" dirty="0"/>
              <a:t>What is printed?</a:t>
            </a:r>
          </a:p>
          <a:p>
            <a:pPr marL="539750" indent="-514350">
              <a:buFont typeface="Arial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{'a': 2, 'b': 1, 'c': 2, 'd’: 1}</a:t>
            </a:r>
          </a:p>
          <a:p>
            <a:pPr marL="539750" indent="-514350">
              <a:buFont typeface="Arial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{'a': 2, 'b': 1, 'c': 2}</a:t>
            </a:r>
          </a:p>
          <a:p>
            <a:pPr marL="539750" indent="-514350">
              <a:buFont typeface="Arial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{'a’: 1, 'b': 1, 'c’: 1, 'd': 1}</a:t>
            </a:r>
          </a:p>
          <a:p>
            <a:pPr marL="539750" indent="-514350">
              <a:buFont typeface="Arial"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5427D-DCDD-A61D-A02C-027859672AF8}"/>
              </a:ext>
            </a:extLst>
          </p:cNvPr>
          <p:cNvSpPr txBox="1"/>
          <p:nvPr/>
        </p:nvSpPr>
        <p:spPr>
          <a:xfrm>
            <a:off x="505905" y="214410"/>
            <a:ext cx="100803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{'a':1, 'b':1, 'c':1}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 = ['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a','c','d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char in chars: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dct.get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(char):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[char] =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[char]+1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[char] = 1</a:t>
            </a:r>
          </a:p>
          <a:p>
            <a:endParaRPr lang="en-US" sz="24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2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708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57874"/>
            <a:ext cx="10972800" cy="831474"/>
          </a:xfrm>
        </p:spPr>
        <p:txBody>
          <a:bodyPr/>
          <a:lstStyle/>
          <a:p>
            <a:r>
              <a:rPr lang="en-US" dirty="0"/>
              <a:t>Word Cloud (group activity)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8B9B725-55AE-C22D-B782-B71888A7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72" y="889348"/>
            <a:ext cx="10831132" cy="1335378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400" dirty="0">
                <a:solidFill>
                  <a:srgbClr val="000000"/>
                </a:solidFill>
                <a:latin typeface="CMSS10"/>
              </a:rPr>
              <a:t>Let’s create a program that reads in a file called “words.txt” and creates a dictionary that stores words and the number of times that word appeared.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F75BA-2CDD-2A16-1C17-B7E22017483A}"/>
              </a:ext>
            </a:extLst>
          </p:cNvPr>
          <p:cNvSpPr txBox="1"/>
          <p:nvPr/>
        </p:nvSpPr>
        <p:spPr>
          <a:xfrm>
            <a:off x="5607338" y="4553357"/>
            <a:ext cx="60944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Example:  Suppose words.txt contained the two lines below</a:t>
            </a:r>
          </a:p>
          <a:p>
            <a:r>
              <a:rPr lang="en-US" sz="2000" dirty="0"/>
              <a:t>bat vampire zombie ghost </a:t>
            </a:r>
          </a:p>
          <a:p>
            <a:r>
              <a:rPr lang="en-US" sz="2000" dirty="0"/>
              <a:t>bat zombie bat</a:t>
            </a:r>
          </a:p>
          <a:p>
            <a:endParaRPr lang="en-US" sz="2000" dirty="0"/>
          </a:p>
          <a:p>
            <a:r>
              <a:rPr lang="en-US" sz="2000" dirty="0"/>
              <a:t>The resulting dictionary should be:</a:t>
            </a:r>
          </a:p>
          <a:p>
            <a:r>
              <a:rPr lang="en-US" sz="2000" dirty="0"/>
              <a:t>{'bat': 3, 'vampire': 1, 'zombie': 2, 'ghost': 1}</a:t>
            </a:r>
          </a:p>
        </p:txBody>
      </p:sp>
    </p:spTree>
    <p:extLst>
      <p:ext uri="{BB962C8B-B14F-4D97-AF65-F5344CB8AC3E}">
        <p14:creationId xmlns:p14="http://schemas.microsoft.com/office/powerpoint/2010/main" val="220388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Markov Text Generation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Let’s create text that appears/sounds like it came from a different source (this is a precursor to LLMs)</a:t>
            </a:r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r>
              <a:rPr lang="en-US" dirty="0"/>
              <a:t>Plan:</a:t>
            </a:r>
          </a:p>
          <a:p>
            <a:pPr marL="25400" indent="0">
              <a:buNone/>
            </a:pPr>
            <a:r>
              <a:rPr lang="en-US" dirty="0"/>
              <a:t>- Discuss the idea</a:t>
            </a:r>
          </a:p>
          <a:p>
            <a:pPr marL="25400" indent="0">
              <a:buNone/>
            </a:pPr>
            <a:r>
              <a:rPr lang="en-US" dirty="0"/>
              <a:t>- Do some small sample questions</a:t>
            </a:r>
          </a:p>
          <a:p>
            <a:pPr marL="25400" indent="0">
              <a:buNone/>
            </a:pPr>
            <a:r>
              <a:rPr lang="en-US" dirty="0"/>
              <a:t>- Code up a larger example together</a:t>
            </a:r>
          </a:p>
        </p:txBody>
      </p:sp>
    </p:spTree>
    <p:extLst>
      <p:ext uri="{BB962C8B-B14F-4D97-AF65-F5344CB8AC3E}">
        <p14:creationId xmlns:p14="http://schemas.microsoft.com/office/powerpoint/2010/main" val="420148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US" dirty="0"/>
              <a:t>Predicting the future</a:t>
            </a:r>
          </a:p>
        </p:txBody>
      </p:sp>
      <p:pic>
        <p:nvPicPr>
          <p:cNvPr id="4" name="Picture 3" descr="Prediction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72" y="2265590"/>
            <a:ext cx="5257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48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US" dirty="0"/>
              <a:t>Predicting the future</a:t>
            </a:r>
          </a:p>
        </p:txBody>
      </p:sp>
      <p:pic>
        <p:nvPicPr>
          <p:cNvPr id="4" name="Picture 3" descr="Prediction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72" y="2265590"/>
            <a:ext cx="5257800" cy="12192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>
            <p:custDataLst>
              <p:tags r:id="rId3"/>
            </p:custDataLst>
          </p:nvPr>
        </p:nvCxnSpPr>
        <p:spPr>
          <a:xfrm flipH="1" flipV="1">
            <a:off x="5333886" y="3449076"/>
            <a:ext cx="1395481" cy="276905"/>
          </a:xfrm>
          <a:prstGeom prst="straightConnector1">
            <a:avLst/>
          </a:prstGeom>
          <a:ln w="76200" cmpd="sng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18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14665</TotalTime>
  <Words>1733</Words>
  <Application>Microsoft Office PowerPoint</Application>
  <PresentationFormat>Widescreen</PresentationFormat>
  <Paragraphs>326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Calibri</vt:lpstr>
      <vt:lpstr>CMSS10</vt:lpstr>
      <vt:lpstr>Open Sans SemiBold</vt:lpstr>
      <vt:lpstr>Source Sans Pro</vt:lpstr>
      <vt:lpstr>Arial</vt:lpstr>
      <vt:lpstr>Open Sans</vt:lpstr>
      <vt:lpstr>Times New Roman</vt:lpstr>
      <vt:lpstr>Consolas</vt:lpstr>
      <vt:lpstr>Wingdings</vt:lpstr>
      <vt:lpstr>Courier New</vt:lpstr>
      <vt:lpstr>Office Theme</vt:lpstr>
      <vt:lpstr>CSE 8A – Introduction to  Programming and Computational Problem Solving I</vt:lpstr>
      <vt:lpstr>Announcements</vt:lpstr>
      <vt:lpstr>Learning Goals for Today</vt:lpstr>
      <vt:lpstr>PowerPoint Presentation</vt:lpstr>
      <vt:lpstr>PowerPoint Presentation</vt:lpstr>
      <vt:lpstr>Word Cloud (group activity)</vt:lpstr>
      <vt:lpstr>Markov Text Generation</vt:lpstr>
      <vt:lpstr>Predicting the future</vt:lpstr>
      <vt:lpstr>Predicting the future</vt:lpstr>
      <vt:lpstr>Predicting the future: Markov processes</vt:lpstr>
      <vt:lpstr>Predicting the future: Markov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8A – Introduction to  Programming and Computational Problem Solving I</dc:title>
  <dc:creator>Leo Porter</dc:creator>
  <cp:lastModifiedBy>Leo Porter</cp:lastModifiedBy>
  <cp:revision>52</cp:revision>
  <dcterms:created xsi:type="dcterms:W3CDTF">2019-07-17T06:14:48Z</dcterms:created>
  <dcterms:modified xsi:type="dcterms:W3CDTF">2024-02-02T17:04:14Z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