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1742" r:id="rId3"/>
    <p:sldId id="1853" r:id="rId4"/>
    <p:sldId id="655" r:id="rId5"/>
    <p:sldId id="1832" r:id="rId6"/>
    <p:sldId id="541" r:id="rId7"/>
    <p:sldId id="543" r:id="rId8"/>
    <p:sldId id="1837" r:id="rId9"/>
    <p:sldId id="1835" r:id="rId10"/>
    <p:sldId id="576" r:id="rId11"/>
    <p:sldId id="580" r:id="rId12"/>
    <p:sldId id="1842" r:id="rId13"/>
    <p:sldId id="1844" r:id="rId14"/>
    <p:sldId id="1845" r:id="rId15"/>
    <p:sldId id="1834" r:id="rId16"/>
    <p:sldId id="1843" r:id="rId17"/>
    <p:sldId id="1857" r:id="rId18"/>
    <p:sldId id="1848" r:id="rId19"/>
    <p:sldId id="1849" r:id="rId20"/>
    <p:sldId id="1858" r:id="rId21"/>
    <p:sldId id="1846" r:id="rId22"/>
    <p:sldId id="1850" r:id="rId23"/>
    <p:sldId id="1851" r:id="rId24"/>
    <p:sldId id="1852" r:id="rId25"/>
    <p:sldId id="1847" r:id="rId26"/>
    <p:sldId id="1854" r:id="rId27"/>
    <p:sldId id="1855" r:id="rId28"/>
    <p:sldId id="1856" r:id="rId29"/>
    <p:sldId id="650" r:id="rId30"/>
  </p:sldIdLst>
  <p:sldSz cx="12192000" cy="6858000"/>
  <p:notesSz cx="6858000" cy="9144000"/>
  <p:embeddedFontLst>
    <p:embeddedFont>
      <p:font typeface="Consolas" panose="020B0609020204030204" pitchFamily="49"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SemiBold" panose="020B0706030804020204" pitchFamily="34" charset="0"/>
      <p:regular r:id="rId40"/>
      <p:bold r:id="rId41"/>
      <p:italic r:id="rId42"/>
      <p:boldItalic r:id="rId43"/>
    </p:embeddedFont>
    <p:embeddedFont>
      <p:font typeface="Source Sans Pro" panose="020B050303040302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8" roundtripDataSignature="AMtx7mhrSKjNLGSCKwlpN8azhVkMHzGxn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5A3516-EF39-4584-BF69-F12ED04454D3}" name="Leo Porter" initials="LP" userId="bc0e59dab6a63e8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wanson, Steven" initials="" lastIdx="3" clrIdx="0"/>
  <p:cmAuthor id="1" name="Leo Porter" initials="LP" lastIdx="1" clrIdx="1">
    <p:extLst>
      <p:ext uri="{19B8F6BF-5375-455C-9EA6-DF929625EA0E}">
        <p15:presenceInfo xmlns:p15="http://schemas.microsoft.com/office/powerpoint/2012/main" userId="bc0e59dab6a63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55371-7259-4FFE-A116-24322F608BE9}">
  <a:tblStyle styleId="{85955371-7259-4FFE-A116-24322F608B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7"/>
          </a:solidFill>
        </a:fill>
      </a:tcStyle>
    </a:wholeTbl>
    <a:band1H>
      <a:tcTxStyle/>
      <a:tcStyle>
        <a:tcBdr/>
        <a:fill>
          <a:solidFill>
            <a:srgbClr val="CBE6EE"/>
          </a:solidFill>
        </a:fill>
      </a:tcStyle>
    </a:band1H>
    <a:band2H>
      <a:tcTxStyle/>
      <a:tcStyle>
        <a:tcBdr/>
      </a:tcStyle>
    </a:band2H>
    <a:band1V>
      <a:tcTxStyle/>
      <a:tcStyle>
        <a:tcBdr/>
        <a:fill>
          <a:solidFill>
            <a:srgbClr val="CBE6EE"/>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D4B56B-A886-46B0-8B76-EC814110159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05" autoAdjust="0"/>
  </p:normalViewPr>
  <p:slideViewPr>
    <p:cSldViewPr snapToGrid="0">
      <p:cViewPr varScale="1">
        <p:scale>
          <a:sx n="77" d="100"/>
          <a:sy n="77" d="100"/>
        </p:scale>
        <p:origin x="1878" y="9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104"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10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100" Type="http://schemas.openxmlformats.org/officeDocument/2006/relationships/presProps" Target="presProps.xml"/><Relationship Id="rId8" Type="http://schemas.openxmlformats.org/officeDocument/2006/relationships/slide" Target="slides/slide7.xml"/><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Welcome!</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Setup starting code in folder:</a:t>
            </a:r>
          </a:p>
          <a:p>
            <a:r>
              <a:rPr lang="en-US" b="0" dirty="0">
                <a:solidFill>
                  <a:srgbClr val="008000"/>
                </a:solidFill>
                <a:effectLst/>
                <a:latin typeface="Consolas" panose="020B0609020204030204" pitchFamily="49" charset="0"/>
              </a:rPr>
              <a:t># Read a text and remember the words and what comes after them in a </a:t>
            </a:r>
            <a:r>
              <a:rPr lang="en-US" b="0" dirty="0" err="1">
                <a:solidFill>
                  <a:srgbClr val="008000"/>
                </a:solidFill>
                <a:effectLst/>
                <a:latin typeface="Consolas" panose="020B0609020204030204" pitchFamily="49" charset="0"/>
              </a:rPr>
              <a:t>dict</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open</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input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"Training text: "</a:t>
            </a:r>
            <a:r>
              <a:rPr lang="en-US" b="0" dirty="0">
                <a:solidFill>
                  <a:srgbClr val="3B3B3B"/>
                </a:solidFill>
                <a:effectLst/>
                <a:latin typeface="Consolas" panose="020B0609020204030204" pitchFamily="49" charset="0"/>
              </a:rPr>
              <a:t>))</a:t>
            </a:r>
          </a:p>
          <a:p>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make_dictionary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close</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mimic_text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p>
          <a:p>
            <a:pPr marL="0" lvl="0" indent="0" algn="l" rtl="0">
              <a:spcBef>
                <a:spcPts val="0"/>
              </a:spcBef>
              <a:spcAft>
                <a:spcPts val="0"/>
              </a:spcAft>
              <a:buNone/>
            </a:pPr>
            <a:endParaRPr lang="en-US" dirty="0"/>
          </a:p>
        </p:txBody>
      </p:sp>
      <p:sp>
        <p:nvSpPr>
          <p:cNvPr id="104" name="Google Shape;104;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a:t>
            </a:r>
            <a:r>
              <a:rPr lang="en-US" baseline="0"/>
              <a:t> always followed by "say"</a:t>
            </a:r>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11</a:t>
            </a:fld>
            <a:endParaRPr lang="en-US"/>
          </a:p>
        </p:txBody>
      </p:sp>
    </p:spTree>
    <p:extLst>
      <p:ext uri="{BB962C8B-B14F-4D97-AF65-F5344CB8AC3E}">
        <p14:creationId xmlns:p14="http://schemas.microsoft.com/office/powerpoint/2010/main" val="373522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4294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253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0413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25400" indent="0">
              <a:buNone/>
            </a:pPr>
            <a:r>
              <a:rPr lang="en-US" sz="1200" dirty="0">
                <a:latin typeface="Courier New" panose="02070309020205020404" pitchFamily="49" charset="0"/>
                <a:cs typeface="Courier New" panose="02070309020205020404" pitchFamily="49" charset="0"/>
              </a:rPr>
              <a:t>C is the best answer.  No need to overdo things with the function just to compare dictionary equality.</a:t>
            </a:r>
          </a:p>
          <a:p>
            <a:pPr marL="25400" indent="0">
              <a:buNone/>
            </a:pPr>
            <a:r>
              <a:rPr lang="en-US" sz="1200" dirty="0">
                <a:latin typeface="Courier New" panose="02070309020205020404" pitchFamily="49" charset="0"/>
                <a:cs typeface="Courier New" panose="02070309020205020404" pitchFamily="49" charset="0"/>
              </a:rPr>
              <a:t>D isn’t directly wrong, but is a bit of overkill.  This seems unnecessary.  Technically you could do this, and it might help with auto-testing, and you could even handle weird things like people sorting lists.</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558339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25400" indent="0">
              <a:buNone/>
            </a:pPr>
            <a:r>
              <a:rPr lang="en-US" dirty="0"/>
              <a:t>A no repeated words, okay starting point.  No randomness, can’t test 3 words.</a:t>
            </a:r>
          </a:p>
          <a:p>
            <a:pPr marL="25400" indent="0">
              <a:buNone/>
            </a:pPr>
            <a:r>
              <a:rPr lang="en-US" dirty="0"/>
              <a:t>B would be fine for the dictionary building but not for the </a:t>
            </a:r>
            <a:r>
              <a:rPr lang="en-US" dirty="0" err="1"/>
              <a:t>mimic_text</a:t>
            </a:r>
            <a:r>
              <a:rPr lang="en-US" dirty="0"/>
              <a:t> part…  That leads us to C.</a:t>
            </a:r>
          </a:p>
          <a:p>
            <a:pPr marL="25400" indent="0">
              <a:buNone/>
            </a:pPr>
            <a:r>
              <a:rPr lang="en-US" dirty="0"/>
              <a:t>C is good, let’s us test randomness, may even want something slightly more complicated so we can see text that’s not in the original.</a:t>
            </a:r>
          </a:p>
          <a:p>
            <a:pPr marL="25400" indent="0">
              <a:buNone/>
            </a:pPr>
            <a:endParaRPr lang="en-US" dirty="0"/>
          </a:p>
          <a:p>
            <a:pPr marL="25400" indent="0">
              <a:buNone/>
            </a:pPr>
            <a:r>
              <a:rPr lang="en-US" dirty="0"/>
              <a:t>We need to have a word that is only followed by the same word.  We want a word that is followed by a different word so we can see if it’s picking different words when mimicking. So that eliminates A and B.  has D is huge, I don’t want to build that by hand.</a:t>
            </a:r>
          </a:p>
          <a:p>
            <a:pPr marL="25400" indent="0">
              <a:buNone/>
            </a:pPr>
            <a:endParaRPr lang="en-US" dirty="0"/>
          </a:p>
          <a:p>
            <a:pPr marL="25400" indent="0">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35513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927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slightly more advanced. Probably your 4</a:t>
            </a:r>
            <a:r>
              <a:rPr lang="en-US" baseline="30000" dirty="0"/>
              <a:t>th</a:t>
            </a:r>
            <a:r>
              <a:rPr lang="en-US" dirty="0"/>
              <a:t> or 5</a:t>
            </a:r>
            <a:r>
              <a:rPr lang="en-US" baseline="30000" dirty="0"/>
              <a:t>th</a:t>
            </a:r>
            <a:r>
              <a:rPr lang="en-US" dirty="0"/>
              <a:t> test case.</a:t>
            </a:r>
          </a:p>
          <a:p>
            <a:endParaRPr lang="en-US" dirty="0"/>
          </a:p>
          <a:p>
            <a:r>
              <a:rPr lang="en-US" dirty="0"/>
              <a:t>{'': ['I’], </a:t>
            </a:r>
          </a:p>
          <a:p>
            <a:r>
              <a:rPr lang="en-US" dirty="0"/>
              <a:t>'I': ['like', 'like’], </a:t>
            </a:r>
          </a:p>
          <a:p>
            <a:r>
              <a:rPr lang="en-US" dirty="0"/>
              <a:t>'like': ['my', 'to’], </a:t>
            </a:r>
          </a:p>
          <a:p>
            <a:r>
              <a:rPr lang="en-US" dirty="0"/>
              <a:t>'my': ['cat.', 'dog.’], </a:t>
            </a:r>
          </a:p>
          <a:p>
            <a:r>
              <a:rPr lang="en-US" dirty="0"/>
              <a:t>'cat.': ['I’], </a:t>
            </a:r>
          </a:p>
          <a:p>
            <a:r>
              <a:rPr lang="en-US" dirty="0"/>
              <a:t>'to': ['see', 'see’], </a:t>
            </a:r>
          </a:p>
          <a:p>
            <a:r>
              <a:rPr lang="en-US" dirty="0"/>
              <a:t>'see': ['my', 'me.’], </a:t>
            </a:r>
          </a:p>
          <a:p>
            <a:r>
              <a:rPr lang="en-US" dirty="0"/>
              <a:t>'dog.': ['My’], </a:t>
            </a:r>
          </a:p>
          <a:p>
            <a:r>
              <a:rPr lang="en-US" dirty="0"/>
              <a:t>'My': ['dog’], </a:t>
            </a:r>
          </a:p>
          <a:p>
            <a:r>
              <a:rPr lang="en-US" dirty="0"/>
              <a:t>'dog': ['likes’], </a:t>
            </a:r>
          </a:p>
          <a:p>
            <a:r>
              <a:rPr lang="en-US" dirty="0"/>
              <a:t>'likes': ['to']}</a:t>
            </a:r>
          </a:p>
        </p:txBody>
      </p:sp>
      <p:sp>
        <p:nvSpPr>
          <p:cNvPr id="4" name="Slide Number Placeholder 3"/>
          <p:cNvSpPr>
            <a:spLocks noGrp="1"/>
          </p:cNvSpPr>
          <p:nvPr>
            <p:ph type="sldNum" sz="quarter" idx="10"/>
          </p:nvPr>
        </p:nvSpPr>
        <p:spPr/>
        <p:txBody>
          <a:bodyPr/>
          <a:lstStyle/>
          <a:p>
            <a:fld id="{35A11EAB-687D-4AE4-B775-678A923E9436}" type="slidenum">
              <a:rPr lang="en-US" smtClean="0"/>
              <a:t>18</a:t>
            </a:fld>
            <a:endParaRPr lang="en-US"/>
          </a:p>
        </p:txBody>
      </p:sp>
    </p:spTree>
    <p:extLst>
      <p:ext uri="{BB962C8B-B14F-4D97-AF65-F5344CB8AC3E}">
        <p14:creationId xmlns:p14="http://schemas.microsoft.com/office/powerpoint/2010/main" val="233180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are possible</a:t>
            </a:r>
          </a:p>
        </p:txBody>
      </p:sp>
      <p:sp>
        <p:nvSpPr>
          <p:cNvPr id="4" name="Slide Number Placeholder 3"/>
          <p:cNvSpPr>
            <a:spLocks noGrp="1"/>
          </p:cNvSpPr>
          <p:nvPr>
            <p:ph type="sldNum" sz="quarter" idx="10"/>
          </p:nvPr>
        </p:nvSpPr>
        <p:spPr/>
        <p:txBody>
          <a:bodyPr/>
          <a:lstStyle/>
          <a:p>
            <a:fld id="{35A11EAB-687D-4AE4-B775-678A923E9436}" type="slidenum">
              <a:rPr lang="en-US" smtClean="0"/>
              <a:t>19</a:t>
            </a:fld>
            <a:endParaRPr lang="en-US"/>
          </a:p>
        </p:txBody>
      </p:sp>
    </p:spTree>
    <p:extLst>
      <p:ext uri="{BB962C8B-B14F-4D97-AF65-F5344CB8AC3E}">
        <p14:creationId xmlns:p14="http://schemas.microsoft.com/office/powerpoint/2010/main" val="320404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452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13194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idea:</a:t>
            </a:r>
          </a:p>
          <a:p>
            <a:endParaRPr lang="en-US" dirty="0"/>
          </a:p>
          <a:p>
            <a:r>
              <a:rPr lang="en-US" dirty="0"/>
              <a:t>Starting Code:</a:t>
            </a:r>
          </a:p>
          <a:p>
            <a:r>
              <a:rPr lang="en-US" b="0" dirty="0">
                <a:solidFill>
                  <a:srgbClr val="008000"/>
                </a:solidFill>
                <a:effectLst/>
                <a:latin typeface="Consolas" panose="020B0609020204030204" pitchFamily="49" charset="0"/>
              </a:rPr>
              <a:t># Read a text and remember the words and what comes after them in a </a:t>
            </a:r>
            <a:r>
              <a:rPr lang="en-US" b="0" dirty="0" err="1">
                <a:solidFill>
                  <a:srgbClr val="008000"/>
                </a:solidFill>
                <a:effectLst/>
                <a:latin typeface="Consolas" panose="020B0609020204030204" pitchFamily="49" charset="0"/>
              </a:rPr>
              <a:t>dict</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open</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input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"Training text: "</a:t>
            </a:r>
            <a:r>
              <a:rPr lang="en-US" b="0" dirty="0">
                <a:solidFill>
                  <a:srgbClr val="3B3B3B"/>
                </a:solidFill>
                <a:effectLst/>
                <a:latin typeface="Consolas" panose="020B0609020204030204" pitchFamily="49" charset="0"/>
              </a:rPr>
              <a:t>))</a:t>
            </a:r>
          </a:p>
          <a:p>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make_dictionary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close</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mimic_text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5090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make_dictionary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Return a dictionary where the keys are words in f and the value</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for a key is the list of words that were found to follow the key in f.</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line</a:t>
            </a:r>
            <a:r>
              <a:rPr lang="en-US" b="0" dirty="0" err="1">
                <a:solidFill>
                  <a:srgbClr val="3B3B3B"/>
                </a:solidFill>
                <a:effectLst/>
                <a:latin typeface="Consolas" panose="020B0609020204030204" pitchFamily="49" charset="0"/>
              </a:rPr>
              <a:t>.split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r>
              <a:rPr lang="en-US" b="0" dirty="0">
                <a:solidFill>
                  <a:srgbClr val="3B3B3B"/>
                </a:solidFill>
                <a:effectLst/>
                <a:latin typeface="Consolas" panose="020B0609020204030204" pitchFamily="49" charset="0"/>
                <a:sym typeface="Wingdings" panose="05000000000000000000" pitchFamily="2" charset="2"/>
              </a:rPr>
              <a:t> STOP HERE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].append(</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else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endParaRPr lang="en-US" b="0" dirty="0">
              <a:solidFill>
                <a:srgbClr val="3B3B3B"/>
              </a:solidFill>
              <a:effectLst/>
              <a:latin typeface="Consolas" panose="020B0609020204030204" pitchFamily="49" charset="0"/>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1948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a:solidFill>
                  <a:srgbClr val="0000FF"/>
                </a:solidFill>
                <a:effectLst/>
                <a:latin typeface="Consolas" panose="020B0609020204030204" pitchFamily="49" charset="0"/>
              </a:rPr>
              <a:t>If context in </a:t>
            </a:r>
            <a:r>
              <a:rPr lang="en-US" b="0" dirty="0" err="1">
                <a:solidFill>
                  <a:srgbClr val="0000FF"/>
                </a:solidFill>
                <a:effectLst/>
                <a:latin typeface="Consolas" panose="020B0609020204030204" pitchFamily="49" charset="0"/>
              </a:rPr>
              <a:t>dct</a:t>
            </a:r>
            <a:r>
              <a:rPr lang="en-US" b="0" dirty="0">
                <a:solidFill>
                  <a:srgbClr val="0000FF"/>
                </a:solidFill>
                <a:effectLst/>
                <a:latin typeface="Consolas" panose="020B0609020204030204" pitchFamily="49" charset="0"/>
              </a:rPr>
              <a:t>:</a:t>
            </a:r>
            <a:br>
              <a:rPr lang="en-US" b="0" dirty="0">
                <a:solidFill>
                  <a:srgbClr val="0000FF"/>
                </a:solidFill>
                <a:effectLst/>
                <a:latin typeface="Consolas" panose="020B0609020204030204" pitchFamily="49" charset="0"/>
              </a:rPr>
            </a:br>
            <a:r>
              <a:rPr lang="en-US" b="0" dirty="0">
                <a:solidFill>
                  <a:srgbClr val="0000FF"/>
                </a:solidFill>
                <a:effectLst/>
                <a:latin typeface="Consolas" panose="020B0609020204030204" pitchFamily="49" charset="0"/>
              </a:rPr>
              <a:t>We need to know if the context is in the </a:t>
            </a:r>
            <a:r>
              <a:rPr lang="en-US" b="0" dirty="0" err="1">
                <a:solidFill>
                  <a:srgbClr val="0000FF"/>
                </a:solidFill>
                <a:effectLst/>
                <a:latin typeface="Consolas" panose="020B0609020204030204" pitchFamily="49" charset="0"/>
              </a:rPr>
              <a:t>dct</a:t>
            </a:r>
            <a:r>
              <a:rPr lang="en-US" b="0" dirty="0">
                <a:solidFill>
                  <a:srgbClr val="0000FF"/>
                </a:solidFill>
                <a:effectLst/>
                <a:latin typeface="Consolas" panose="020B0609020204030204" pitchFamily="49" charset="0"/>
              </a:rPr>
              <a:t> and then add it.  Then finish the code live coding and compare the dictionary you build against the one they built by hand.</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make_dictionary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Return a dictionary where the keys are words in f and the value</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for a key is the list of words that were found to follow the key in f.</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line</a:t>
            </a:r>
            <a:r>
              <a:rPr lang="en-US" b="0" dirty="0" err="1">
                <a:solidFill>
                  <a:srgbClr val="3B3B3B"/>
                </a:solidFill>
                <a:effectLst/>
                <a:latin typeface="Consolas" panose="020B0609020204030204" pitchFamily="49" charset="0"/>
              </a:rPr>
              <a:t>.split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].append(</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else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endParaRPr lang="en-US" b="0" dirty="0">
              <a:solidFill>
                <a:srgbClr val="3B3B3B"/>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23</a:t>
            </a:fld>
            <a:endParaRPr lang="en-US"/>
          </a:p>
        </p:txBody>
      </p:sp>
    </p:spTree>
    <p:extLst>
      <p:ext uri="{BB962C8B-B14F-4D97-AF65-F5344CB8AC3E}">
        <p14:creationId xmlns:p14="http://schemas.microsoft.com/office/powerpoint/2010/main" val="3684105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is not a helper function at all, it’s just the same function.</a:t>
            </a:r>
          </a:p>
          <a:p>
            <a:r>
              <a:rPr lang="en-US" dirty="0"/>
              <a:t>B is pretty reasonable as it would clean up the inner loop and could help us do some more isolated testing. It might have value for other functions but possibly not.  Interface is fairly clean, but does have a slightly specific use case of adding words to a list.</a:t>
            </a:r>
          </a:p>
          <a:p>
            <a:r>
              <a:rPr lang="en-US" dirty="0"/>
              <a:t>C is what split does anyway so weird to have a function with just a quick call to split</a:t>
            </a:r>
          </a:p>
        </p:txBody>
      </p:sp>
      <p:sp>
        <p:nvSpPr>
          <p:cNvPr id="4" name="Slide Number Placeholder 3"/>
          <p:cNvSpPr>
            <a:spLocks noGrp="1"/>
          </p:cNvSpPr>
          <p:nvPr>
            <p:ph type="sldNum" sz="quarter" idx="10"/>
          </p:nvPr>
        </p:nvSpPr>
        <p:spPr/>
        <p:txBody>
          <a:bodyPr/>
          <a:lstStyle/>
          <a:p>
            <a:fld id="{35A11EAB-687D-4AE4-B775-678A923E9436}" type="slidenum">
              <a:rPr lang="en-US" smtClean="0"/>
              <a:t>24</a:t>
            </a:fld>
            <a:endParaRPr lang="en-US"/>
          </a:p>
        </p:txBody>
      </p:sp>
    </p:spTree>
    <p:extLst>
      <p:ext uri="{BB962C8B-B14F-4D97-AF65-F5344CB8AC3E}">
        <p14:creationId xmlns:p14="http://schemas.microsoft.com/office/powerpoint/2010/main" val="2626985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mimic_text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word_dict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num_words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story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range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num_words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next_words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word_dict</a:t>
            </a:r>
            <a:r>
              <a:rPr lang="en-US" b="0" dirty="0" err="1">
                <a:solidFill>
                  <a:srgbClr val="3B3B3B"/>
                </a:solidFill>
                <a:effectLst/>
                <a:latin typeface="Consolas" panose="020B0609020204030204" pitchFamily="49" charset="0"/>
              </a:rPr>
              <a:t>.get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rand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random</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randint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len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next_words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story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story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next_words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rand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next_words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rand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story</a:t>
            </a:r>
            <a:endParaRPr lang="en-US" b="0" dirty="0">
              <a:solidFill>
                <a:srgbClr val="3B3B3B"/>
              </a:solidFill>
              <a:effectLst/>
              <a:latin typeface="Consolas" panose="020B0609020204030204" pitchFamily="49" charset="0"/>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961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a:solidFill>
                  <a:srgbClr val="0000FF"/>
                </a:solidFill>
                <a:effectLst/>
                <a:latin typeface="Consolas" panose="020B0609020204030204" pitchFamily="49" charset="0"/>
              </a:rPr>
              <a:t>We need to know if the context is in the </a:t>
            </a:r>
            <a:r>
              <a:rPr lang="en-US" b="0" dirty="0" err="1">
                <a:solidFill>
                  <a:srgbClr val="0000FF"/>
                </a:solidFill>
                <a:effectLst/>
                <a:latin typeface="Consolas" panose="020B0609020204030204" pitchFamily="49" charset="0"/>
              </a:rPr>
              <a:t>dct</a:t>
            </a:r>
            <a:r>
              <a:rPr lang="en-US" b="0" dirty="0">
                <a:solidFill>
                  <a:srgbClr val="0000FF"/>
                </a:solidFill>
                <a:effectLst/>
                <a:latin typeface="Consolas" panose="020B0609020204030204" pitchFamily="49" charset="0"/>
              </a:rPr>
              <a:t> and then add it.  Then finish the code live coding and compare the dictionary you build against the one they built by hand.</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make_dictionary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f</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Return a dictionary where the keys are words in f and the value</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for a key is the list of words that were found to follow the key in f.</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line</a:t>
            </a:r>
            <a:r>
              <a:rPr lang="en-US" b="0" dirty="0" err="1">
                <a:solidFill>
                  <a:srgbClr val="3B3B3B"/>
                </a:solidFill>
                <a:effectLst/>
                <a:latin typeface="Consolas" panose="020B0609020204030204" pitchFamily="49" charset="0"/>
              </a:rPr>
              <a:t>.split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].append(</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else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context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word</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line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a:t>
            </a:r>
            <a:r>
              <a:rPr lang="en-US" b="0" dirty="0" err="1">
                <a:solidFill>
                  <a:srgbClr val="3B3B3B"/>
                </a:solidFill>
                <a:effectLst/>
                <a:latin typeface="Consolas" panose="020B0609020204030204" pitchFamily="49" charset="0"/>
              </a:rPr>
              <a:t>.readline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dct</a:t>
            </a:r>
            <a:endParaRPr lang="en-US" b="0" dirty="0">
              <a:solidFill>
                <a:srgbClr val="3B3B3B"/>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26</a:t>
            </a:fld>
            <a:endParaRPr lang="en-US"/>
          </a:p>
        </p:txBody>
      </p:sp>
    </p:spTree>
    <p:extLst>
      <p:ext uri="{BB962C8B-B14F-4D97-AF65-F5344CB8AC3E}">
        <p14:creationId xmlns:p14="http://schemas.microsoft.com/office/powerpoint/2010/main" val="2118785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solidFill>
                  <a:srgbClr val="0000FF"/>
                </a:solidFill>
                <a:effectLst/>
                <a:latin typeface="Consolas" panose="020B0609020204030204" pitchFamily="49" charset="0"/>
              </a:rPr>
              <a:t>If </a:t>
            </a:r>
            <a:r>
              <a:rPr lang="en-US" b="0" dirty="0" err="1">
                <a:solidFill>
                  <a:srgbClr val="0000FF"/>
                </a:solidFill>
                <a:effectLst/>
                <a:latin typeface="Consolas" panose="020B0609020204030204" pitchFamily="49" charset="0"/>
              </a:rPr>
              <a:t>next_words</a:t>
            </a:r>
            <a:r>
              <a:rPr lang="en-US" b="0" dirty="0">
                <a:solidFill>
                  <a:srgbClr val="0000FF"/>
                </a:solidFill>
                <a:effectLst/>
                <a:latin typeface="Consolas" panose="020B0609020204030204" pitchFamily="49" charset="0"/>
              </a:rPr>
              <a:t> is None:</a:t>
            </a:r>
          </a:p>
          <a:p>
            <a:r>
              <a:rPr lang="en-US" b="0" dirty="0">
                <a:solidFill>
                  <a:srgbClr val="0000FF"/>
                </a:solidFill>
                <a:effectLst/>
                <a:latin typeface="Consolas" panose="020B0609020204030204" pitchFamily="49" charset="0"/>
              </a:rPr>
              <a:t>   context =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sz="1200" b="0" dirty="0" err="1">
                <a:solidFill>
                  <a:schemeClr val="tx1"/>
                </a:solidFill>
                <a:effectLst/>
                <a:latin typeface="Courier New" panose="02070309020205020404" pitchFamily="49" charset="0"/>
                <a:cs typeface="Courier New" panose="02070309020205020404" pitchFamily="49" charset="0"/>
              </a:rPr>
              <a:t>next_words</a:t>
            </a:r>
            <a:r>
              <a:rPr lang="en-US" sz="1200" b="0" dirty="0">
                <a:solidFill>
                  <a:schemeClr val="tx1"/>
                </a:solidFill>
                <a:effectLst/>
                <a:latin typeface="Courier New" panose="02070309020205020404" pitchFamily="49" charset="0"/>
                <a:cs typeface="Courier New" panose="02070309020205020404" pitchFamily="49" charset="0"/>
              </a:rPr>
              <a:t> = </a:t>
            </a:r>
            <a:r>
              <a:rPr lang="en-US" sz="1200" b="0" dirty="0" err="1">
                <a:solidFill>
                  <a:schemeClr val="tx1"/>
                </a:solidFill>
                <a:effectLst/>
                <a:latin typeface="Courier New" panose="02070309020205020404" pitchFamily="49" charset="0"/>
                <a:cs typeface="Courier New" panose="02070309020205020404" pitchFamily="49" charset="0"/>
              </a:rPr>
              <a:t>word_dict.get</a:t>
            </a:r>
            <a:r>
              <a:rPr lang="en-US" sz="1200" b="0">
                <a:solidFill>
                  <a:schemeClr val="tx1"/>
                </a:solidFill>
                <a:effectLst/>
                <a:latin typeface="Courier New" panose="02070309020205020404" pitchFamily="49" charset="0"/>
                <a:cs typeface="Courier New" panose="02070309020205020404" pitchFamily="49" charset="0"/>
              </a:rPr>
              <a:t>(context)</a:t>
            </a:r>
          </a:p>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27</a:t>
            </a:fld>
            <a:endParaRPr lang="en-US"/>
          </a:p>
        </p:txBody>
      </p:sp>
    </p:spTree>
    <p:extLst>
      <p:ext uri="{BB962C8B-B14F-4D97-AF65-F5344CB8AC3E}">
        <p14:creationId xmlns:p14="http://schemas.microsoft.com/office/powerpoint/2010/main" val="755556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all have different personal experiences.  I can’t adjudicate fairness in the world and the playing field is never level.  Remember that we all have our own personal struggles and do your best.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3779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62601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all have different personal experiences.  I can’t adjudicate fairness in the world and the playing field is never level.  Remember that we all have our own personal struggles and do your best.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960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88282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71563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9"/>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ea typeface="DejaVu Sans"/>
                <a:cs typeface="DejaVu Sans"/>
              </a:defRPr>
            </a:lvl1pPr>
            <a:lvl2pPr>
              <a:tabLst>
                <a:tab pos="723900" algn="l"/>
                <a:tab pos="1447800" algn="l"/>
                <a:tab pos="2171700" algn="l"/>
                <a:tab pos="2895600" algn="l"/>
              </a:tabLst>
              <a:defRPr sz="2400">
                <a:solidFill>
                  <a:schemeClr val="bg1"/>
                </a:solidFill>
                <a:latin typeface="Times New Roman" pitchFamily="18" charset="0"/>
                <a:ea typeface="DejaVu Sans"/>
                <a:cs typeface="DejaVu Sans"/>
              </a:defRPr>
            </a:lvl2pPr>
            <a:lvl3pPr>
              <a:tabLst>
                <a:tab pos="723900" algn="l"/>
                <a:tab pos="1447800" algn="l"/>
                <a:tab pos="2171700" algn="l"/>
                <a:tab pos="2895600" algn="l"/>
              </a:tabLst>
              <a:defRPr sz="2400">
                <a:solidFill>
                  <a:schemeClr val="bg1"/>
                </a:solidFill>
                <a:latin typeface="Times New Roman" pitchFamily="18" charset="0"/>
                <a:ea typeface="DejaVu Sans"/>
                <a:cs typeface="DejaVu Sans"/>
              </a:defRPr>
            </a:lvl3pPr>
            <a:lvl4pPr>
              <a:tabLst>
                <a:tab pos="723900" algn="l"/>
                <a:tab pos="1447800" algn="l"/>
                <a:tab pos="2171700" algn="l"/>
                <a:tab pos="2895600" algn="l"/>
              </a:tabLst>
              <a:defRPr sz="2400">
                <a:solidFill>
                  <a:schemeClr val="bg1"/>
                </a:solidFill>
                <a:latin typeface="Times New Roman" pitchFamily="18" charset="0"/>
                <a:ea typeface="DejaVu Sans"/>
                <a:cs typeface="DejaVu Sans"/>
              </a:defRPr>
            </a:lvl4pPr>
            <a:lvl5pPr>
              <a:tabLst>
                <a:tab pos="723900" algn="l"/>
                <a:tab pos="1447800" algn="l"/>
                <a:tab pos="2171700" algn="l"/>
                <a:tab pos="2895600" algn="l"/>
              </a:tabLst>
              <a:defRPr sz="2400">
                <a:solidFill>
                  <a:schemeClr val="bg1"/>
                </a:solidFill>
                <a:latin typeface="Times New Roman" pitchFamily="18" charset="0"/>
                <a:ea typeface="DejaVu Sans"/>
                <a:cs typeface="DejaVu Sans"/>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DejaVu Sans"/>
                <a:cs typeface="DejaVu Sans"/>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DejaVu Sans"/>
                <a:cs typeface="DejaVu Sans"/>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DejaVu Sans"/>
                <a:cs typeface="DejaVu Sans"/>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DejaVu Sans"/>
                <a:cs typeface="DejaVu Sans"/>
              </a:defRPr>
            </a:lvl9pPr>
          </a:lstStyle>
          <a:p>
            <a:fld id="{77941EC2-9E83-4875-9C7D-EFC13C0765A0}" type="slidenum">
              <a:rPr lang="en-US" sz="1200" smtClean="0">
                <a:solidFill>
                  <a:srgbClr val="000000"/>
                </a:solidFill>
              </a:rPr>
              <a:pPr/>
              <a:t>6</a:t>
            </a:fld>
            <a:endParaRPr lang="en-US" sz="1200">
              <a:solidFill>
                <a:srgbClr val="000000"/>
              </a:solidFill>
            </a:endParaRPr>
          </a:p>
        </p:txBody>
      </p:sp>
      <p:sp>
        <p:nvSpPr>
          <p:cNvPr id="37891" name="Rectangle 1"/>
          <p:cNvSpPr>
            <a:spLocks noGrp="1" noRot="1" noChangeAspect="1" noChangeArrowheads="1" noTextEdit="1"/>
          </p:cNvSpPr>
          <p:nvPr>
            <p:ph type="sldImg"/>
          </p:nvPr>
        </p:nvSpPr>
        <p:spPr>
          <a:xfrm>
            <a:off x="381000" y="685800"/>
            <a:ext cx="6096000" cy="3429000"/>
          </a:xfrm>
          <a:ln/>
        </p:spPr>
      </p:sp>
      <p:sp>
        <p:nvSpPr>
          <p:cNvPr id="37892" name="Rectangle 2"/>
          <p:cNvSpPr>
            <a:spLocks noGrp="1" noChangeArrowheads="1"/>
          </p:cNvSpPr>
          <p:nvPr>
            <p:ph type="body" idx="1"/>
          </p:nvPr>
        </p:nvSpPr>
        <p:spPr>
          <a:xfrm>
            <a:off x="914400" y="4343400"/>
            <a:ext cx="5026025" cy="41116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167984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152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25400" indent="0">
              <a:buNone/>
            </a:pPr>
            <a:r>
              <a:rPr lang="en-US" b="0" i="0" u="none" strike="noStrike" baseline="0" dirty="0">
                <a:solidFill>
                  <a:srgbClr val="000000"/>
                </a:solidFill>
                <a:latin typeface="CMTT10"/>
              </a:rPr>
              <a:t>{'': ['this'], 'this': ['is', 'was'], 'is': ['this’]}</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9940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a:t>
            </a:r>
            <a:r>
              <a:rPr lang="en-US" baseline="0"/>
              <a:t> always followed by "say"</a:t>
            </a:r>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10</a:t>
            </a:fld>
            <a:endParaRPr lang="en-US"/>
          </a:p>
        </p:txBody>
      </p:sp>
    </p:spTree>
    <p:extLst>
      <p:ext uri="{BB962C8B-B14F-4D97-AF65-F5344CB8AC3E}">
        <p14:creationId xmlns:p14="http://schemas.microsoft.com/office/powerpoint/2010/main" val="350044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73"/>
          <p:cNvSpPr txBox="1">
            <a:spLocks noGrp="1"/>
          </p:cNvSpPr>
          <p:nvPr>
            <p:ph type="ctrTitle"/>
          </p:nvPr>
        </p:nvSpPr>
        <p:spPr>
          <a:xfrm>
            <a:off x="533400" y="304800"/>
            <a:ext cx="10668000"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5400"/>
              <a:buFont typeface="Calibri"/>
              <a:buNone/>
              <a:defRPr sz="5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3"/>
          <p:cNvSpPr txBox="1">
            <a:spLocks noGrp="1"/>
          </p:cNvSpPr>
          <p:nvPr>
            <p:ph type="subTitle" idx="1"/>
          </p:nvPr>
        </p:nvSpPr>
        <p:spPr>
          <a:xfrm>
            <a:off x="1828800" y="3048000"/>
            <a:ext cx="8534400" cy="2006781"/>
          </a:xfrm>
          <a:prstGeom prst="rect">
            <a:avLst/>
          </a:prstGeom>
          <a:noFill/>
          <a:ln>
            <a:noFill/>
          </a:ln>
        </p:spPr>
        <p:txBody>
          <a:bodyPr spcFirstLastPara="1" wrap="square" lIns="91425" tIns="45700" rIns="91425" bIns="45700" anchor="t" anchorCtr="0">
            <a:normAutofit/>
          </a:bodyPr>
          <a:lstStyle>
            <a:lvl1pPr lvl="0" algn="ctr">
              <a:spcBef>
                <a:spcPts val="600"/>
              </a:spcBef>
              <a:spcAft>
                <a:spcPts val="0"/>
              </a:spcAft>
              <a:buClr>
                <a:srgbClr val="63656A"/>
              </a:buClr>
              <a:buSzPts val="3000"/>
              <a:buNone/>
              <a:defRPr sz="3000">
                <a:solidFill>
                  <a:srgbClr val="63656A"/>
                </a:solidFill>
              </a:defRPr>
            </a:lvl1pPr>
            <a:lvl2pPr lvl="1" algn="ctr">
              <a:spcBef>
                <a:spcPts val="560"/>
              </a:spcBef>
              <a:spcAft>
                <a:spcPts val="0"/>
              </a:spcAft>
              <a:buClr>
                <a:srgbClr val="898B92"/>
              </a:buClr>
              <a:buSzPts val="2800"/>
              <a:buNone/>
              <a:defRPr>
                <a:solidFill>
                  <a:srgbClr val="898B92"/>
                </a:solidFill>
              </a:defRPr>
            </a:lvl2pPr>
            <a:lvl3pPr lvl="2" algn="ctr">
              <a:spcBef>
                <a:spcPts val="480"/>
              </a:spcBef>
              <a:spcAft>
                <a:spcPts val="0"/>
              </a:spcAft>
              <a:buClr>
                <a:srgbClr val="898B92"/>
              </a:buClr>
              <a:buSzPts val="2400"/>
              <a:buNone/>
              <a:defRPr>
                <a:solidFill>
                  <a:srgbClr val="898B92"/>
                </a:solidFill>
              </a:defRPr>
            </a:lvl3pPr>
            <a:lvl4pPr lvl="3" algn="ctr">
              <a:spcBef>
                <a:spcPts val="400"/>
              </a:spcBef>
              <a:spcAft>
                <a:spcPts val="0"/>
              </a:spcAft>
              <a:buClr>
                <a:srgbClr val="898B92"/>
              </a:buClr>
              <a:buSzPts val="2000"/>
              <a:buNone/>
              <a:defRPr>
                <a:solidFill>
                  <a:srgbClr val="898B92"/>
                </a:solidFill>
              </a:defRPr>
            </a:lvl4pPr>
            <a:lvl5pPr lvl="4" algn="ctr">
              <a:spcBef>
                <a:spcPts val="400"/>
              </a:spcBef>
              <a:spcAft>
                <a:spcPts val="0"/>
              </a:spcAft>
              <a:buClr>
                <a:srgbClr val="898B92"/>
              </a:buClr>
              <a:buSzPts val="2000"/>
              <a:buNone/>
              <a:defRPr>
                <a:solidFill>
                  <a:srgbClr val="898B92"/>
                </a:solidFill>
              </a:defRPr>
            </a:lvl5pPr>
            <a:lvl6pPr lvl="5" algn="ctr">
              <a:spcBef>
                <a:spcPts val="400"/>
              </a:spcBef>
              <a:spcAft>
                <a:spcPts val="0"/>
              </a:spcAft>
              <a:buClr>
                <a:srgbClr val="898B92"/>
              </a:buClr>
              <a:buSzPts val="2000"/>
              <a:buNone/>
              <a:defRPr>
                <a:solidFill>
                  <a:srgbClr val="898B92"/>
                </a:solidFill>
              </a:defRPr>
            </a:lvl6pPr>
            <a:lvl7pPr lvl="6" algn="ctr">
              <a:spcBef>
                <a:spcPts val="400"/>
              </a:spcBef>
              <a:spcAft>
                <a:spcPts val="0"/>
              </a:spcAft>
              <a:buClr>
                <a:srgbClr val="898B92"/>
              </a:buClr>
              <a:buSzPts val="2000"/>
              <a:buNone/>
              <a:defRPr>
                <a:solidFill>
                  <a:srgbClr val="898B92"/>
                </a:solidFill>
              </a:defRPr>
            </a:lvl7pPr>
            <a:lvl8pPr lvl="7" algn="ctr">
              <a:spcBef>
                <a:spcPts val="400"/>
              </a:spcBef>
              <a:spcAft>
                <a:spcPts val="0"/>
              </a:spcAft>
              <a:buClr>
                <a:srgbClr val="898B92"/>
              </a:buClr>
              <a:buSzPts val="2000"/>
              <a:buNone/>
              <a:defRPr>
                <a:solidFill>
                  <a:srgbClr val="898B92"/>
                </a:solidFill>
              </a:defRPr>
            </a:lvl8pPr>
            <a:lvl9pPr lvl="8" algn="ctr">
              <a:spcBef>
                <a:spcPts val="400"/>
              </a:spcBef>
              <a:spcAft>
                <a:spcPts val="0"/>
              </a:spcAft>
              <a:buClr>
                <a:srgbClr val="898B92"/>
              </a:buClr>
              <a:buSzPts val="2000"/>
              <a:buNone/>
              <a:defRPr>
                <a:solidFill>
                  <a:srgbClr val="898B92"/>
                </a:solidFill>
              </a:defRPr>
            </a:lvl9pPr>
          </a:lstStyle>
          <a:p>
            <a:endParaRPr/>
          </a:p>
        </p:txBody>
      </p:sp>
      <p:sp>
        <p:nvSpPr>
          <p:cNvPr id="17" name="Google Shape;17;p73"/>
          <p:cNvSpPr/>
          <p:nvPr/>
        </p:nvSpPr>
        <p:spPr>
          <a:xfrm>
            <a:off x="10744200" y="6096000"/>
            <a:ext cx="1447800" cy="762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8" name="Google Shape;18;p73"/>
          <p:cNvSpPr txBox="1">
            <a:spLocks noGrp="1"/>
          </p:cNvSpPr>
          <p:nvPr>
            <p:ph type="body" idx="2"/>
          </p:nvPr>
        </p:nvSpPr>
        <p:spPr>
          <a:xfrm>
            <a:off x="3086100" y="5257800"/>
            <a:ext cx="601980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accent5"/>
              </a:buClr>
              <a:buSzPts val="2000"/>
              <a:buFont typeface="Calibri"/>
              <a:buNone/>
              <a:defRPr sz="2000" b="0" i="1" u="none" strike="noStrike" cap="none">
                <a:solidFill>
                  <a:schemeClr val="accent5"/>
                </a:solidFill>
                <a:latin typeface="Calibri"/>
                <a:ea typeface="Calibri"/>
                <a:cs typeface="Calibri"/>
                <a:sym typeface="Calibri"/>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oter">
  <p:cSld name="Footer">
    <p:bg>
      <p:bgPr>
        <a:solidFill>
          <a:schemeClr val="l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BC8E9A-7711-4F26-9DE9-4A66B778BEE8}" type="datetimeFigureOut">
              <a:rPr lang="en-US" smtClean="0"/>
              <a:t>2/2/2024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A133C74-9C51-47DA-9E2D-100BCBB4F81D}" type="slidenum">
              <a:rPr lang="en-US" smtClean="0"/>
              <a:pPr>
                <a:defRPr/>
              </a:pPr>
              <a:t>‹#›</a:t>
            </a:fld>
            <a:endParaRPr lang="en-US"/>
          </a:p>
        </p:txBody>
      </p:sp>
    </p:spTree>
    <p:extLst>
      <p:ext uri="{BB962C8B-B14F-4D97-AF65-F5344CB8AC3E}">
        <p14:creationId xmlns:p14="http://schemas.microsoft.com/office/powerpoint/2010/main" val="215583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609600" y="1524000"/>
            <a:ext cx="10972800" cy="460216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solidFill>
                  <a:schemeClr val="dk1"/>
                </a:solidFill>
                <a:latin typeface="Open Sans"/>
                <a:ea typeface="Open Sans"/>
                <a:cs typeface="Open Sans"/>
                <a:sym typeface="Open Sans"/>
              </a:defRPr>
            </a:lvl1pPr>
            <a:lvl2pPr marL="914400" lvl="1" indent="-406400" algn="l">
              <a:spcBef>
                <a:spcPts val="560"/>
              </a:spcBef>
              <a:spcAft>
                <a:spcPts val="0"/>
              </a:spcAft>
              <a:buClr>
                <a:schemeClr val="accent1"/>
              </a:buClr>
              <a:buSzPts val="2800"/>
              <a:buChar char="–"/>
              <a:defRPr>
                <a:solidFill>
                  <a:schemeClr val="accent1"/>
                </a:solidFill>
                <a:latin typeface="Open Sans"/>
                <a:ea typeface="Open Sans"/>
                <a:cs typeface="Open Sans"/>
                <a:sym typeface="Open Sans"/>
              </a:defRPr>
            </a:lvl2pPr>
            <a:lvl3pPr marL="1371600" lvl="2" indent="-381000" algn="l">
              <a:spcBef>
                <a:spcPts val="480"/>
              </a:spcBef>
              <a:spcAft>
                <a:spcPts val="0"/>
              </a:spcAft>
              <a:buClr>
                <a:schemeClr val="accent2"/>
              </a:buClr>
              <a:buSzPts val="2400"/>
              <a:buChar char="•"/>
              <a:defRPr>
                <a:latin typeface="Open Sans"/>
                <a:ea typeface="Open Sans"/>
                <a:cs typeface="Open Sans"/>
                <a:sym typeface="Open Sans"/>
              </a:defRPr>
            </a:lvl3pPr>
            <a:lvl4pPr marL="1828800" lvl="3" indent="-355600" algn="l">
              <a:spcBef>
                <a:spcPts val="400"/>
              </a:spcBef>
              <a:spcAft>
                <a:spcPts val="0"/>
              </a:spcAft>
              <a:buClr>
                <a:schemeClr val="accent4"/>
              </a:buClr>
              <a:buSzPts val="2000"/>
              <a:buChar char="–"/>
              <a:defRPr>
                <a:latin typeface="Open Sans"/>
                <a:ea typeface="Open Sans"/>
                <a:cs typeface="Open Sans"/>
                <a:sym typeface="Open Sans"/>
              </a:defRPr>
            </a:lvl4pPr>
            <a:lvl5pPr marL="2286000" lvl="4" indent="-355600" algn="l">
              <a:spcBef>
                <a:spcPts val="400"/>
              </a:spcBef>
              <a:spcAft>
                <a:spcPts val="0"/>
              </a:spcAft>
              <a:buClr>
                <a:schemeClr val="accent3"/>
              </a:buClr>
              <a:buSzPts val="2000"/>
              <a:buChar char="»"/>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7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ullets">
  <p:cSld name="1_Bullets">
    <p:bg>
      <p:bgPr>
        <a:solidFill>
          <a:schemeClr val="lt2"/>
        </a:solidFill>
        <a:effectLst/>
      </p:bgPr>
    </p:bg>
    <p:spTree>
      <p:nvGrpSpPr>
        <p:cNvPr id="1" name="Shape 70"/>
        <p:cNvGrpSpPr/>
        <p:nvPr/>
      </p:nvGrpSpPr>
      <p:grpSpPr>
        <a:xfrm>
          <a:off x="0" y="0"/>
          <a:ext cx="0" cy="0"/>
          <a:chOff x="0" y="0"/>
          <a:chExt cx="0" cy="0"/>
        </a:xfrm>
      </p:grpSpPr>
      <p:sp>
        <p:nvSpPr>
          <p:cNvPr id="71" name="Google Shape;71;p8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5"/>
          <p:cNvSpPr txBox="1"/>
          <p:nvPr/>
        </p:nvSpPr>
        <p:spPr>
          <a:xfrm>
            <a:off x="609600" y="1524000"/>
            <a:ext cx="5215467" cy="473360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key steps in executing an instruction</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(and solve) key problems as we try to execute instructions quickly</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Idle resources 🡪 “pipelining”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Control Hazards 🡪 “speculation”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Data hazards 🡪 “forwarding”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x86 is terrible 🡪 “micro ops”</a:t>
            </a:r>
            <a:endParaRPr sz="1800" b="0" i="0" u="none" strike="noStrike" cap="none">
              <a:solidFill>
                <a:srgbClr val="0169A0"/>
              </a:solidFill>
              <a:latin typeface="Calibri"/>
              <a:ea typeface="Calibri"/>
              <a:cs typeface="Calibri"/>
              <a:sym typeface="Calibri"/>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Push for more performance</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Deeper pipelining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Exploiting instruction-level parallelism</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See how these lesson apply in a modern processor</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Learn how to exploit them in software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85"/>
          <p:cNvSpPr txBox="1">
            <a:spLocks noGrp="1"/>
          </p:cNvSpPr>
          <p:nvPr>
            <p:ph type="body" idx="1"/>
          </p:nvPr>
        </p:nvSpPr>
        <p:spPr>
          <a:xfrm>
            <a:off x="5951538" y="1524000"/>
            <a:ext cx="5630862" cy="47339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scribed Figure">
  <p:cSld name="Described Figure">
    <p:bg>
      <p:bgPr>
        <a:solidFill>
          <a:schemeClr val="lt2"/>
        </a:solidFill>
        <a:effectLst/>
      </p:bgPr>
    </p:bg>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6"/>
          <p:cNvSpPr txBox="1">
            <a:spLocks noGrp="1"/>
          </p:cNvSpPr>
          <p:nvPr>
            <p:ph type="body" idx="1"/>
          </p:nvPr>
        </p:nvSpPr>
        <p:spPr>
          <a:xfrm>
            <a:off x="609600" y="1447799"/>
            <a:ext cx="5334000" cy="4678365"/>
          </a:xfrm>
          <a:prstGeom prst="rect">
            <a:avLst/>
          </a:prstGeom>
          <a:noFill/>
          <a:ln>
            <a:noFill/>
          </a:ln>
        </p:spPr>
        <p:txBody>
          <a:bodyPr spcFirstLastPara="1" wrap="square" lIns="91425" tIns="45700" rIns="91425" bIns="45700" anchor="ctr" anchorCtr="0">
            <a:normAutofit/>
          </a:bodyPr>
          <a:lstStyle>
            <a:lvl1pPr marL="457200" lvl="0" indent="-406400" algn="l">
              <a:spcBef>
                <a:spcPts val="560"/>
              </a:spcBef>
              <a:spcAft>
                <a:spcPts val="0"/>
              </a:spcAft>
              <a:buClr>
                <a:schemeClr val="dk1"/>
              </a:buClr>
              <a:buSzPts val="2800"/>
              <a:buChar char="•"/>
              <a:defRPr sz="2800">
                <a:solidFill>
                  <a:schemeClr val="dk1"/>
                </a:solidFill>
                <a:latin typeface="Calibri"/>
                <a:ea typeface="Calibri"/>
                <a:cs typeface="Calibri"/>
                <a:sym typeface="Calibri"/>
              </a:defRPr>
            </a:lvl1pPr>
            <a:lvl2pPr marL="914400" lvl="1" indent="-381000" algn="l">
              <a:spcBef>
                <a:spcPts val="480"/>
              </a:spcBef>
              <a:spcAft>
                <a:spcPts val="0"/>
              </a:spcAft>
              <a:buClr>
                <a:srgbClr val="0169A0"/>
              </a:buClr>
              <a:buSzPts val="2400"/>
              <a:buChar char="–"/>
              <a:defRPr sz="2400">
                <a:solidFill>
                  <a:srgbClr val="0169A0"/>
                </a:solidFill>
                <a:latin typeface="Calibri"/>
                <a:ea typeface="Calibri"/>
                <a:cs typeface="Calibri"/>
                <a:sym typeface="Calibri"/>
              </a:defRPr>
            </a:lvl2pPr>
            <a:lvl3pPr marL="1371600" lvl="2" indent="-355600" algn="l">
              <a:spcBef>
                <a:spcPts val="400"/>
              </a:spcBef>
              <a:spcAft>
                <a:spcPts val="0"/>
              </a:spcAft>
              <a:buClr>
                <a:schemeClr val="accent2"/>
              </a:buClr>
              <a:buSzPts val="2000"/>
              <a:buChar char="•"/>
              <a:defRPr sz="2000">
                <a:latin typeface="Calibri"/>
                <a:ea typeface="Calibri"/>
                <a:cs typeface="Calibri"/>
                <a:sym typeface="Calibri"/>
              </a:defRPr>
            </a:lvl3pPr>
            <a:lvl4pPr marL="1828800" lvl="3" indent="-342900" algn="l">
              <a:spcBef>
                <a:spcPts val="360"/>
              </a:spcBef>
              <a:spcAft>
                <a:spcPts val="0"/>
              </a:spcAft>
              <a:buClr>
                <a:schemeClr val="accent4"/>
              </a:buClr>
              <a:buSzPts val="1800"/>
              <a:buChar char="–"/>
              <a:defRPr sz="1800">
                <a:latin typeface="Calibri"/>
                <a:ea typeface="Calibri"/>
                <a:cs typeface="Calibri"/>
                <a:sym typeface="Calibri"/>
              </a:defRPr>
            </a:lvl4pPr>
            <a:lvl5pPr marL="2286000" lvl="4" indent="-342900" algn="l">
              <a:spcBef>
                <a:spcPts val="360"/>
              </a:spcBef>
              <a:spcAft>
                <a:spcPts val="0"/>
              </a:spcAft>
              <a:buClr>
                <a:schemeClr val="accent3"/>
              </a:buClr>
              <a:buSzPts val="1800"/>
              <a:buChar char="»"/>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Trouble Large">
  <p:cSld name="Double Trouble Large">
    <p:bg>
      <p:bgPr>
        <a:solidFill>
          <a:schemeClr val="lt2"/>
        </a:solidFill>
        <a:effectLst/>
      </p:bgPr>
    </p:bg>
    <p:spTree>
      <p:nvGrpSpPr>
        <p:cNvPr id="1" name="Shape 78"/>
        <p:cNvGrpSpPr/>
        <p:nvPr/>
      </p:nvGrpSpPr>
      <p:grpSpPr>
        <a:xfrm>
          <a:off x="0" y="0"/>
          <a:ext cx="0" cy="0"/>
          <a:chOff x="0" y="0"/>
          <a:chExt cx="0" cy="0"/>
        </a:xfrm>
      </p:grpSpPr>
      <p:sp>
        <p:nvSpPr>
          <p:cNvPr id="79" name="Google Shape;79;p87"/>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0" name="Google Shape;80;p87"/>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7"/>
          <p:cNvSpPr txBox="1">
            <a:spLocks noGrp="1"/>
          </p:cNvSpPr>
          <p:nvPr>
            <p:ph type="body" idx="1"/>
          </p:nvPr>
        </p:nvSpPr>
        <p:spPr>
          <a:xfrm>
            <a:off x="609599" y="1524000"/>
            <a:ext cx="5333999"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87"/>
          <p:cNvSpPr txBox="1">
            <a:spLocks noGrp="1"/>
          </p:cNvSpPr>
          <p:nvPr>
            <p:ph type="body" idx="2"/>
          </p:nvPr>
        </p:nvSpPr>
        <p:spPr>
          <a:xfrm>
            <a:off x="6248400" y="1524000"/>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87"/>
          <p:cNvSpPr txBox="1">
            <a:spLocks noGrp="1"/>
          </p:cNvSpPr>
          <p:nvPr>
            <p:ph type="body" idx="3"/>
          </p:nvPr>
        </p:nvSpPr>
        <p:spPr>
          <a:xfrm>
            <a:off x="609601"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87"/>
          <p:cNvSpPr txBox="1">
            <a:spLocks noGrp="1"/>
          </p:cNvSpPr>
          <p:nvPr>
            <p:ph type="body" idx="4"/>
          </p:nvPr>
        </p:nvSpPr>
        <p:spPr>
          <a:xfrm>
            <a:off x="6248399"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uble Trouble Large">
  <p:cSld name="1_Double Trouble Large">
    <p:bg>
      <p:bgPr>
        <a:solidFill>
          <a:schemeClr val="lt2"/>
        </a:solidFill>
        <a:effectLst/>
      </p:bgPr>
    </p:bg>
    <p:spTree>
      <p:nvGrpSpPr>
        <p:cNvPr id="1" name="Shape 85"/>
        <p:cNvGrpSpPr/>
        <p:nvPr/>
      </p:nvGrpSpPr>
      <p:grpSpPr>
        <a:xfrm>
          <a:off x="0" y="0"/>
          <a:ext cx="0" cy="0"/>
          <a:chOff x="0" y="0"/>
          <a:chExt cx="0" cy="0"/>
        </a:xfrm>
      </p:grpSpPr>
      <p:sp>
        <p:nvSpPr>
          <p:cNvPr id="86" name="Google Shape;86;p88"/>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7" name="Google Shape;87;p88"/>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8"/>
          <p:cNvSpPr txBox="1">
            <a:spLocks noGrp="1"/>
          </p:cNvSpPr>
          <p:nvPr>
            <p:ph type="body" idx="1"/>
          </p:nvPr>
        </p:nvSpPr>
        <p:spPr>
          <a:xfrm>
            <a:off x="609600" y="1524000"/>
            <a:ext cx="10972800" cy="3733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88"/>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Double Trouble Large">
  <p:cSld name="2_Double Trouble Large">
    <p:bg>
      <p:bgPr>
        <a:solidFill>
          <a:schemeClr val="lt2"/>
        </a:solidFill>
        <a:effectLst/>
      </p:bgPr>
    </p:bg>
    <p:spTree>
      <p:nvGrpSpPr>
        <p:cNvPr id="1" name="Shape 90"/>
        <p:cNvGrpSpPr/>
        <p:nvPr/>
      </p:nvGrpSpPr>
      <p:grpSpPr>
        <a:xfrm>
          <a:off x="0" y="0"/>
          <a:ext cx="0" cy="0"/>
          <a:chOff x="0" y="0"/>
          <a:chExt cx="0" cy="0"/>
        </a:xfrm>
      </p:grpSpPr>
      <p:sp>
        <p:nvSpPr>
          <p:cNvPr id="91" name="Google Shape;91;p89"/>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2" name="Google Shape;92;p89"/>
          <p:cNvSpPr txBox="1">
            <a:spLocks noGrp="1"/>
          </p:cNvSpPr>
          <p:nvPr>
            <p:ph type="body" idx="1"/>
          </p:nvPr>
        </p:nvSpPr>
        <p:spPr>
          <a:xfrm>
            <a:off x="609600" y="76200"/>
            <a:ext cx="10972800" cy="51816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89"/>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Graph">
  <p:cSld name="Big Graph">
    <p:bg>
      <p:bgPr>
        <a:solidFill>
          <a:schemeClr val="lt2"/>
        </a:solidFill>
        <a:effectLst/>
      </p:bgPr>
    </p:bg>
    <p:spTree>
      <p:nvGrpSpPr>
        <p:cNvPr id="1" name="Shape 94"/>
        <p:cNvGrpSpPr/>
        <p:nvPr/>
      </p:nvGrpSpPr>
      <p:grpSpPr>
        <a:xfrm>
          <a:off x="0" y="0"/>
          <a:ext cx="0" cy="0"/>
          <a:chOff x="0" y="0"/>
          <a:chExt cx="0" cy="0"/>
        </a:xfrm>
      </p:grpSpPr>
      <p:sp>
        <p:nvSpPr>
          <p:cNvPr id="95" name="Google Shape;95;p90"/>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6" name="Google Shape;96;p90"/>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90"/>
          <p:cNvSpPr>
            <a:spLocks noGrp="1"/>
          </p:cNvSpPr>
          <p:nvPr>
            <p:ph type="chart" idx="2"/>
          </p:nvPr>
        </p:nvSpPr>
        <p:spPr>
          <a:xfrm>
            <a:off x="76200" y="1600200"/>
            <a:ext cx="12039600" cy="51816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R="0" lvl="2"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R="0" lvl="4"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Footer">
  <p:cSld name="Header+Footer">
    <p:bg>
      <p:bgPr>
        <a:solidFill>
          <a:schemeClr val="lt2"/>
        </a:solidFill>
        <a:effectLst/>
      </p:bgPr>
    </p:bg>
    <p:spTree>
      <p:nvGrpSpPr>
        <p:cNvPr id="1" name="Shape 98"/>
        <p:cNvGrpSpPr/>
        <p:nvPr/>
      </p:nvGrpSpPr>
      <p:grpSpPr>
        <a:xfrm>
          <a:off x="0" y="0"/>
          <a:ext cx="0" cy="0"/>
          <a:chOff x="0" y="0"/>
          <a:chExt cx="0" cy="0"/>
        </a:xfrm>
      </p:grpSpPr>
      <p:sp>
        <p:nvSpPr>
          <p:cNvPr id="99" name="Google Shape;99;p91"/>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4400"/>
              <a:buFont typeface="Calibri"/>
              <a:buNone/>
              <a:defRPr sz="44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L="2286000" marR="0" lvl="4" indent="-355600"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2"/>
          <p:cNvSpPr txBox="1"/>
          <p:nvPr/>
        </p:nvSpPr>
        <p:spPr>
          <a:xfrm>
            <a:off x="11582424" y="6400800"/>
            <a:ext cx="45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Open Sans"/>
                <a:ea typeface="Open Sans"/>
                <a:cs typeface="Open Sans"/>
                <a:sym typeface="Open Sans"/>
              </a:rPr>
              <a:t>‹#›</a:t>
            </a:fld>
            <a:endParaRPr sz="1800" b="0" i="0">
              <a:solidFill>
                <a:schemeClr val="dk1"/>
              </a:solidFill>
              <a:latin typeface="Open Sans"/>
              <a:ea typeface="Open Sans"/>
              <a:cs typeface="Open Sans"/>
              <a:sym typeface="Open Sans"/>
            </a:endParaRPr>
          </a:p>
        </p:txBody>
      </p:sp>
      <p:pic>
        <p:nvPicPr>
          <p:cNvPr id="13" name="Google Shape;13;p72"/>
          <p:cNvPicPr preferRelativeResize="0"/>
          <p:nvPr/>
        </p:nvPicPr>
        <p:blipFill rotWithShape="1">
          <a:blip r:embed="rId13">
            <a:alphaModFix/>
          </a:blip>
          <a:srcRect/>
          <a:stretch/>
        </p:blipFill>
        <p:spPr>
          <a:xfrm>
            <a:off x="89647" y="6400800"/>
            <a:ext cx="1815353" cy="3943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ucsd.edu/cse8afa23/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sa/4.0/?ref=chooser-v1" TargetMode="External"/></Relationships>
</file>

<file path=ppt/slides/_rels/slide10.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slideLayout" Target="../slideLayouts/slideLayout11.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25.xml"/><Relationship Id="rId4"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533400" y="304800"/>
            <a:ext cx="10668000" cy="91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ct val="100000"/>
              <a:buFont typeface="Calibri"/>
              <a:buNone/>
            </a:pPr>
            <a:r>
              <a:rPr lang="en-US" sz="3200" dirty="0"/>
              <a:t>CSE 8A – Introduction to </a:t>
            </a:r>
            <a:br>
              <a:rPr lang="en-US" sz="3200" dirty="0"/>
            </a:br>
            <a:r>
              <a:rPr lang="en-US" sz="3200" dirty="0"/>
              <a:t>Programming and Computational Problem Solving I</a:t>
            </a:r>
            <a:endParaRPr sz="3200" dirty="0"/>
          </a:p>
        </p:txBody>
      </p:sp>
      <p:sp>
        <p:nvSpPr>
          <p:cNvPr id="107" name="Google Shape;107;p1"/>
          <p:cNvSpPr txBox="1">
            <a:spLocks noGrp="1"/>
          </p:cNvSpPr>
          <p:nvPr>
            <p:ph type="subTitle" idx="1"/>
          </p:nvPr>
        </p:nvSpPr>
        <p:spPr>
          <a:xfrm>
            <a:off x="1792941" y="1538970"/>
            <a:ext cx="8534400" cy="200678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63656A"/>
              </a:buClr>
              <a:buSzPts val="3000"/>
              <a:buNone/>
            </a:pPr>
            <a:r>
              <a:rPr lang="en-US" dirty="0">
                <a:solidFill>
                  <a:schemeClr val="tx1"/>
                </a:solidFill>
              </a:rPr>
              <a:t>A Largish Software Example:</a:t>
            </a:r>
          </a:p>
          <a:p>
            <a:pPr marL="0" lvl="0" indent="0" algn="ctr" rtl="0">
              <a:spcBef>
                <a:spcPts val="0"/>
              </a:spcBef>
              <a:spcAft>
                <a:spcPts val="0"/>
              </a:spcAft>
              <a:buClr>
                <a:srgbClr val="63656A"/>
              </a:buClr>
              <a:buSzPts val="3000"/>
              <a:buNone/>
            </a:pPr>
            <a:r>
              <a:rPr lang="en-US" dirty="0">
                <a:solidFill>
                  <a:schemeClr val="tx1"/>
                </a:solidFill>
              </a:rPr>
              <a:t>Markov Text Generation</a:t>
            </a:r>
            <a:endParaRPr dirty="0">
              <a:solidFill>
                <a:schemeClr val="tx1"/>
              </a:solidFill>
            </a:endParaRPr>
          </a:p>
        </p:txBody>
      </p:sp>
      <p:sp>
        <p:nvSpPr>
          <p:cNvPr id="6" name="TextBox 5">
            <a:extLst>
              <a:ext uri="{FF2B5EF4-FFF2-40B4-BE49-F238E27FC236}">
                <a16:creationId xmlns:a16="http://schemas.microsoft.com/office/drawing/2014/main" id="{0CB97A1F-E364-BFCF-1D5D-93B82BA2F1F4}"/>
              </a:ext>
            </a:extLst>
          </p:cNvPr>
          <p:cNvSpPr txBox="1"/>
          <p:nvPr/>
        </p:nvSpPr>
        <p:spPr>
          <a:xfrm>
            <a:off x="0" y="2390599"/>
            <a:ext cx="6260232" cy="1754326"/>
          </a:xfrm>
          <a:prstGeom prst="rect">
            <a:avLst/>
          </a:prstGeom>
          <a:noFill/>
        </p:spPr>
        <p:txBody>
          <a:bodyPr wrap="square">
            <a:spAutoFit/>
          </a:bodyPr>
          <a:lstStyle/>
          <a:p>
            <a:r>
              <a:rPr lang="en-US" sz="1800" b="1" dirty="0"/>
              <a:t>How to get help:</a:t>
            </a:r>
          </a:p>
          <a:p>
            <a:endParaRPr lang="en-US" sz="1800" b="1" dirty="0"/>
          </a:p>
          <a:p>
            <a:r>
              <a:rPr lang="en-US" sz="1800" b="1" dirty="0"/>
              <a:t>Class Website</a:t>
            </a:r>
          </a:p>
          <a:p>
            <a:r>
              <a:rPr lang="en-US" sz="1800" dirty="0">
                <a:hlinkClick r:id="rId3"/>
              </a:rPr>
              <a:t>https://sites.google.com/ucsd.edu/cse8afa23/home</a:t>
            </a:r>
            <a:endParaRPr lang="en-US" sz="1800" dirty="0"/>
          </a:p>
          <a:p>
            <a:endParaRPr lang="en-US" sz="1800" dirty="0"/>
          </a:p>
          <a:p>
            <a:endParaRPr lang="en-US" sz="1800" dirty="0"/>
          </a:p>
        </p:txBody>
      </p:sp>
      <p:sp>
        <p:nvSpPr>
          <p:cNvPr id="5" name="TextBox 4">
            <a:extLst>
              <a:ext uri="{FF2B5EF4-FFF2-40B4-BE49-F238E27FC236}">
                <a16:creationId xmlns:a16="http://schemas.microsoft.com/office/drawing/2014/main" id="{BBEDB4E2-9307-45AC-D374-D0804286D9CE}"/>
              </a:ext>
            </a:extLst>
          </p:cNvPr>
          <p:cNvSpPr txBox="1"/>
          <p:nvPr/>
        </p:nvSpPr>
        <p:spPr>
          <a:xfrm>
            <a:off x="0" y="5634055"/>
            <a:ext cx="2511846" cy="738664"/>
          </a:xfrm>
          <a:prstGeom prst="rect">
            <a:avLst/>
          </a:prstGeom>
          <a:noFill/>
        </p:spPr>
        <p:txBody>
          <a:bodyPr wrap="square" rtlCol="0">
            <a:spAutoFit/>
          </a:bodyPr>
          <a:lstStyle/>
          <a:p>
            <a:r>
              <a:rPr lang="en-US" dirty="0"/>
              <a:t>Slides based, in part, on materials from Dan Zingaro and Christine Alvarado.</a:t>
            </a:r>
          </a:p>
        </p:txBody>
      </p:sp>
      <p:sp>
        <p:nvSpPr>
          <p:cNvPr id="8" name="TextBox 7">
            <a:extLst>
              <a:ext uri="{FF2B5EF4-FFF2-40B4-BE49-F238E27FC236}">
                <a16:creationId xmlns:a16="http://schemas.microsoft.com/office/drawing/2014/main" id="{6BF0FEE2-F9D9-501B-876B-BE6E3A384BCA}"/>
              </a:ext>
            </a:extLst>
          </p:cNvPr>
          <p:cNvSpPr txBox="1"/>
          <p:nvPr/>
        </p:nvSpPr>
        <p:spPr>
          <a:xfrm>
            <a:off x="0" y="3681962"/>
            <a:ext cx="5197821" cy="1815882"/>
          </a:xfrm>
          <a:prstGeom prst="rect">
            <a:avLst/>
          </a:prstGeom>
          <a:noFill/>
        </p:spPr>
        <p:txBody>
          <a:bodyPr wrap="square">
            <a:spAutoFit/>
          </a:bodyPr>
          <a:lstStyle/>
          <a:p>
            <a:r>
              <a:rPr lang="en-US" sz="1600" b="1" dirty="0"/>
              <a:t>Piazza</a:t>
            </a:r>
            <a:r>
              <a:rPr lang="en-US" sz="1600" dirty="0"/>
              <a:t> for brief questions or logistic questions</a:t>
            </a:r>
          </a:p>
          <a:p>
            <a:endParaRPr lang="en-US" sz="1600" dirty="0"/>
          </a:p>
          <a:p>
            <a:r>
              <a:rPr lang="en-US" sz="1600" b="1" dirty="0"/>
              <a:t>Tutor Hours</a:t>
            </a:r>
            <a:r>
              <a:rPr lang="en-US" sz="1600" dirty="0"/>
              <a:t> for help with homework/setting up computer </a:t>
            </a:r>
            <a:r>
              <a:rPr lang="en-US" sz="1600" dirty="0">
                <a:sym typeface="Wingdings" panose="05000000000000000000" pitchFamily="2" charset="2"/>
              </a:rPr>
              <a:t>To get help, use </a:t>
            </a:r>
            <a:r>
              <a:rPr lang="en-US" sz="1600" dirty="0" err="1">
                <a:sym typeface="Wingdings" panose="05000000000000000000" pitchFamily="2" charset="2"/>
              </a:rPr>
              <a:t>Autograder</a:t>
            </a:r>
            <a:r>
              <a:rPr lang="en-US" sz="1600" dirty="0">
                <a:sym typeface="Wingdings" panose="05000000000000000000" pitchFamily="2" charset="2"/>
              </a:rPr>
              <a:t> (directions on piazza)</a:t>
            </a:r>
            <a:endParaRPr lang="en-US" sz="1600" dirty="0"/>
          </a:p>
          <a:p>
            <a:endParaRPr lang="en-US" sz="1600" dirty="0"/>
          </a:p>
          <a:p>
            <a:r>
              <a:rPr lang="en-US" sz="1600" b="1" dirty="0"/>
              <a:t>Office Hours</a:t>
            </a:r>
            <a:r>
              <a:rPr lang="en-US" sz="1600" dirty="0"/>
              <a:t> for homework/conceptual help</a:t>
            </a:r>
          </a:p>
        </p:txBody>
      </p:sp>
      <p:sp>
        <p:nvSpPr>
          <p:cNvPr id="3" name="Rectangle 2">
            <a:extLst>
              <a:ext uri="{FF2B5EF4-FFF2-40B4-BE49-F238E27FC236}">
                <a16:creationId xmlns:a16="http://schemas.microsoft.com/office/drawing/2014/main" id="{9BDA6424-155D-E918-855C-04DBF0F53E5A}"/>
              </a:ext>
            </a:extLst>
          </p:cNvPr>
          <p:cNvSpPr>
            <a:spLocks noChangeArrowheads="1"/>
          </p:cNvSpPr>
          <p:nvPr/>
        </p:nvSpPr>
        <p:spPr bwMode="auto">
          <a:xfrm>
            <a:off x="0" y="47551"/>
            <a:ext cx="793518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Sans Pro" panose="020B0503030403020204" pitchFamily="34" charset="0"/>
              </a:rPr>
              <a:t>CS1-LLMs Materials © 2023 by Leo Porter, Dan Zingaro, and Christine Alvarado is licensed under </a:t>
            </a:r>
            <a:r>
              <a:rPr kumimoji="0" lang="en-US" altLang="en-US" sz="1200" b="0" i="0" u="none" strike="noStrike" cap="none" normalizeH="0" baseline="0" dirty="0">
                <a:ln>
                  <a:noFill/>
                </a:ln>
                <a:solidFill>
                  <a:srgbClr val="D14500"/>
                </a:solidFill>
                <a:effectLst/>
                <a:latin typeface="Source Sans Pro" panose="020B0503030403020204" pitchFamily="34" charset="0"/>
                <a:hlinkClick r:id="rId4"/>
              </a:rPr>
              <a:t>CC BY-NC-SA 4.0  </a:t>
            </a:r>
            <a:r>
              <a:rPr kumimoji="0" lang="en-US" altLang="en-US" sz="1200" b="0" i="0" u="none" strike="noStrike" cap="none" normalizeH="0" baseline="0" dirty="0">
                <a:ln>
                  <a:noFill/>
                </a:ln>
                <a:solidFill>
                  <a:srgbClr val="D14500"/>
                </a:solidFill>
                <a:effectLst/>
                <a:latin typeface="Source Sans Pro" panose="020B0503030403020204" pitchFamily="34" charset="0"/>
              </a:rPr>
              <a:t> </a:t>
            </a:r>
            <a:r>
              <a:rPr lang="en-US" altLang="en-US" sz="1200" dirty="0">
                <a:solidFill>
                  <a:srgbClr val="D14500"/>
                </a:solidFill>
                <a:latin typeface="Source Sans Pro" panose="020B0503030403020204" pitchFamily="34" charset="0"/>
              </a:rPr>
              <a:t>  </a:t>
            </a:r>
            <a:r>
              <a:rPr kumimoji="0" lang="en-US" altLang="en-US" sz="1200" b="0" i="0" u="none" strike="noStrike" cap="none" normalizeH="0" baseline="0" dirty="0">
                <a:ln>
                  <a:noFill/>
                </a:ln>
                <a:solidFill>
                  <a:srgbClr val="D14500"/>
                </a:solidFill>
                <a:effectLst/>
                <a:latin typeface="Source Sans Pro" panose="020B050303040302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2332493" y="1433213"/>
            <a:ext cx="7309663" cy="507831"/>
          </a:xfrm>
          <a:prstGeom prst="rect">
            <a:avLst/>
          </a:prstGeom>
          <a:noFill/>
          <a:ln>
            <a:noFill/>
          </a:ln>
        </p:spPr>
        <p:txBody>
          <a:bodyPr wrap="square" rtlCol="0">
            <a:spAutoFit/>
          </a:bodyPr>
          <a:lstStyle/>
          <a:p>
            <a:r>
              <a:rPr lang="en-US" sz="2700" b="1" dirty="0" err="1">
                <a:solidFill>
                  <a:sysClr val="windowText" lastClr="000000"/>
                </a:solidFill>
              </a:rPr>
              <a:t>Stage 2: Generate</a:t>
            </a:r>
          </a:p>
        </p:txBody>
      </p:sp>
      <p:sp>
        <p:nvSpPr>
          <p:cNvPr id="11" name="Rectangle 10"/>
          <p:cNvSpPr/>
          <p:nvPr>
            <p:custDataLst>
              <p:tags r:id="rId2"/>
            </p:custDataLst>
          </p:nvPr>
        </p:nvSpPr>
        <p:spPr>
          <a:xfrm>
            <a:off x="5570964" y="960316"/>
            <a:ext cx="3118720" cy="738664"/>
          </a:xfrm>
          <a:prstGeom prst="rect">
            <a:avLst/>
          </a:prstGeom>
          <a:solidFill>
            <a:srgbClr val="FFC000"/>
          </a:solidFill>
        </p:spPr>
        <p:txBody>
          <a:bodyPr wrap="square">
            <a:spAutoFit/>
          </a:bodyPr>
          <a:lstStyle/>
          <a:p>
            <a:pPr algn="ctr"/>
            <a:r>
              <a:rPr lang="en-US" sz="2100" b="1" dirty="0"/>
              <a:t>What about probabilities?</a:t>
            </a:r>
          </a:p>
        </p:txBody>
      </p:sp>
      <p:sp>
        <p:nvSpPr>
          <p:cNvPr id="52" name="Rectangle 51"/>
          <p:cNvSpPr/>
          <p:nvPr>
            <p:custDataLst>
              <p:tags r:id="rId3"/>
            </p:custDataLst>
          </p:nvPr>
        </p:nvSpPr>
        <p:spPr>
          <a:xfrm>
            <a:off x="5570964" y="4416151"/>
            <a:ext cx="3118720" cy="738664"/>
          </a:xfrm>
          <a:prstGeom prst="rect">
            <a:avLst/>
          </a:prstGeom>
          <a:solidFill>
            <a:srgbClr val="FFC000"/>
          </a:solidFill>
        </p:spPr>
        <p:txBody>
          <a:bodyPr wrap="square">
            <a:spAutoFit/>
          </a:bodyPr>
          <a:lstStyle/>
          <a:p>
            <a:pPr algn="ctr"/>
            <a:r>
              <a:rPr lang="en-US" sz="2100" b="1" dirty="0">
                <a:solidFill>
                  <a:srgbClr val="00B050"/>
                </a:solidFill>
              </a:rPr>
              <a:t>Just Pick Randomly from the List!</a:t>
            </a:r>
          </a:p>
        </p:txBody>
      </p:sp>
      <p:sp>
        <p:nvSpPr>
          <p:cNvPr id="7" name="Oval 6">
            <a:extLst>
              <a:ext uri="{FF2B5EF4-FFF2-40B4-BE49-F238E27FC236}">
                <a16:creationId xmlns:a16="http://schemas.microsoft.com/office/drawing/2014/main" id="{6B35AF1B-C710-B18A-DD12-CAFD32862C6C}"/>
              </a:ext>
            </a:extLst>
          </p:cNvPr>
          <p:cNvSpPr/>
          <p:nvPr>
            <p:custDataLst>
              <p:tags r:id="rId4"/>
            </p:custDataLst>
          </p:nvPr>
        </p:nvSpPr>
        <p:spPr>
          <a:xfrm>
            <a:off x="1130689" y="3746042"/>
            <a:ext cx="1042597" cy="793486"/>
          </a:xfrm>
          <a:prstGeom prst="ellipse">
            <a:avLst/>
          </a:prstGeom>
          <a:noFill/>
          <a:ln w="3810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dirty="0"/>
              <a:t>hello.</a:t>
            </a:r>
          </a:p>
        </p:txBody>
      </p:sp>
      <p:sp>
        <p:nvSpPr>
          <p:cNvPr id="8" name="Oval 7">
            <a:extLst>
              <a:ext uri="{FF2B5EF4-FFF2-40B4-BE49-F238E27FC236}">
                <a16:creationId xmlns:a16="http://schemas.microsoft.com/office/drawing/2014/main" id="{0184240B-393B-AEAB-565D-1E7717149012}"/>
              </a:ext>
            </a:extLst>
          </p:cNvPr>
          <p:cNvSpPr/>
          <p:nvPr>
            <p:custDataLst>
              <p:tags r:id="rId5"/>
            </p:custDataLst>
          </p:nvPr>
        </p:nvSpPr>
        <p:spPr>
          <a:xfrm>
            <a:off x="2785971" y="3096086"/>
            <a:ext cx="730967" cy="609190"/>
          </a:xfrm>
          <a:prstGeom prst="ellipse">
            <a:avLst/>
          </a:prstGeom>
          <a:noFill/>
          <a:ln w="3810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a:t>I</a:t>
            </a:r>
          </a:p>
        </p:txBody>
      </p:sp>
      <p:sp>
        <p:nvSpPr>
          <p:cNvPr id="9" name="Oval 8">
            <a:extLst>
              <a:ext uri="{FF2B5EF4-FFF2-40B4-BE49-F238E27FC236}">
                <a16:creationId xmlns:a16="http://schemas.microsoft.com/office/drawing/2014/main" id="{F294F557-EC8A-950B-34B6-E0F3BFBC77B4}"/>
              </a:ext>
            </a:extLst>
          </p:cNvPr>
          <p:cNvSpPr/>
          <p:nvPr>
            <p:custDataLst>
              <p:tags r:id="rId6"/>
            </p:custDataLst>
          </p:nvPr>
        </p:nvSpPr>
        <p:spPr>
          <a:xfrm>
            <a:off x="2760273" y="3930338"/>
            <a:ext cx="997464" cy="609190"/>
          </a:xfrm>
          <a:prstGeom prst="ellipse">
            <a:avLst/>
          </a:prstGeom>
          <a:noFill/>
          <a:ln w="3810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a:t>Why,</a:t>
            </a:r>
          </a:p>
        </p:txBody>
      </p:sp>
      <p:sp>
        <p:nvSpPr>
          <p:cNvPr id="10" name="Oval 9">
            <a:extLst>
              <a:ext uri="{FF2B5EF4-FFF2-40B4-BE49-F238E27FC236}">
                <a16:creationId xmlns:a16="http://schemas.microsoft.com/office/drawing/2014/main" id="{FCBF6369-F0B2-30BC-9FD6-8DC1269CF00F}"/>
              </a:ext>
            </a:extLst>
          </p:cNvPr>
          <p:cNvSpPr/>
          <p:nvPr>
            <p:custDataLst>
              <p:tags r:id="rId7"/>
            </p:custDataLst>
          </p:nvPr>
        </p:nvSpPr>
        <p:spPr>
          <a:xfrm>
            <a:off x="2778443" y="4772128"/>
            <a:ext cx="903095" cy="609190"/>
          </a:xfrm>
          <a:prstGeom prst="ellipse">
            <a:avLst/>
          </a:prstGeom>
          <a:noFill/>
          <a:ln w="3810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a:t>You</a:t>
            </a:r>
          </a:p>
        </p:txBody>
      </p:sp>
      <p:cxnSp>
        <p:nvCxnSpPr>
          <p:cNvPr id="12" name="Straight Arrow Connector 11">
            <a:extLst>
              <a:ext uri="{FF2B5EF4-FFF2-40B4-BE49-F238E27FC236}">
                <a16:creationId xmlns:a16="http://schemas.microsoft.com/office/drawing/2014/main" id="{85C23EB6-EBDD-AEB9-93E3-12355156F4D0}"/>
              </a:ext>
            </a:extLst>
          </p:cNvPr>
          <p:cNvCxnSpPr>
            <a:stCxn id="7" idx="7"/>
            <a:endCxn id="8" idx="2"/>
          </p:cNvCxnSpPr>
          <p:nvPr>
            <p:custDataLst>
              <p:tags r:id="rId8"/>
            </p:custDataLst>
          </p:nvPr>
        </p:nvCxnSpPr>
        <p:spPr>
          <a:xfrm flipV="1">
            <a:off x="2020600" y="3400681"/>
            <a:ext cx="765370" cy="461564"/>
          </a:xfrm>
          <a:prstGeom prst="straightConnector1">
            <a:avLst/>
          </a:prstGeom>
          <a:ln w="38100"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5E0BC1-59E8-CD47-15B2-EA3FEF382D0C}"/>
              </a:ext>
            </a:extLst>
          </p:cNvPr>
          <p:cNvCxnSpPr>
            <a:stCxn id="7" idx="6"/>
            <a:endCxn id="9" idx="2"/>
          </p:cNvCxnSpPr>
          <p:nvPr>
            <p:custDataLst>
              <p:tags r:id="rId9"/>
            </p:custDataLst>
          </p:nvPr>
        </p:nvCxnSpPr>
        <p:spPr>
          <a:xfrm>
            <a:off x="2173285" y="4142785"/>
            <a:ext cx="586988" cy="92148"/>
          </a:xfrm>
          <a:prstGeom prst="straightConnector1">
            <a:avLst/>
          </a:prstGeom>
          <a:ln w="38100"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C9712E-56B8-F9D5-58A7-1166E830E8B2}"/>
              </a:ext>
            </a:extLst>
          </p:cNvPr>
          <p:cNvCxnSpPr>
            <a:stCxn id="7" idx="5"/>
            <a:endCxn id="10" idx="2"/>
          </p:cNvCxnSpPr>
          <p:nvPr>
            <p:custDataLst>
              <p:tags r:id="rId10"/>
            </p:custDataLst>
          </p:nvPr>
        </p:nvCxnSpPr>
        <p:spPr>
          <a:xfrm>
            <a:off x="2020600" y="4423325"/>
            <a:ext cx="757842" cy="653398"/>
          </a:xfrm>
          <a:prstGeom prst="straightConnector1">
            <a:avLst/>
          </a:prstGeom>
          <a:ln w="38100"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B4C5A3-AAA1-D801-DB38-1ADC241DB6DD}"/>
              </a:ext>
            </a:extLst>
          </p:cNvPr>
          <p:cNvSpPr txBox="1"/>
          <p:nvPr>
            <p:custDataLst>
              <p:tags r:id="rId11"/>
            </p:custDataLst>
          </p:nvPr>
        </p:nvSpPr>
        <p:spPr>
          <a:xfrm>
            <a:off x="2014907" y="3236121"/>
            <a:ext cx="433132" cy="307777"/>
          </a:xfrm>
          <a:prstGeom prst="rect">
            <a:avLst/>
          </a:prstGeom>
          <a:noFill/>
          <a:ln>
            <a:noFill/>
          </a:ln>
        </p:spPr>
        <p:txBody>
          <a:bodyPr wrap="none" rtlCol="0">
            <a:spAutoFit/>
          </a:bodyPr>
          <a:lstStyle/>
          <a:p>
            <a:r>
              <a:rPr lang="en-US" dirty="0" err="1">
                <a:solidFill>
                  <a:sysClr val="windowText" lastClr="000000"/>
                </a:solidFill>
              </a:rPr>
              <a:t>3/6</a:t>
            </a:r>
          </a:p>
        </p:txBody>
      </p:sp>
      <p:sp>
        <p:nvSpPr>
          <p:cNvPr id="16" name="TextBox 15">
            <a:extLst>
              <a:ext uri="{FF2B5EF4-FFF2-40B4-BE49-F238E27FC236}">
                <a16:creationId xmlns:a16="http://schemas.microsoft.com/office/drawing/2014/main" id="{B4550D67-4B18-55FF-451D-2AC2B891E49D}"/>
              </a:ext>
            </a:extLst>
          </p:cNvPr>
          <p:cNvSpPr txBox="1"/>
          <p:nvPr>
            <p:custDataLst>
              <p:tags r:id="rId12"/>
            </p:custDataLst>
          </p:nvPr>
        </p:nvSpPr>
        <p:spPr>
          <a:xfrm>
            <a:off x="2243284" y="3849266"/>
            <a:ext cx="433132" cy="307777"/>
          </a:xfrm>
          <a:prstGeom prst="rect">
            <a:avLst/>
          </a:prstGeom>
          <a:noFill/>
          <a:ln>
            <a:noFill/>
          </a:ln>
        </p:spPr>
        <p:txBody>
          <a:bodyPr wrap="none" rtlCol="0">
            <a:spAutoFit/>
          </a:bodyPr>
          <a:lstStyle/>
          <a:p>
            <a:r>
              <a:rPr lang="en-US" dirty="0" err="1">
                <a:solidFill>
                  <a:sysClr val="windowText" lastClr="000000"/>
                </a:solidFill>
              </a:rPr>
              <a:t>1/6</a:t>
            </a:r>
          </a:p>
        </p:txBody>
      </p:sp>
      <p:sp>
        <p:nvSpPr>
          <p:cNvPr id="17" name="TextBox 16">
            <a:extLst>
              <a:ext uri="{FF2B5EF4-FFF2-40B4-BE49-F238E27FC236}">
                <a16:creationId xmlns:a16="http://schemas.microsoft.com/office/drawing/2014/main" id="{0C74B951-78F2-5C86-6201-A19D98B39AA3}"/>
              </a:ext>
            </a:extLst>
          </p:cNvPr>
          <p:cNvSpPr txBox="1"/>
          <p:nvPr>
            <p:custDataLst>
              <p:tags r:id="rId13"/>
            </p:custDataLst>
          </p:nvPr>
        </p:nvSpPr>
        <p:spPr>
          <a:xfrm>
            <a:off x="2335434" y="4395537"/>
            <a:ext cx="433132" cy="307777"/>
          </a:xfrm>
          <a:prstGeom prst="rect">
            <a:avLst/>
          </a:prstGeom>
          <a:noFill/>
          <a:ln>
            <a:noFill/>
          </a:ln>
        </p:spPr>
        <p:txBody>
          <a:bodyPr wrap="none" rtlCol="0">
            <a:spAutoFit/>
          </a:bodyPr>
          <a:lstStyle/>
          <a:p>
            <a:r>
              <a:rPr lang="en-US" dirty="0" err="1">
                <a:solidFill>
                  <a:sysClr val="windowText" lastClr="000000"/>
                </a:solidFill>
              </a:rPr>
              <a:t>2/6</a:t>
            </a:r>
          </a:p>
        </p:txBody>
      </p:sp>
      <p:sp>
        <p:nvSpPr>
          <p:cNvPr id="18" name="Rounded Rectangle 36">
            <a:extLst>
              <a:ext uri="{FF2B5EF4-FFF2-40B4-BE49-F238E27FC236}">
                <a16:creationId xmlns:a16="http://schemas.microsoft.com/office/drawing/2014/main" id="{52F57AA0-A701-16C9-9D6C-80F2FB67556F}"/>
              </a:ext>
            </a:extLst>
          </p:cNvPr>
          <p:cNvSpPr/>
          <p:nvPr>
            <p:custDataLst>
              <p:tags r:id="rId14"/>
            </p:custDataLst>
          </p:nvPr>
        </p:nvSpPr>
        <p:spPr>
          <a:xfrm>
            <a:off x="5011313" y="2558163"/>
            <a:ext cx="6508241" cy="1008376"/>
          </a:xfrm>
          <a:prstGeom prst="roundRect">
            <a:avLst/>
          </a:prstGeom>
          <a:noFill/>
          <a:ln w="5715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000" b="1" dirty="0"/>
          </a:p>
        </p:txBody>
      </p:sp>
      <p:sp>
        <p:nvSpPr>
          <p:cNvPr id="19" name="TextBox 18">
            <a:extLst>
              <a:ext uri="{FF2B5EF4-FFF2-40B4-BE49-F238E27FC236}">
                <a16:creationId xmlns:a16="http://schemas.microsoft.com/office/drawing/2014/main" id="{108D2284-2C2E-362F-2D75-859694E57AA2}"/>
              </a:ext>
            </a:extLst>
          </p:cNvPr>
          <p:cNvSpPr txBox="1"/>
          <p:nvPr>
            <p:custDataLst>
              <p:tags r:id="rId15"/>
            </p:custDataLst>
          </p:nvPr>
        </p:nvSpPr>
        <p:spPr>
          <a:xfrm>
            <a:off x="5073098" y="2642393"/>
            <a:ext cx="800219" cy="400110"/>
          </a:xfrm>
          <a:prstGeom prst="rect">
            <a:avLst/>
          </a:prstGeom>
          <a:noFill/>
          <a:ln>
            <a:noFill/>
          </a:ln>
        </p:spPr>
        <p:txBody>
          <a:bodyPr wrap="none" rtlCol="0">
            <a:spAutoFit/>
          </a:bodyPr>
          <a:lstStyle/>
          <a:p>
            <a:r>
              <a:rPr lang="en-US" sz="2000" b="1" dirty="0">
                <a:solidFill>
                  <a:sysClr val="windowText" lastClr="000000"/>
                </a:solidFill>
                <a:latin typeface="Courier New" panose="02070309020205020404" pitchFamily="49" charset="0"/>
                <a:cs typeface="Courier New" panose="02070309020205020404" pitchFamily="49" charset="0"/>
              </a:rPr>
              <a:t>word</a:t>
            </a:r>
          </a:p>
        </p:txBody>
      </p:sp>
      <p:sp>
        <p:nvSpPr>
          <p:cNvPr id="20" name="Rectangle 19">
            <a:extLst>
              <a:ext uri="{FF2B5EF4-FFF2-40B4-BE49-F238E27FC236}">
                <a16:creationId xmlns:a16="http://schemas.microsoft.com/office/drawing/2014/main" id="{C8D9B7D6-F3CF-16F4-273C-FD7ADE4C9FBC}"/>
              </a:ext>
            </a:extLst>
          </p:cNvPr>
          <p:cNvSpPr/>
          <p:nvPr>
            <p:custDataLst>
              <p:tags r:id="rId16"/>
            </p:custDataLst>
          </p:nvPr>
        </p:nvSpPr>
        <p:spPr>
          <a:xfrm>
            <a:off x="6452645" y="2632762"/>
            <a:ext cx="1258481" cy="39403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"hello."</a:t>
            </a:r>
          </a:p>
        </p:txBody>
      </p:sp>
      <p:sp>
        <p:nvSpPr>
          <p:cNvPr id="21" name="TextBox 20">
            <a:extLst>
              <a:ext uri="{FF2B5EF4-FFF2-40B4-BE49-F238E27FC236}">
                <a16:creationId xmlns:a16="http://schemas.microsoft.com/office/drawing/2014/main" id="{24DCAF29-3AE2-5CE1-1664-049BF75FE8A7}"/>
              </a:ext>
            </a:extLst>
          </p:cNvPr>
          <p:cNvSpPr txBox="1"/>
          <p:nvPr>
            <p:custDataLst>
              <p:tags r:id="rId17"/>
            </p:custDataLst>
          </p:nvPr>
        </p:nvSpPr>
        <p:spPr>
          <a:xfrm>
            <a:off x="5036092" y="3127870"/>
            <a:ext cx="1569660" cy="400110"/>
          </a:xfrm>
          <a:prstGeom prst="rect">
            <a:avLst/>
          </a:prstGeom>
          <a:noFill/>
          <a:ln>
            <a:noFill/>
          </a:ln>
        </p:spPr>
        <p:txBody>
          <a:bodyPr wrap="none" rtlCol="0">
            <a:spAutoFit/>
          </a:bodyPr>
          <a:lstStyle/>
          <a:p>
            <a:r>
              <a:rPr lang="en-US" sz="2000" b="1" dirty="0">
                <a:solidFill>
                  <a:sysClr val="windowText" lastClr="000000"/>
                </a:solidFill>
                <a:latin typeface="Courier New" panose="02070309020205020404" pitchFamily="49" charset="0"/>
                <a:cs typeface="Courier New" panose="02070309020205020404" pitchFamily="49" charset="0"/>
              </a:rPr>
              <a:t>nextWords</a:t>
            </a:r>
          </a:p>
        </p:txBody>
      </p:sp>
      <p:sp>
        <p:nvSpPr>
          <p:cNvPr id="22" name="Rectangle 21">
            <a:extLst>
              <a:ext uri="{FF2B5EF4-FFF2-40B4-BE49-F238E27FC236}">
                <a16:creationId xmlns:a16="http://schemas.microsoft.com/office/drawing/2014/main" id="{03D9A62D-9BE1-0959-C946-5D7AFCC40B44}"/>
              </a:ext>
            </a:extLst>
          </p:cNvPr>
          <p:cNvSpPr/>
          <p:nvPr>
            <p:custDataLst>
              <p:tags r:id="rId18"/>
            </p:custDataLst>
          </p:nvPr>
        </p:nvSpPr>
        <p:spPr>
          <a:xfrm>
            <a:off x="6630531" y="3127553"/>
            <a:ext cx="4978773" cy="3329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a:t>"I" ,  "I" ,  "Why," ,  "I" ,  "You" ,  "You"  </a:t>
            </a:r>
          </a:p>
        </p:txBody>
      </p:sp>
      <p:cxnSp>
        <p:nvCxnSpPr>
          <p:cNvPr id="23" name="Straight Arrow Connector 22">
            <a:extLst>
              <a:ext uri="{FF2B5EF4-FFF2-40B4-BE49-F238E27FC236}">
                <a16:creationId xmlns:a16="http://schemas.microsoft.com/office/drawing/2014/main" id="{B27ED96B-0B94-9BF7-3D2B-234A1EDE9940}"/>
              </a:ext>
            </a:extLst>
          </p:cNvPr>
          <p:cNvCxnSpPr>
            <a:stCxn id="19" idx="3"/>
          </p:cNvCxnSpPr>
          <p:nvPr>
            <p:custDataLst>
              <p:tags r:id="rId19"/>
            </p:custDataLst>
          </p:nvPr>
        </p:nvCxnSpPr>
        <p:spPr>
          <a:xfrm flipV="1">
            <a:off x="5873317" y="2817735"/>
            <a:ext cx="490567" cy="24713"/>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5417261-899D-C42A-9514-2B718E3605FD}"/>
              </a:ext>
            </a:extLst>
          </p:cNvPr>
          <p:cNvCxnSpPr>
            <a:cxnSpLocks/>
          </p:cNvCxnSpPr>
          <p:nvPr>
            <p:custDataLst>
              <p:tags r:id="rId20"/>
            </p:custDataLst>
          </p:nvPr>
        </p:nvCxnSpPr>
        <p:spPr>
          <a:xfrm>
            <a:off x="6452645" y="3327925"/>
            <a:ext cx="306374" cy="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48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1828801" y="762001"/>
            <a:ext cx="7309663" cy="507831"/>
          </a:xfrm>
          <a:prstGeom prst="rect">
            <a:avLst/>
          </a:prstGeom>
          <a:noFill/>
          <a:ln>
            <a:noFill/>
          </a:ln>
        </p:spPr>
        <p:txBody>
          <a:bodyPr wrap="square" rtlCol="0">
            <a:spAutoFit/>
          </a:bodyPr>
          <a:lstStyle/>
          <a:p>
            <a:r>
              <a:rPr lang="en-US" sz="2700" b="1" dirty="0" err="1">
                <a:solidFill>
                  <a:sysClr val="windowText" lastClr="000000"/>
                </a:solidFill>
              </a:rPr>
              <a:t>Stage 2: Generate</a:t>
            </a:r>
          </a:p>
        </p:txBody>
      </p:sp>
      <p:sp>
        <p:nvSpPr>
          <p:cNvPr id="5" name="TextBox 4"/>
          <p:cNvSpPr txBox="1"/>
          <p:nvPr>
            <p:custDataLst>
              <p:tags r:id="rId2"/>
            </p:custDataLst>
          </p:nvPr>
        </p:nvSpPr>
        <p:spPr>
          <a:xfrm>
            <a:off x="841248" y="1447800"/>
            <a:ext cx="10229088" cy="3416320"/>
          </a:xfrm>
          <a:prstGeom prst="rect">
            <a:avLst/>
          </a:prstGeom>
          <a:noFill/>
          <a:ln>
            <a:solidFill>
              <a:schemeClr val="bg1"/>
            </a:solidFill>
          </a:ln>
        </p:spPr>
        <p:txBody>
          <a:bodyPr wrap="square" rtlCol="0">
            <a:spAutoFit/>
          </a:bodyPr>
          <a:lstStyle/>
          <a:p>
            <a:r>
              <a:rPr lang="en-US" sz="2400" dirty="0">
                <a:solidFill>
                  <a:sysClr val="windowText" lastClr="000000"/>
                </a:solidFill>
              </a:rPr>
              <a:t>General Idea:</a:t>
            </a:r>
          </a:p>
          <a:p>
            <a:endParaRPr lang="en-US" sz="2400" dirty="0">
              <a:solidFill>
                <a:sysClr val="windowText" lastClr="000000"/>
              </a:solidFill>
            </a:endParaRPr>
          </a:p>
          <a:p>
            <a:r>
              <a:rPr lang="en-US" sz="2400" dirty="0">
                <a:solidFill>
                  <a:sysClr val="windowText" lastClr="000000"/>
                </a:solidFill>
              </a:rPr>
              <a:t>Until we have enough words:</a:t>
            </a:r>
          </a:p>
          <a:p>
            <a:pPr marL="214313" indent="-214313">
              <a:buFont typeface="Arial"/>
              <a:buChar char="•"/>
            </a:pPr>
            <a:r>
              <a:rPr lang="en-US" sz="2400" dirty="0">
                <a:solidFill>
                  <a:sysClr val="windowText" lastClr="000000"/>
                </a:solidFill>
              </a:rPr>
              <a:t>Find current word as the key in our dictionary and get back the list of </a:t>
            </a:r>
            <a:r>
              <a:rPr lang="en-US" sz="2400" dirty="0" err="1">
                <a:solidFill>
                  <a:sysClr val="windowText" lastClr="000000"/>
                </a:solidFill>
              </a:rPr>
              <a:t>nextWords</a:t>
            </a:r>
            <a:r>
              <a:rPr lang="en-US" sz="2400" dirty="0">
                <a:solidFill>
                  <a:sysClr val="windowText" lastClr="000000"/>
                </a:solidFill>
              </a:rPr>
              <a:t> as a value</a:t>
            </a:r>
          </a:p>
          <a:p>
            <a:pPr marL="214313" indent="-214313">
              <a:buFont typeface="Arial"/>
              <a:buChar char="•"/>
            </a:pPr>
            <a:r>
              <a:rPr lang="en-US" sz="2400" dirty="0">
                <a:solidFill>
                  <a:sysClr val="windowText" lastClr="000000"/>
                </a:solidFill>
              </a:rPr>
              <a:t>Generate a random number between 0 and the size of the </a:t>
            </a:r>
            <a:r>
              <a:rPr lang="en-US" sz="2400" dirty="0" err="1">
                <a:solidFill>
                  <a:sysClr val="windowText" lastClr="000000"/>
                </a:solidFill>
              </a:rPr>
              <a:t>nextWords</a:t>
            </a:r>
            <a:r>
              <a:rPr lang="en-US" sz="2400" dirty="0">
                <a:solidFill>
                  <a:sysClr val="windowText" lastClr="000000"/>
                </a:solidFill>
              </a:rPr>
              <a:t> list of this node</a:t>
            </a:r>
          </a:p>
          <a:p>
            <a:pPr marL="214313" indent="-214313">
              <a:buFont typeface="Arial"/>
              <a:buChar char="•"/>
            </a:pPr>
            <a:r>
              <a:rPr lang="en-US" sz="2400" dirty="0">
                <a:solidFill>
                  <a:sysClr val="windowText" lastClr="000000"/>
                </a:solidFill>
              </a:rPr>
              <a:t>Select the word at that index in </a:t>
            </a:r>
            <a:r>
              <a:rPr lang="en-US" sz="2400" dirty="0" err="1">
                <a:solidFill>
                  <a:sysClr val="windowText" lastClr="000000"/>
                </a:solidFill>
              </a:rPr>
              <a:t>nextWords</a:t>
            </a:r>
            <a:r>
              <a:rPr lang="en-US" sz="2400" dirty="0">
                <a:solidFill>
                  <a:sysClr val="windowText" lastClr="000000"/>
                </a:solidFill>
              </a:rPr>
              <a:t> </a:t>
            </a:r>
          </a:p>
          <a:p>
            <a:pPr marL="214313" indent="-214313">
              <a:buFont typeface="Arial"/>
              <a:buChar char="•"/>
            </a:pPr>
            <a:r>
              <a:rPr lang="en-US" sz="2400" dirty="0" err="1">
                <a:solidFill>
                  <a:sysClr val="windowText" lastClr="000000"/>
                </a:solidFill>
              </a:rPr>
              <a:t>Repeat</a:t>
            </a:r>
          </a:p>
        </p:txBody>
      </p:sp>
    </p:spTree>
    <p:extLst>
      <p:ext uri="{BB962C8B-B14F-4D97-AF65-F5344CB8AC3E}">
        <p14:creationId xmlns:p14="http://schemas.microsoft.com/office/powerpoint/2010/main" val="42784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Let’s build this!</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lstStyle/>
          <a:p>
            <a:pPr>
              <a:buFont typeface="Arial" panose="020B0604020202020204" pitchFamily="34" charset="0"/>
              <a:buChar char="•"/>
            </a:pPr>
            <a:r>
              <a:rPr lang="en-US" dirty="0"/>
              <a:t>We know what data structure we want to use</a:t>
            </a:r>
          </a:p>
          <a:p>
            <a:pPr>
              <a:buFont typeface="Arial" panose="020B0604020202020204" pitchFamily="34" charset="0"/>
              <a:buChar char="•"/>
            </a:pPr>
            <a:r>
              <a:rPr lang="en-US" dirty="0"/>
              <a:t>We’ve worked through a couple concrete examples</a:t>
            </a:r>
          </a:p>
          <a:p>
            <a:pPr>
              <a:buFont typeface="Arial" panose="020B0604020202020204" pitchFamily="34" charset="0"/>
              <a:buChar char="•"/>
            </a:pPr>
            <a:r>
              <a:rPr lang="en-US" dirty="0"/>
              <a:t>Next steps:</a:t>
            </a:r>
          </a:p>
          <a:p>
            <a:pPr lvl="1">
              <a:buFont typeface="Arial" panose="020B0604020202020204" pitchFamily="34" charset="0"/>
              <a:buChar char="•"/>
            </a:pPr>
            <a:r>
              <a:rPr lang="en-US" dirty="0"/>
              <a:t>Determine how to test the code</a:t>
            </a:r>
          </a:p>
          <a:p>
            <a:pPr lvl="1">
              <a:buFont typeface="Arial" panose="020B0604020202020204" pitchFamily="34" charset="0"/>
              <a:buChar char="•"/>
            </a:pPr>
            <a:r>
              <a:rPr lang="en-US" dirty="0"/>
              <a:t>Let’s try building some of our functions and then see if problem decomposition makes sense</a:t>
            </a:r>
          </a:p>
          <a:p>
            <a:pPr lvl="2">
              <a:buFont typeface="Arial" panose="020B0604020202020204" pitchFamily="34" charset="0"/>
              <a:buChar char="•"/>
            </a:pPr>
            <a:r>
              <a:rPr lang="en-US" dirty="0"/>
              <a:t>Two core functions are (let’s review quickly):</a:t>
            </a:r>
          </a:p>
          <a:p>
            <a:pPr marL="990600" lvl="2" indent="0">
              <a:buNone/>
            </a:pPr>
            <a:r>
              <a:rPr lang="en-US" dirty="0" err="1"/>
              <a:t>make_dictionary</a:t>
            </a:r>
            <a:r>
              <a:rPr lang="en-US" dirty="0"/>
              <a:t>(file)</a:t>
            </a:r>
          </a:p>
          <a:p>
            <a:pPr marL="990600" lvl="2" indent="0">
              <a:buNone/>
            </a:pPr>
            <a:r>
              <a:rPr lang="en-US" dirty="0" err="1"/>
              <a:t>mimic_text</a:t>
            </a:r>
            <a:r>
              <a:rPr lang="en-US" dirty="0"/>
              <a:t>(</a:t>
            </a:r>
            <a:r>
              <a:rPr lang="en-US" dirty="0" err="1"/>
              <a:t>word_dict</a:t>
            </a:r>
            <a:r>
              <a:rPr lang="en-US" dirty="0"/>
              <a:t>, </a:t>
            </a:r>
            <a:r>
              <a:rPr lang="en-US" dirty="0" err="1"/>
              <a:t>num_words</a:t>
            </a:r>
            <a:r>
              <a:rPr lang="en-US" dirty="0"/>
              <a:t>)</a:t>
            </a:r>
          </a:p>
        </p:txBody>
      </p:sp>
    </p:spTree>
    <p:extLst>
      <p:ext uri="{BB962C8B-B14F-4D97-AF65-F5344CB8AC3E}">
        <p14:creationId xmlns:p14="http://schemas.microsoft.com/office/powerpoint/2010/main" val="25323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make_dictionary</a:t>
            </a:r>
            <a:r>
              <a:rPr lang="en-US" dirty="0">
                <a:latin typeface="Courier New" panose="02070309020205020404" pitchFamily="49" charset="0"/>
                <a:cs typeface="Courier New" panose="02070309020205020404" pitchFamily="49" charset="0"/>
              </a:rPr>
              <a:t>(file)</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lstStyle/>
          <a:p>
            <a:pPr>
              <a:buFont typeface="Arial" panose="020B0604020202020204" pitchFamily="34" charset="0"/>
              <a:buChar char="•"/>
            </a:pPr>
            <a:r>
              <a:rPr lang="en-US" i="1" dirty="0"/>
              <a:t>Input:</a:t>
            </a:r>
            <a:r>
              <a:rPr lang="en-US" dirty="0"/>
              <a:t> Let’s take in an open file handle (or filename, our choice)</a:t>
            </a:r>
          </a:p>
          <a:p>
            <a:pPr>
              <a:buFont typeface="Arial" panose="020B0604020202020204" pitchFamily="34" charset="0"/>
              <a:buChar char="•"/>
            </a:pPr>
            <a:r>
              <a:rPr lang="en-US" i="1" dirty="0"/>
              <a:t>Output:</a:t>
            </a:r>
            <a:r>
              <a:rPr lang="en-US" dirty="0"/>
              <a:t>  A dictionary representing the text (as described above)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4422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mimic_text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word_dict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num_words</a:t>
            </a:r>
            <a:r>
              <a:rPr lang="en-US"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normAutofit/>
          </a:bodyPr>
          <a:lstStyle/>
          <a:p>
            <a:pPr>
              <a:buFont typeface="Arial" panose="020B0604020202020204" pitchFamily="34" charset="0"/>
              <a:buChar char="•"/>
            </a:pPr>
            <a:r>
              <a:rPr lang="en-US" i="1" dirty="0"/>
              <a:t>Input: </a:t>
            </a:r>
            <a:r>
              <a:rPr lang="en-US" dirty="0"/>
              <a:t>A dictionary representing a text (string-&gt;list).  The number of words to output. </a:t>
            </a:r>
          </a:p>
          <a:p>
            <a:pPr>
              <a:buFont typeface="Arial" panose="020B0604020202020204" pitchFamily="34" charset="0"/>
              <a:buChar char="•"/>
            </a:pPr>
            <a:r>
              <a:rPr lang="en-US" i="1" dirty="0"/>
              <a:t>Output:</a:t>
            </a:r>
            <a:r>
              <a:rPr lang="en-US" dirty="0"/>
              <a:t>  A generated string mimicking the text represented by the dictionary.</a:t>
            </a:r>
          </a:p>
          <a:p>
            <a:pPr>
              <a:buFont typeface="Arial" panose="020B0604020202020204" pitchFamily="34" charset="0"/>
              <a:buChar char="•"/>
            </a:pPr>
            <a:endParaRPr lang="en-US" dirty="0"/>
          </a:p>
          <a:p>
            <a:pPr marL="25400" indent="0">
              <a:buNone/>
            </a:pPr>
            <a:endParaRPr lang="en-US" dirty="0"/>
          </a:p>
        </p:txBody>
      </p:sp>
    </p:spTree>
    <p:extLst>
      <p:ext uri="{BB962C8B-B14F-4D97-AF65-F5344CB8AC3E}">
        <p14:creationId xmlns:p14="http://schemas.microsoft.com/office/powerpoint/2010/main" val="79513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1353274"/>
            <a:ext cx="10972800" cy="4872162"/>
          </a:xfrm>
        </p:spPr>
        <p:txBody>
          <a:bodyPr>
            <a:normAutofit/>
          </a:bodyPr>
          <a:lstStyle/>
          <a:p>
            <a:pPr marL="25400" indent="0">
              <a:spcBef>
                <a:spcPts val="0"/>
              </a:spcBef>
              <a:spcAft>
                <a:spcPts val="600"/>
              </a:spcAft>
              <a:buNone/>
            </a:pPr>
            <a:r>
              <a:rPr lang="en-US" sz="2000" b="1" dirty="0"/>
              <a:t>How should we test our code? (What’s the best answer?)</a:t>
            </a:r>
          </a:p>
          <a:p>
            <a:pPr marL="539750" indent="-514350">
              <a:buFont typeface="Arial"/>
              <a:buAutoNum type="alphaUcPeriod"/>
            </a:pPr>
            <a:r>
              <a:rPr lang="en-US" sz="2000" dirty="0"/>
              <a:t>Let’s write our </a:t>
            </a:r>
            <a:r>
              <a:rPr lang="en-US" sz="2000" dirty="0" err="1">
                <a:latin typeface="Courier New" panose="02070309020205020404" pitchFamily="49" charset="0"/>
                <a:cs typeface="Courier New" panose="02070309020205020404" pitchFamily="49" charset="0"/>
              </a:rPr>
              <a:t>build_dictionary</a:t>
            </a:r>
            <a:r>
              <a:rPr lang="en-US" sz="2000" dirty="0">
                <a:latin typeface="Courier New" panose="02070309020205020404" pitchFamily="49" charset="0"/>
                <a:cs typeface="Courier New" panose="02070309020205020404" pitchFamily="49" charset="0"/>
              </a:rPr>
              <a:t> </a:t>
            </a:r>
            <a:r>
              <a:rPr lang="en-US" sz="2000" dirty="0"/>
              <a:t>and </a:t>
            </a:r>
            <a:r>
              <a:rPr lang="en-US" sz="2000" dirty="0" err="1">
                <a:latin typeface="Courier New" panose="02070309020205020404" pitchFamily="49" charset="0"/>
                <a:cs typeface="Courier New" panose="02070309020205020404" pitchFamily="49" charset="0"/>
              </a:rPr>
              <a:t>mimic_text</a:t>
            </a:r>
            <a:r>
              <a:rPr lang="en-US" sz="2000" dirty="0">
                <a:latin typeface="Courier New" panose="02070309020205020404" pitchFamily="49" charset="0"/>
                <a:cs typeface="Courier New" panose="02070309020205020404" pitchFamily="49" charset="0"/>
              </a:rPr>
              <a:t> </a:t>
            </a:r>
            <a:r>
              <a:rPr lang="en-US" sz="2000" dirty="0"/>
              <a:t>functions.  Then build the dictionary using a large file and start generating text.  Then see if the text we get back seems reasonable.</a:t>
            </a:r>
          </a:p>
          <a:p>
            <a:pPr marL="539750" indent="-514350">
              <a:buFont typeface="Arial"/>
              <a:buAutoNum type="alphaUcPeriod"/>
            </a:pPr>
            <a:r>
              <a:rPr lang="en-US" sz="2000" dirty="0"/>
              <a:t>Let’s write our </a:t>
            </a:r>
            <a:r>
              <a:rPr lang="en-US" sz="2000" dirty="0" err="1">
                <a:latin typeface="Courier New" panose="02070309020205020404" pitchFamily="49" charset="0"/>
                <a:cs typeface="Courier New" panose="02070309020205020404" pitchFamily="49" charset="0"/>
              </a:rPr>
              <a:t>build_dictionary</a:t>
            </a:r>
            <a:r>
              <a:rPr lang="en-US" sz="2000" dirty="0">
                <a:latin typeface="Courier New" panose="02070309020205020404" pitchFamily="49" charset="0"/>
                <a:cs typeface="Courier New" panose="02070309020205020404" pitchFamily="49" charset="0"/>
              </a:rPr>
              <a:t> </a:t>
            </a:r>
            <a:r>
              <a:rPr lang="en-US" sz="2000" dirty="0"/>
              <a:t>function using a large file, then figure out if the dictionary it built seems reasonable.</a:t>
            </a:r>
          </a:p>
          <a:p>
            <a:pPr marL="539750" indent="-514350">
              <a:buFont typeface="Arial"/>
              <a:buAutoNum type="alphaUcPeriod"/>
            </a:pPr>
            <a:r>
              <a:rPr lang="en-US" sz="2000" dirty="0"/>
              <a:t>Let’s write our </a:t>
            </a:r>
            <a:r>
              <a:rPr lang="en-US" sz="2000" dirty="0" err="1">
                <a:latin typeface="Courier New" panose="02070309020205020404" pitchFamily="49" charset="0"/>
                <a:cs typeface="Courier New" panose="02070309020205020404" pitchFamily="49" charset="0"/>
              </a:rPr>
              <a:t>build_dictionary</a:t>
            </a:r>
            <a:r>
              <a:rPr lang="en-US" sz="2000" dirty="0">
                <a:latin typeface="Courier New" panose="02070309020205020404" pitchFamily="49" charset="0"/>
                <a:cs typeface="Courier New" panose="02070309020205020404" pitchFamily="49" charset="0"/>
              </a:rPr>
              <a:t> </a:t>
            </a:r>
            <a:r>
              <a:rPr lang="en-US" sz="2000" dirty="0"/>
              <a:t>function using a small file and compare it against the correct version of the dictionary based on us figuring out what should be in the dictionary by hand.</a:t>
            </a:r>
          </a:p>
          <a:p>
            <a:pPr marL="539750" indent="-514350">
              <a:buFont typeface="Arial"/>
              <a:buAutoNum type="alphaUcPeriod"/>
            </a:pPr>
            <a:r>
              <a:rPr lang="en-US" sz="2000" dirty="0"/>
              <a:t>Let’s write a function </a:t>
            </a:r>
            <a:r>
              <a:rPr lang="en-US" sz="2000" dirty="0" err="1">
                <a:latin typeface="Courier New" panose="02070309020205020404" pitchFamily="49" charset="0"/>
                <a:cs typeface="Courier New" panose="02070309020205020404" pitchFamily="49" charset="0"/>
              </a:rPr>
              <a:t>compare_dictionaries</a:t>
            </a:r>
            <a:r>
              <a:rPr lang="en-US" sz="2000" dirty="0"/>
              <a:t> that can compare the contents of two dictionaries to see if they are the same. Let’s test that function. Then, let’s write our </a:t>
            </a:r>
            <a:r>
              <a:rPr lang="en-US" sz="2000" dirty="0" err="1">
                <a:latin typeface="Courier New" panose="02070309020205020404" pitchFamily="49" charset="0"/>
                <a:cs typeface="Courier New" panose="02070309020205020404" pitchFamily="49" charset="0"/>
              </a:rPr>
              <a:t>build_dictionary</a:t>
            </a:r>
            <a:r>
              <a:rPr lang="en-US" sz="2000" dirty="0">
                <a:latin typeface="Courier New" panose="02070309020205020404" pitchFamily="49" charset="0"/>
                <a:cs typeface="Courier New" panose="02070309020205020404" pitchFamily="49" charset="0"/>
              </a:rPr>
              <a:t> </a:t>
            </a:r>
            <a:r>
              <a:rPr lang="en-US" sz="2000" dirty="0"/>
              <a:t>function using a small file, comparing it to the correct dictionary using our </a:t>
            </a:r>
            <a:r>
              <a:rPr lang="en-US" sz="2000" dirty="0" err="1">
                <a:latin typeface="Courier New" panose="02070309020205020404" pitchFamily="49" charset="0"/>
                <a:cs typeface="Courier New" panose="02070309020205020404" pitchFamily="49" charset="0"/>
              </a:rPr>
              <a:t>compare_dictionaries</a:t>
            </a:r>
            <a:r>
              <a:rPr lang="en-US" sz="2000" dirty="0">
                <a:latin typeface="Courier New" panose="02070309020205020404" pitchFamily="49" charset="0"/>
                <a:cs typeface="Courier New" panose="02070309020205020404" pitchFamily="49" charset="0"/>
              </a:rPr>
              <a:t> </a:t>
            </a:r>
            <a:r>
              <a:rPr lang="en-US" sz="2000" dirty="0"/>
              <a:t>function.</a:t>
            </a:r>
          </a:p>
        </p:txBody>
      </p:sp>
      <p:sp>
        <p:nvSpPr>
          <p:cNvPr id="2" name="Title 1">
            <a:extLst>
              <a:ext uri="{FF2B5EF4-FFF2-40B4-BE49-F238E27FC236}">
                <a16:creationId xmlns:a16="http://schemas.microsoft.com/office/drawing/2014/main" id="{4FE23F48-0D6F-8580-089B-7C9D891A0240}"/>
              </a:ext>
            </a:extLst>
          </p:cNvPr>
          <p:cNvSpPr>
            <a:spLocks noGrp="1"/>
          </p:cNvSpPr>
          <p:nvPr>
            <p:ph type="title"/>
          </p:nvPr>
        </p:nvSpPr>
        <p:spPr>
          <a:xfrm>
            <a:off x="609600" y="57874"/>
            <a:ext cx="10972800" cy="1295400"/>
          </a:xfrm>
        </p:spPr>
        <p:txBody>
          <a:bodyPr/>
          <a:lstStyle/>
          <a:p>
            <a:r>
              <a:rPr lang="en-US" dirty="0"/>
              <a:t>Testing (Part 1)</a:t>
            </a:r>
          </a:p>
        </p:txBody>
      </p:sp>
    </p:spTree>
    <p:extLst>
      <p:ext uri="{BB962C8B-B14F-4D97-AF65-F5344CB8AC3E}">
        <p14:creationId xmlns:p14="http://schemas.microsoft.com/office/powerpoint/2010/main" val="247985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1127804"/>
            <a:ext cx="10972800" cy="5285521"/>
          </a:xfrm>
        </p:spPr>
        <p:txBody>
          <a:bodyPr>
            <a:normAutofit/>
          </a:bodyPr>
          <a:lstStyle/>
          <a:p>
            <a:pPr marL="25400" indent="0">
              <a:buNone/>
            </a:pPr>
            <a:r>
              <a:rPr lang="en-US" sz="2400" b="1" dirty="0"/>
              <a:t>What’s a interesting text to use for comprehensive testing, both for testing the </a:t>
            </a:r>
            <a:r>
              <a:rPr lang="en-US" sz="2400" b="1" dirty="0" err="1">
                <a:latin typeface="Courier New" panose="02070309020205020404" pitchFamily="49" charset="0"/>
                <a:cs typeface="Courier New" panose="02070309020205020404" pitchFamily="49" charset="0"/>
              </a:rPr>
              <a:t>build_dictionary</a:t>
            </a:r>
            <a:r>
              <a:rPr lang="en-US" sz="2400" b="1" dirty="0"/>
              <a:t> </a:t>
            </a:r>
            <a:r>
              <a:rPr lang="en-US" sz="2400" b="1" i="1" dirty="0"/>
              <a:t>and</a:t>
            </a:r>
            <a:r>
              <a:rPr lang="en-US" sz="2400" b="1" dirty="0"/>
              <a:t> </a:t>
            </a:r>
            <a:r>
              <a:rPr lang="en-US" sz="2400" b="1" dirty="0" err="1">
                <a:latin typeface="Courier New" panose="02070309020205020404" pitchFamily="49" charset="0"/>
                <a:cs typeface="Courier New" panose="02070309020205020404" pitchFamily="49" charset="0"/>
              </a:rPr>
              <a:t>mimic_text</a:t>
            </a:r>
            <a:r>
              <a:rPr lang="en-US" sz="2400" b="1" dirty="0">
                <a:latin typeface="Courier New" panose="02070309020205020404" pitchFamily="49" charset="0"/>
                <a:cs typeface="Courier New" panose="02070309020205020404" pitchFamily="49" charset="0"/>
              </a:rPr>
              <a:t> </a:t>
            </a:r>
            <a:r>
              <a:rPr lang="en-US" sz="2400" b="1" dirty="0"/>
              <a:t>functions? (select the best option)</a:t>
            </a:r>
          </a:p>
          <a:p>
            <a:pPr marL="539750" indent="-514350">
              <a:buFont typeface="Arial"/>
              <a:buAutoNum type="alphaUcPeriod"/>
            </a:pPr>
            <a:r>
              <a:rPr lang="en-US" sz="2400" dirty="0"/>
              <a:t>“I like cats."</a:t>
            </a:r>
          </a:p>
          <a:p>
            <a:pPr marL="539750" indent="-514350">
              <a:buFont typeface="Arial"/>
              <a:buAutoNum type="alphaUcPeriod"/>
            </a:pPr>
            <a:r>
              <a:rPr lang="en-US" sz="2400" dirty="0"/>
              <a:t>“I like cats. I like cats."</a:t>
            </a:r>
          </a:p>
          <a:p>
            <a:pPr marL="539750" indent="-514350">
              <a:buFont typeface="Arial"/>
              <a:buAutoNum type="alphaUcPeriod"/>
            </a:pPr>
            <a:r>
              <a:rPr lang="en-US" sz="2400" dirty="0"/>
              <a:t>"I like cats. I like dogs."</a:t>
            </a:r>
          </a:p>
          <a:p>
            <a:pPr marL="539750" indent="-514350">
              <a:buFont typeface="Arial"/>
              <a:buAutoNum type="alphaUcPeriod"/>
            </a:pPr>
            <a:r>
              <a:rPr lang="en-US" sz="2400" dirty="0"/>
              <a:t>'You say, "Yes", I say, "No“  You say, "Stop" and I say, "Go, go, go“ Oh, no! You say, "Goodbye" and I say, "Hello, hello, hello“ I don't know why you say, "Goodbye", I say, "Hello, hello, hello“ I don't know why you say, "Goodbye", I say, "Hello" ‘</a:t>
            </a:r>
          </a:p>
          <a:p>
            <a:pPr marL="25400" indent="0">
              <a:buNone/>
            </a:pPr>
            <a:endParaRPr lang="en-US" sz="2400" dirty="0"/>
          </a:p>
        </p:txBody>
      </p:sp>
      <p:sp>
        <p:nvSpPr>
          <p:cNvPr id="2" name="Title 1">
            <a:extLst>
              <a:ext uri="{FF2B5EF4-FFF2-40B4-BE49-F238E27FC236}">
                <a16:creationId xmlns:a16="http://schemas.microsoft.com/office/drawing/2014/main" id="{4FE23F48-0D6F-8580-089B-7C9D891A0240}"/>
              </a:ext>
            </a:extLst>
          </p:cNvPr>
          <p:cNvSpPr>
            <a:spLocks noGrp="1"/>
          </p:cNvSpPr>
          <p:nvPr>
            <p:ph type="title"/>
          </p:nvPr>
        </p:nvSpPr>
        <p:spPr>
          <a:xfrm>
            <a:off x="609600" y="57874"/>
            <a:ext cx="10972800" cy="1295400"/>
          </a:xfrm>
        </p:spPr>
        <p:txBody>
          <a:bodyPr/>
          <a:lstStyle/>
          <a:p>
            <a:r>
              <a:rPr lang="en-US" dirty="0"/>
              <a:t>Testing (Part 2)</a:t>
            </a:r>
          </a:p>
        </p:txBody>
      </p:sp>
    </p:spTree>
    <p:extLst>
      <p:ext uri="{BB962C8B-B14F-4D97-AF65-F5344CB8AC3E}">
        <p14:creationId xmlns:p14="http://schemas.microsoft.com/office/powerpoint/2010/main" val="43587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Rules for good testing</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a:xfrm>
            <a:off x="609600" y="1353274"/>
            <a:ext cx="10972800" cy="5002060"/>
          </a:xfrm>
        </p:spPr>
        <p:txBody>
          <a:bodyPr>
            <a:normAutofit fontScale="92500" lnSpcReduction="20000"/>
          </a:bodyPr>
          <a:lstStyle/>
          <a:p>
            <a:pPr>
              <a:buFont typeface="Arial" panose="020B0604020202020204" pitchFamily="34" charset="0"/>
              <a:buChar char="•"/>
            </a:pPr>
            <a:r>
              <a:rPr lang="en-US" dirty="0"/>
              <a:t>Cover the common case(s)</a:t>
            </a:r>
          </a:p>
          <a:p>
            <a:pPr>
              <a:buFont typeface="Arial" panose="020B0604020202020204" pitchFamily="34" charset="0"/>
              <a:buChar char="•"/>
            </a:pPr>
            <a:r>
              <a:rPr lang="en-US" dirty="0"/>
              <a:t>Cover end cases that might cause unexpected behavior</a:t>
            </a:r>
          </a:p>
          <a:p>
            <a:pPr>
              <a:buFont typeface="Arial" panose="020B0604020202020204" pitchFamily="34" charset="0"/>
              <a:buChar char="•"/>
            </a:pPr>
            <a:r>
              <a:rPr lang="en-US" dirty="0"/>
              <a:t>Don’t be repetitive</a:t>
            </a:r>
          </a:p>
          <a:p>
            <a:pPr lvl="1">
              <a:buFont typeface="Arial" panose="020B0604020202020204" pitchFamily="34" charset="0"/>
              <a:buChar char="•"/>
            </a:pPr>
            <a:r>
              <a:rPr lang="en-US" dirty="0"/>
              <a:t>If you have a function that adds to numbers:</a:t>
            </a:r>
          </a:p>
          <a:p>
            <a:pPr lvl="2">
              <a:buFont typeface="Arial" panose="020B0604020202020204" pitchFamily="34" charset="0"/>
              <a:buChar char="•"/>
            </a:pPr>
            <a:r>
              <a:rPr lang="en-US" dirty="0"/>
              <a:t>Adding positive to positive, negative to positive, positive to zero, etc. are interesting</a:t>
            </a:r>
          </a:p>
          <a:p>
            <a:pPr lvl="2">
              <a:buFont typeface="Arial" panose="020B0604020202020204" pitchFamily="34" charset="0"/>
              <a:buChar char="•"/>
            </a:pPr>
            <a:r>
              <a:rPr lang="en-US" dirty="0"/>
              <a:t>But testing 3+6 </a:t>
            </a:r>
            <a:r>
              <a:rPr lang="en-US" b="1" dirty="0"/>
              <a:t>and</a:t>
            </a:r>
            <a:r>
              <a:rPr lang="en-US" dirty="0"/>
              <a:t> 7+8 is unnecessary, you know it works for positive integers already</a:t>
            </a:r>
          </a:p>
          <a:p>
            <a:pPr lvl="1">
              <a:buFont typeface="Arial" panose="020B0604020202020204" pitchFamily="34" charset="0"/>
              <a:buChar char="•"/>
            </a:pPr>
            <a:r>
              <a:rPr lang="en-US" dirty="0"/>
              <a:t>Careful, Copilot can be redundant in its test cases</a:t>
            </a:r>
          </a:p>
          <a:p>
            <a:pPr>
              <a:buFont typeface="Arial" panose="020B0604020202020204" pitchFamily="34" charset="0"/>
              <a:buChar char="•"/>
            </a:pPr>
            <a:r>
              <a:rPr lang="en-US" dirty="0"/>
              <a:t>Generally speaking: </a:t>
            </a:r>
          </a:p>
          <a:p>
            <a:pPr lvl="1">
              <a:buFont typeface="Arial" panose="020B0604020202020204" pitchFamily="34" charset="0"/>
              <a:buChar char="•"/>
            </a:pPr>
            <a:r>
              <a:rPr lang="en-US" dirty="0"/>
              <a:t>Don’t write code until you know how you’ll test it </a:t>
            </a:r>
          </a:p>
          <a:p>
            <a:pPr lvl="1">
              <a:buFont typeface="Arial" panose="020B0604020202020204" pitchFamily="34" charset="0"/>
              <a:buChar char="•"/>
            </a:pPr>
            <a:r>
              <a:rPr lang="en-US" dirty="0"/>
              <a:t>Only write more code once you’ve tested the initial code</a:t>
            </a:r>
          </a:p>
        </p:txBody>
      </p:sp>
    </p:spTree>
    <p:extLst>
      <p:ext uri="{BB962C8B-B14F-4D97-AF65-F5344CB8AC3E}">
        <p14:creationId xmlns:p14="http://schemas.microsoft.com/office/powerpoint/2010/main" val="229128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828800" y="1447801"/>
            <a:ext cx="7037504" cy="400110"/>
          </a:xfrm>
          <a:prstGeom prst="rect">
            <a:avLst/>
          </a:prstGeom>
          <a:noFill/>
          <a:ln>
            <a:solidFill>
              <a:schemeClr val="bg1"/>
            </a:solidFill>
          </a:ln>
        </p:spPr>
        <p:txBody>
          <a:bodyPr wrap="none" rtlCol="0">
            <a:spAutoFit/>
          </a:bodyPr>
          <a:lstStyle/>
          <a:p>
            <a:r>
              <a:rPr lang="en-US" sz="2000" dirty="0">
                <a:solidFill>
                  <a:sysClr val="windowText" lastClr="000000"/>
                </a:solidFill>
              </a:rPr>
              <a:t>"I like my cat.  I like to see my dog.  My dog likes to see me."</a:t>
            </a:r>
          </a:p>
        </p:txBody>
      </p:sp>
      <p:sp>
        <p:nvSpPr>
          <p:cNvPr id="8" name="Title 1">
            <a:extLst>
              <a:ext uri="{FF2B5EF4-FFF2-40B4-BE49-F238E27FC236}">
                <a16:creationId xmlns:a16="http://schemas.microsoft.com/office/drawing/2014/main" id="{11F2686C-D4EF-4851-F7C7-8E06EDC71499}"/>
              </a:ext>
            </a:extLst>
          </p:cNvPr>
          <p:cNvSpPr>
            <a:spLocks noGrp="1"/>
          </p:cNvSpPr>
          <p:nvPr>
            <p:ph type="title"/>
          </p:nvPr>
        </p:nvSpPr>
        <p:spPr>
          <a:xfrm>
            <a:off x="609600" y="57874"/>
            <a:ext cx="11582400" cy="1295400"/>
          </a:xfrm>
        </p:spPr>
        <p:txBody>
          <a:bodyPr>
            <a:normAutofit fontScale="90000"/>
          </a:bodyPr>
          <a:lstStyle/>
          <a:p>
            <a:pPr algn="l"/>
            <a:r>
              <a:rPr lang="en-US" dirty="0"/>
              <a:t>Example:  Given the text below, build the dictionary</a:t>
            </a:r>
            <a:br>
              <a:rPr lang="en-US" dirty="0"/>
            </a:br>
            <a:r>
              <a:rPr lang="en-US" dirty="0"/>
              <a:t>(Slightly more interesting test case)</a:t>
            </a:r>
          </a:p>
        </p:txBody>
      </p:sp>
    </p:spTree>
    <p:extLst>
      <p:ext uri="{BB962C8B-B14F-4D97-AF65-F5344CB8AC3E}">
        <p14:creationId xmlns:p14="http://schemas.microsoft.com/office/powerpoint/2010/main" val="294254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828800" y="1447801"/>
            <a:ext cx="7037504" cy="400110"/>
          </a:xfrm>
          <a:prstGeom prst="rect">
            <a:avLst/>
          </a:prstGeom>
          <a:noFill/>
          <a:ln>
            <a:solidFill>
              <a:schemeClr val="bg1"/>
            </a:solidFill>
          </a:ln>
        </p:spPr>
        <p:txBody>
          <a:bodyPr wrap="none" rtlCol="0">
            <a:spAutoFit/>
          </a:bodyPr>
          <a:lstStyle/>
          <a:p>
            <a:r>
              <a:rPr lang="en-US" sz="2000" dirty="0">
                <a:solidFill>
                  <a:sysClr val="windowText" lastClr="000000"/>
                </a:solidFill>
              </a:rPr>
              <a:t>"I like my cat.  I like to see my dog.  My dog likes to see me."</a:t>
            </a:r>
          </a:p>
        </p:txBody>
      </p:sp>
      <p:sp>
        <p:nvSpPr>
          <p:cNvPr id="6" name="TextBox 5"/>
          <p:cNvSpPr txBox="1"/>
          <p:nvPr>
            <p:custDataLst>
              <p:tags r:id="rId2"/>
            </p:custDataLst>
          </p:nvPr>
        </p:nvSpPr>
        <p:spPr>
          <a:xfrm>
            <a:off x="609600" y="3723817"/>
            <a:ext cx="9935733" cy="1938992"/>
          </a:xfrm>
          <a:prstGeom prst="rect">
            <a:avLst/>
          </a:prstGeom>
          <a:noFill/>
          <a:ln>
            <a:solidFill>
              <a:schemeClr val="bg1"/>
            </a:solidFill>
          </a:ln>
        </p:spPr>
        <p:txBody>
          <a:bodyPr wrap="none" rtlCol="0">
            <a:spAutoFit/>
          </a:bodyPr>
          <a:lstStyle/>
          <a:p>
            <a:r>
              <a:rPr lang="en-US" sz="2000" b="1" dirty="0">
                <a:solidFill>
                  <a:sysClr val="windowText" lastClr="000000"/>
                </a:solidFill>
              </a:rPr>
              <a:t>Which of the following Strings could not have been created with the text above?</a:t>
            </a:r>
          </a:p>
          <a:p>
            <a:pPr marL="342900" indent="-342900">
              <a:buAutoNum type="alphaUcPeriod"/>
            </a:pPr>
            <a:r>
              <a:rPr lang="en-US" sz="2000" dirty="0">
                <a:solidFill>
                  <a:sysClr val="windowText" lastClr="000000"/>
                </a:solidFill>
              </a:rPr>
              <a:t>I like to see my cat.</a:t>
            </a:r>
          </a:p>
          <a:p>
            <a:pPr marL="342900" indent="-342900">
              <a:buAutoNum type="alphaUcPeriod"/>
            </a:pPr>
            <a:r>
              <a:rPr lang="en-US" sz="2000" dirty="0">
                <a:solidFill>
                  <a:sysClr val="windowText" lastClr="000000"/>
                </a:solidFill>
              </a:rPr>
              <a:t>I like to see me.</a:t>
            </a:r>
          </a:p>
          <a:p>
            <a:pPr marL="342900" indent="-342900">
              <a:buAutoNum type="alphaUcPeriod"/>
            </a:pPr>
            <a:r>
              <a:rPr lang="en-US" sz="2000" dirty="0">
                <a:solidFill>
                  <a:sysClr val="windowText" lastClr="000000"/>
                </a:solidFill>
              </a:rPr>
              <a:t>I like my cat.</a:t>
            </a:r>
          </a:p>
          <a:p>
            <a:pPr marL="342900" indent="-342900">
              <a:buAutoNum type="alphaUcPeriod"/>
            </a:pPr>
            <a:r>
              <a:rPr lang="en-US" sz="2000" dirty="0">
                <a:solidFill>
                  <a:sysClr val="windowText" lastClr="000000"/>
                </a:solidFill>
              </a:rPr>
              <a:t>My dog likes to see my cat.</a:t>
            </a:r>
          </a:p>
          <a:p>
            <a:pPr marL="342900" indent="-342900">
              <a:buAutoNum type="alphaUcPeriod"/>
            </a:pPr>
            <a:r>
              <a:rPr lang="en-US" sz="2000" dirty="0">
                <a:solidFill>
                  <a:sysClr val="windowText" lastClr="000000"/>
                </a:solidFill>
              </a:rPr>
              <a:t>All of the above are possible.</a:t>
            </a:r>
          </a:p>
        </p:txBody>
      </p:sp>
      <p:sp>
        <p:nvSpPr>
          <p:cNvPr id="9" name="Title 1">
            <a:extLst>
              <a:ext uri="{FF2B5EF4-FFF2-40B4-BE49-F238E27FC236}">
                <a16:creationId xmlns:a16="http://schemas.microsoft.com/office/drawing/2014/main" id="{6D5BB723-9309-E11B-C0EA-1B0BF3F277D0}"/>
              </a:ext>
            </a:extLst>
          </p:cNvPr>
          <p:cNvSpPr>
            <a:spLocks noGrp="1"/>
          </p:cNvSpPr>
          <p:nvPr>
            <p:ph type="title"/>
          </p:nvPr>
        </p:nvSpPr>
        <p:spPr>
          <a:xfrm>
            <a:off x="609600" y="57874"/>
            <a:ext cx="11582400" cy="1295400"/>
          </a:xfrm>
        </p:spPr>
        <p:txBody>
          <a:bodyPr>
            <a:normAutofit fontScale="90000"/>
          </a:bodyPr>
          <a:lstStyle/>
          <a:p>
            <a:pPr algn="l"/>
            <a:r>
              <a:rPr lang="en-US" dirty="0"/>
              <a:t>Example:  Given the text below, build the dictionary</a:t>
            </a:r>
          </a:p>
        </p:txBody>
      </p:sp>
    </p:spTree>
    <p:extLst>
      <p:ext uri="{BB962C8B-B14F-4D97-AF65-F5344CB8AC3E}">
        <p14:creationId xmlns:p14="http://schemas.microsoft.com/office/powerpoint/2010/main" val="17864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Announcements</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dirty="0"/>
              <a:t>Reading Quiz 8 due next Tuesday at noon</a:t>
            </a:r>
          </a:p>
          <a:p>
            <a:pPr marL="800100" lvl="1" indent="-342900">
              <a:spcBef>
                <a:spcPts val="0"/>
              </a:spcBef>
              <a:buClr>
                <a:schemeClr val="dk1"/>
              </a:buClr>
              <a:buSzPts val="3200"/>
              <a:buChar char="•"/>
            </a:pPr>
            <a:r>
              <a:rPr lang="en-US" dirty="0"/>
              <a:t>Short reading on images</a:t>
            </a:r>
          </a:p>
          <a:p>
            <a:pPr marL="342900" lvl="0" indent="-342900" algn="l" rtl="0">
              <a:spcBef>
                <a:spcPts val="0"/>
              </a:spcBef>
              <a:spcAft>
                <a:spcPts val="0"/>
              </a:spcAft>
              <a:buClr>
                <a:schemeClr val="dk1"/>
              </a:buClr>
              <a:buSzPts val="3200"/>
              <a:buChar char="•"/>
            </a:pPr>
            <a:r>
              <a:rPr lang="en-US" dirty="0"/>
              <a:t>Homework 6 due Monday at 10pm</a:t>
            </a:r>
          </a:p>
          <a:p>
            <a:pPr marL="342900" indent="-342900">
              <a:spcBef>
                <a:spcPts val="0"/>
              </a:spcBef>
            </a:pPr>
            <a:r>
              <a:rPr lang="en-US" dirty="0"/>
              <a:t>Lab 6 tomorrow – testing!</a:t>
            </a:r>
          </a:p>
          <a:p>
            <a:pPr marL="342900" indent="-342900">
              <a:spcBef>
                <a:spcPts val="0"/>
              </a:spcBef>
            </a:pPr>
            <a:r>
              <a:rPr lang="en-US" dirty="0"/>
              <a:t>Quiz 2 homework retake – due today at 10pm.</a:t>
            </a:r>
          </a:p>
          <a:p>
            <a:pPr marL="800100" lvl="1" indent="-342900">
              <a:spcBef>
                <a:spcPts val="0"/>
              </a:spcBef>
            </a:pPr>
            <a:r>
              <a:rPr lang="en-US" dirty="0"/>
              <a:t>One attempt, must be done in one sitting!</a:t>
            </a:r>
          </a:p>
          <a:p>
            <a:pPr marL="342900" indent="-342900">
              <a:spcBef>
                <a:spcPts val="0"/>
              </a:spcBef>
            </a:pPr>
            <a:r>
              <a:rPr lang="en-US" dirty="0"/>
              <a:t>Project 1 – Full version due next Thursday.</a:t>
            </a:r>
          </a:p>
          <a:p>
            <a:pPr marL="800100" lvl="1" indent="-342900">
              <a:spcBef>
                <a:spcPts val="0"/>
              </a:spcBef>
            </a:pPr>
            <a:r>
              <a:rPr lang="en-US" dirty="0"/>
              <a:t>Have fun!  Copilot strongly recommended.</a:t>
            </a:r>
          </a:p>
          <a:p>
            <a:pPr marL="342900" indent="-342900">
              <a:spcBef>
                <a:spcPts val="0"/>
              </a:spcBef>
            </a:pPr>
            <a:r>
              <a:rPr lang="en-US" dirty="0"/>
              <a:t>Project 2 – Images</a:t>
            </a:r>
          </a:p>
          <a:p>
            <a:pPr marL="800100" lvl="1" indent="-342900">
              <a:spcBef>
                <a:spcPts val="0"/>
              </a:spcBef>
            </a:pPr>
            <a:r>
              <a:rPr lang="en-US" dirty="0"/>
              <a:t>We cover image tomorrow</a:t>
            </a:r>
          </a:p>
          <a:p>
            <a:pPr marL="342900" indent="-342900">
              <a:spcBef>
                <a:spcPts val="0"/>
              </a:spcBef>
            </a:pPr>
            <a:r>
              <a:rPr lang="en-US" dirty="0"/>
              <a:t>Survey!!!!!</a:t>
            </a:r>
          </a:p>
        </p:txBody>
      </p:sp>
    </p:spTree>
    <p:extLst>
      <p:ext uri="{BB962C8B-B14F-4D97-AF65-F5344CB8AC3E}">
        <p14:creationId xmlns:p14="http://schemas.microsoft.com/office/powerpoint/2010/main" val="79264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Why we work through examples ourselves</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a:xfrm>
            <a:off x="609600" y="1353274"/>
            <a:ext cx="10972800" cy="5002060"/>
          </a:xfrm>
        </p:spPr>
        <p:txBody>
          <a:bodyPr>
            <a:normAutofit fontScale="92500"/>
          </a:bodyPr>
          <a:lstStyle/>
          <a:p>
            <a:pPr>
              <a:buFont typeface="Arial" panose="020B0604020202020204" pitchFamily="34" charset="0"/>
              <a:buChar char="•"/>
            </a:pPr>
            <a:r>
              <a:rPr lang="en-US" dirty="0"/>
              <a:t>If you can’t do it yourself by hand, you absolutely cannot code it</a:t>
            </a:r>
          </a:p>
          <a:p>
            <a:pPr lvl="1">
              <a:buFont typeface="Arial" panose="020B0604020202020204" pitchFamily="34" charset="0"/>
              <a:buChar char="•"/>
            </a:pPr>
            <a:r>
              <a:rPr lang="en-US" dirty="0"/>
              <a:t>If it’s too complex, you’ll likely find ways to break it into smaller problems (which you’ll need to do when designing the code)</a:t>
            </a:r>
          </a:p>
          <a:p>
            <a:pPr>
              <a:buFont typeface="Arial" panose="020B0604020202020204" pitchFamily="34" charset="0"/>
              <a:buChar char="•"/>
            </a:pPr>
            <a:r>
              <a:rPr lang="en-US" dirty="0"/>
              <a:t>Working through examples helps give us insight into how we might code it and test it</a:t>
            </a:r>
          </a:p>
          <a:p>
            <a:pPr lvl="1">
              <a:buFont typeface="Arial" panose="020B0604020202020204" pitchFamily="34" charset="0"/>
              <a:buChar char="•"/>
            </a:pPr>
            <a:r>
              <a:rPr lang="en-US" dirty="0"/>
              <a:t>Especially true as problems get harder</a:t>
            </a:r>
          </a:p>
          <a:p>
            <a:pPr>
              <a:buFont typeface="Arial" panose="020B0604020202020204" pitchFamily="34" charset="0"/>
              <a:buChar char="•"/>
            </a:pPr>
            <a:r>
              <a:rPr lang="en-US" dirty="0"/>
              <a:t>Bottom line: Don’t try to start coding if you don’t already know what you plan to code and how to test it.</a:t>
            </a:r>
          </a:p>
          <a:p>
            <a:pPr marL="25400" indent="0">
              <a:buNone/>
            </a:pPr>
            <a:endParaRPr lang="en-US" dirty="0"/>
          </a:p>
        </p:txBody>
      </p:sp>
    </p:spTree>
    <p:extLst>
      <p:ext uri="{BB962C8B-B14F-4D97-AF65-F5344CB8AC3E}">
        <p14:creationId xmlns:p14="http://schemas.microsoft.com/office/powerpoint/2010/main" val="403285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make_dictionary</a:t>
            </a:r>
            <a:r>
              <a:rPr lang="en-US" dirty="0">
                <a:latin typeface="Courier New" panose="02070309020205020404" pitchFamily="49" charset="0"/>
                <a:cs typeface="Courier New" panose="02070309020205020404" pitchFamily="49" charset="0"/>
              </a:rPr>
              <a:t>(file)</a:t>
            </a:r>
          </a:p>
        </p:txBody>
      </p:sp>
      <p:sp>
        <p:nvSpPr>
          <p:cNvPr id="7" name="Text Placeholder 3">
            <a:extLst>
              <a:ext uri="{FF2B5EF4-FFF2-40B4-BE49-F238E27FC236}">
                <a16:creationId xmlns:a16="http://schemas.microsoft.com/office/drawing/2014/main" id="{50CC39A3-1347-D60C-349B-B26F9F3E5B90}"/>
              </a:ext>
            </a:extLst>
          </p:cNvPr>
          <p:cNvSpPr>
            <a:spLocks noGrp="1"/>
          </p:cNvSpPr>
          <p:nvPr>
            <p:ph type="body" idx="1"/>
          </p:nvPr>
        </p:nvSpPr>
        <p:spPr>
          <a:xfrm>
            <a:off x="609600" y="1524000"/>
            <a:ext cx="10972800" cy="4602164"/>
          </a:xfrm>
        </p:spPr>
        <p:txBody>
          <a:bodyPr/>
          <a:lstStyle/>
          <a:p>
            <a:pPr>
              <a:buFont typeface="Arial" panose="020B0604020202020204" pitchFamily="34" charset="0"/>
              <a:buChar char="•"/>
            </a:pPr>
            <a:r>
              <a:rPr lang="en-US" sz="2400" i="1" dirty="0"/>
              <a:t>Input:</a:t>
            </a:r>
            <a:r>
              <a:rPr lang="en-US" sz="2400" dirty="0"/>
              <a:t> Let’s take in an open file handle (or filename, our choice)</a:t>
            </a:r>
          </a:p>
          <a:p>
            <a:pPr>
              <a:buFont typeface="Arial" panose="020B0604020202020204" pitchFamily="34" charset="0"/>
              <a:buChar char="•"/>
            </a:pPr>
            <a:r>
              <a:rPr lang="en-US" sz="2400" i="1" dirty="0"/>
              <a:t>Output:</a:t>
            </a:r>
            <a:r>
              <a:rPr lang="en-US" sz="2400" dirty="0"/>
              <a:t>  A dictionary representing the text (as described above)</a:t>
            </a:r>
          </a:p>
          <a:p>
            <a:pPr marL="25400" indent="0">
              <a:buNone/>
            </a:pPr>
            <a:endParaRPr lang="en-US" dirty="0"/>
          </a:p>
          <a:p>
            <a:pPr marL="25400" indent="0">
              <a:buNone/>
            </a:pPr>
            <a:r>
              <a:rPr lang="en-US" b="1" dirty="0"/>
              <a:t>Idea:</a:t>
            </a:r>
          </a:p>
          <a:p>
            <a:pPr>
              <a:buFont typeface="Arial" panose="020B0604020202020204" pitchFamily="34" charset="0"/>
              <a:buChar char="•"/>
            </a:pPr>
            <a:r>
              <a:rPr lang="en-US" dirty="0"/>
              <a:t>The context will be the previous word (starts as '')</a:t>
            </a:r>
          </a:p>
          <a:p>
            <a:pPr>
              <a:buFont typeface="Arial" panose="020B0604020202020204" pitchFamily="34" charset="0"/>
              <a:buChar char="•"/>
            </a:pPr>
            <a:r>
              <a:rPr lang="en-US" dirty="0"/>
              <a:t>Associate each context with its list of words</a:t>
            </a:r>
          </a:p>
          <a:p>
            <a:pPr>
              <a:buFont typeface="Arial" panose="020B0604020202020204" pitchFamily="34" charset="0"/>
              <a:buChar char="•"/>
            </a:pPr>
            <a:r>
              <a:rPr lang="en-US" dirty="0"/>
              <a:t>The context becomes the current word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5559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Code together: </a:t>
            </a:r>
            <a:r>
              <a:rPr lang="en-US" dirty="0" err="1">
                <a:latin typeface="Courier New" panose="02070309020205020404" pitchFamily="49" charset="0"/>
                <a:cs typeface="Courier New" panose="02070309020205020404" pitchFamily="49" charset="0"/>
              </a:rPr>
              <a:t>make_dictionary</a:t>
            </a:r>
            <a:r>
              <a:rPr lang="en-US" dirty="0">
                <a:latin typeface="Courier New" panose="02070309020205020404" pitchFamily="49" charset="0"/>
                <a:cs typeface="Courier New" panose="02070309020205020404" pitchFamily="49" charset="0"/>
              </a:rPr>
              <a:t>(file)</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lstStyle/>
          <a:p>
            <a:pPr>
              <a:buFont typeface="Arial" panose="020B0604020202020204" pitchFamily="34" charset="0"/>
              <a:buChar char="•"/>
            </a:pPr>
            <a:r>
              <a:rPr lang="en-US" sz="2400" i="1" dirty="0"/>
              <a:t>Input:</a:t>
            </a:r>
            <a:r>
              <a:rPr lang="en-US" sz="2400" dirty="0"/>
              <a:t> Let’s take in an open file handle (or filename, our choice)</a:t>
            </a:r>
          </a:p>
          <a:p>
            <a:pPr>
              <a:buFont typeface="Arial" panose="020B0604020202020204" pitchFamily="34" charset="0"/>
              <a:buChar char="•"/>
            </a:pPr>
            <a:r>
              <a:rPr lang="en-US" sz="2400" i="1" dirty="0"/>
              <a:t>Output:</a:t>
            </a:r>
            <a:r>
              <a:rPr lang="en-US" sz="2400" dirty="0"/>
              <a:t>  A dictionary representing the text (as described above)</a:t>
            </a:r>
          </a:p>
          <a:p>
            <a:pPr marL="25400" indent="0">
              <a:buNone/>
            </a:pPr>
            <a:endParaRPr lang="en-US" dirty="0"/>
          </a:p>
          <a:p>
            <a:pPr marL="25400" indent="0">
              <a:buNone/>
            </a:pPr>
            <a:r>
              <a:rPr lang="en-US" b="1" dirty="0"/>
              <a:t>Idea:</a:t>
            </a:r>
          </a:p>
          <a:p>
            <a:pPr>
              <a:buFont typeface="Arial" panose="020B0604020202020204" pitchFamily="34" charset="0"/>
              <a:buChar char="•"/>
            </a:pPr>
            <a:r>
              <a:rPr lang="en-US" dirty="0"/>
              <a:t>The context will be the previous word (starts as '')</a:t>
            </a:r>
          </a:p>
          <a:p>
            <a:pPr>
              <a:buFont typeface="Arial" panose="020B0604020202020204" pitchFamily="34" charset="0"/>
              <a:buChar char="•"/>
            </a:pPr>
            <a:r>
              <a:rPr lang="en-US" dirty="0"/>
              <a:t>Associate each context with its list of words</a:t>
            </a:r>
          </a:p>
          <a:p>
            <a:pPr>
              <a:buFont typeface="Arial" panose="020B0604020202020204" pitchFamily="34" charset="0"/>
              <a:buChar char="•"/>
            </a:pPr>
            <a:r>
              <a:rPr lang="en-US" dirty="0"/>
              <a:t>The context becomes the current word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20070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72584" y="871604"/>
            <a:ext cx="6199133" cy="3108543"/>
          </a:xfrm>
          <a:prstGeom prst="rect">
            <a:avLst/>
          </a:prstGeom>
          <a:noFill/>
          <a:ln>
            <a:solidFill>
              <a:schemeClr val="bg1"/>
            </a:solidFill>
          </a:ln>
        </p:spPr>
        <p:txBody>
          <a:bodyPr wrap="none" rtlCol="0">
            <a:spAutoFit/>
          </a:bodyPr>
          <a:lstStyle/>
          <a:p>
            <a:r>
              <a:rPr lang="en-US" sz="2800" b="0" dirty="0">
                <a:solidFill>
                  <a:schemeClr val="tx1"/>
                </a:solidFill>
                <a:effectLst/>
                <a:latin typeface="Courier New" panose="02070309020205020404" pitchFamily="49" charset="0"/>
                <a:cs typeface="Courier New" panose="02070309020205020404" pitchFamily="49" charset="0"/>
              </a:rPr>
              <a:t>def </a:t>
            </a:r>
            <a:r>
              <a:rPr lang="en-US" sz="2800" b="0" dirty="0" err="1">
                <a:solidFill>
                  <a:schemeClr val="tx1"/>
                </a:solidFill>
                <a:effectLst/>
                <a:latin typeface="Courier New" panose="02070309020205020404" pitchFamily="49" charset="0"/>
                <a:cs typeface="Courier New" panose="02070309020205020404" pitchFamily="49" charset="0"/>
              </a:rPr>
              <a:t>make_dictionary</a:t>
            </a:r>
            <a:r>
              <a:rPr lang="en-US" sz="2800" b="0" dirty="0">
                <a:solidFill>
                  <a:schemeClr val="tx1"/>
                </a:solidFill>
                <a:effectLst/>
                <a:latin typeface="Courier New" panose="02070309020205020404" pitchFamily="49" charset="0"/>
                <a:cs typeface="Courier New" panose="02070309020205020404" pitchFamily="49" charset="0"/>
              </a:rPr>
              <a:t>(f):</a:t>
            </a:r>
          </a:p>
          <a:p>
            <a:r>
              <a:rPr lang="en-US" sz="2800" b="0" dirty="0">
                <a:solidFill>
                  <a:schemeClr val="tx1"/>
                </a:solidFill>
                <a:effectLst/>
                <a:latin typeface="Courier New" panose="02070309020205020404" pitchFamily="49" charset="0"/>
                <a:cs typeface="Courier New" panose="02070309020205020404" pitchFamily="49" charset="0"/>
              </a:rPr>
              <a:t>    </a:t>
            </a:r>
            <a:r>
              <a:rPr lang="en-US" sz="2800" b="0" dirty="0" err="1">
                <a:solidFill>
                  <a:schemeClr val="tx1"/>
                </a:solidFill>
                <a:effectLst/>
                <a:latin typeface="Courier New" panose="02070309020205020404" pitchFamily="49" charset="0"/>
                <a:cs typeface="Courier New" panose="02070309020205020404" pitchFamily="49" charset="0"/>
              </a:rPr>
              <a:t>dct</a:t>
            </a:r>
            <a:r>
              <a:rPr lang="en-US" sz="2800" b="0" dirty="0">
                <a:solidFill>
                  <a:schemeClr val="tx1"/>
                </a:solidFill>
                <a:effectLst/>
                <a:latin typeface="Courier New" panose="02070309020205020404" pitchFamily="49" charset="0"/>
                <a:cs typeface="Courier New" panose="02070309020205020404" pitchFamily="49" charset="0"/>
              </a:rPr>
              <a:t> = {}</a:t>
            </a:r>
          </a:p>
          <a:p>
            <a:r>
              <a:rPr lang="en-US" sz="2800" b="0" dirty="0">
                <a:solidFill>
                  <a:schemeClr val="tx1"/>
                </a:solidFill>
                <a:effectLst/>
                <a:latin typeface="Courier New" panose="02070309020205020404" pitchFamily="49" charset="0"/>
                <a:cs typeface="Courier New" panose="02070309020205020404" pitchFamily="49" charset="0"/>
              </a:rPr>
              <a:t>    context = ''</a:t>
            </a:r>
          </a:p>
          <a:p>
            <a:r>
              <a:rPr lang="en-US" sz="2800" b="0" dirty="0">
                <a:solidFill>
                  <a:schemeClr val="tx1"/>
                </a:solidFill>
                <a:effectLst/>
                <a:latin typeface="Courier New" panose="02070309020205020404" pitchFamily="49" charset="0"/>
                <a:cs typeface="Courier New" panose="02070309020205020404" pitchFamily="49" charset="0"/>
              </a:rPr>
              <a:t>    line = </a:t>
            </a:r>
            <a:r>
              <a:rPr lang="en-US" sz="2800" b="0" dirty="0" err="1">
                <a:solidFill>
                  <a:schemeClr val="tx1"/>
                </a:solidFill>
                <a:effectLst/>
                <a:latin typeface="Courier New" panose="02070309020205020404" pitchFamily="49" charset="0"/>
                <a:cs typeface="Courier New" panose="02070309020205020404" pitchFamily="49" charset="0"/>
              </a:rPr>
              <a:t>f.readline</a:t>
            </a:r>
            <a:r>
              <a:rPr lang="en-US" sz="2800" b="0" dirty="0">
                <a:solidFill>
                  <a:schemeClr val="tx1"/>
                </a:solidFill>
                <a:effectLst/>
                <a:latin typeface="Courier New" panose="02070309020205020404" pitchFamily="49" charset="0"/>
                <a:cs typeface="Courier New" panose="02070309020205020404" pitchFamily="49" charset="0"/>
              </a:rPr>
              <a:t>()</a:t>
            </a:r>
          </a:p>
          <a:p>
            <a:r>
              <a:rPr lang="en-US" sz="2800" b="0" dirty="0">
                <a:solidFill>
                  <a:schemeClr val="tx1"/>
                </a:solidFill>
                <a:effectLst/>
                <a:latin typeface="Courier New" panose="02070309020205020404" pitchFamily="49" charset="0"/>
                <a:cs typeface="Courier New" panose="02070309020205020404" pitchFamily="49" charset="0"/>
              </a:rPr>
              <a:t>    while line:</a:t>
            </a:r>
          </a:p>
          <a:p>
            <a:r>
              <a:rPr lang="en-US" sz="2800" b="0" dirty="0">
                <a:solidFill>
                  <a:schemeClr val="tx1"/>
                </a:solidFill>
                <a:effectLst/>
                <a:latin typeface="Courier New" panose="02070309020205020404" pitchFamily="49" charset="0"/>
                <a:cs typeface="Courier New" panose="02070309020205020404" pitchFamily="49" charset="0"/>
              </a:rPr>
              <a:t>        words = </a:t>
            </a:r>
            <a:r>
              <a:rPr lang="en-US" sz="2800" b="0" dirty="0" err="1">
                <a:solidFill>
                  <a:schemeClr val="tx1"/>
                </a:solidFill>
                <a:effectLst/>
                <a:latin typeface="Courier New" panose="02070309020205020404" pitchFamily="49" charset="0"/>
                <a:cs typeface="Courier New" panose="02070309020205020404" pitchFamily="49" charset="0"/>
              </a:rPr>
              <a:t>line.split</a:t>
            </a:r>
            <a:r>
              <a:rPr lang="en-US" sz="2800" b="0" dirty="0">
                <a:solidFill>
                  <a:schemeClr val="tx1"/>
                </a:solidFill>
                <a:effectLst/>
                <a:latin typeface="Courier New" panose="02070309020205020404" pitchFamily="49" charset="0"/>
                <a:cs typeface="Courier New" panose="02070309020205020404" pitchFamily="49" charset="0"/>
              </a:rPr>
              <a:t>()</a:t>
            </a:r>
          </a:p>
          <a:p>
            <a:r>
              <a:rPr lang="en-US" sz="2800" b="0" dirty="0">
                <a:solidFill>
                  <a:schemeClr val="tx1"/>
                </a:solidFill>
                <a:effectLst/>
                <a:latin typeface="Courier New" panose="02070309020205020404" pitchFamily="49" charset="0"/>
                <a:cs typeface="Courier New" panose="02070309020205020404" pitchFamily="49" charset="0"/>
              </a:rPr>
              <a:t>        for word in words:</a:t>
            </a:r>
            <a:endParaRPr lang="en-US" sz="3600" b="0" dirty="0">
              <a:solidFill>
                <a:schemeClr val="tx1"/>
              </a:solidFill>
              <a:effectLst/>
              <a:latin typeface="Courier New" panose="02070309020205020404" pitchFamily="49" charset="0"/>
              <a:cs typeface="Courier New" panose="02070309020205020404" pitchFamily="49" charset="0"/>
            </a:endParaRPr>
          </a:p>
        </p:txBody>
      </p:sp>
      <p:sp>
        <p:nvSpPr>
          <p:cNvPr id="6" name="TextBox 5"/>
          <p:cNvSpPr txBox="1"/>
          <p:nvPr>
            <p:custDataLst>
              <p:tags r:id="rId2"/>
            </p:custDataLst>
          </p:nvPr>
        </p:nvSpPr>
        <p:spPr>
          <a:xfrm>
            <a:off x="1947108" y="3980147"/>
            <a:ext cx="4424609" cy="2308324"/>
          </a:xfrm>
          <a:prstGeom prst="rect">
            <a:avLst/>
          </a:prstGeom>
          <a:noFill/>
          <a:ln>
            <a:solidFill>
              <a:schemeClr val="bg1"/>
            </a:solidFill>
          </a:ln>
        </p:spPr>
        <p:txBody>
          <a:bodyPr wrap="none" rtlCol="0">
            <a:spAutoFit/>
          </a:bodyPr>
          <a:lstStyle/>
          <a:p>
            <a:r>
              <a:rPr lang="en-US" sz="2400" b="1" dirty="0">
                <a:solidFill>
                  <a:sysClr val="windowText" lastClr="000000"/>
                </a:solidFill>
              </a:rPr>
              <a:t>What’s the best next line?</a:t>
            </a:r>
          </a:p>
          <a:p>
            <a:pPr marL="342900" indent="-342900">
              <a:buAutoNum type="alphaUcPeriod"/>
            </a:pPr>
            <a:r>
              <a:rPr lang="en-US" sz="2400" dirty="0">
                <a:solidFill>
                  <a:sysClr val="windowText" lastClr="000000"/>
                </a:solidFill>
                <a:latin typeface="Courier New" panose="02070309020205020404" pitchFamily="49" charset="0"/>
                <a:cs typeface="Courier New" panose="02070309020205020404" pitchFamily="49" charset="0"/>
              </a:rPr>
              <a:t>  if context in </a:t>
            </a:r>
            <a:r>
              <a:rPr lang="en-US" sz="2400" dirty="0" err="1">
                <a:solidFill>
                  <a:sysClr val="windowText" lastClr="000000"/>
                </a:solidFill>
                <a:latin typeface="Courier New" panose="02070309020205020404" pitchFamily="49" charset="0"/>
                <a:cs typeface="Courier New" panose="02070309020205020404" pitchFamily="49" charset="0"/>
              </a:rPr>
              <a:t>dct</a:t>
            </a:r>
            <a:r>
              <a:rPr lang="en-US" sz="2400" dirty="0">
                <a:solidFill>
                  <a:sysClr val="windowText" lastClr="000000"/>
                </a:solidFill>
                <a:latin typeface="Courier New" panose="02070309020205020404" pitchFamily="49" charset="0"/>
                <a:cs typeface="Courier New" panose="02070309020205020404" pitchFamily="49" charset="0"/>
              </a:rPr>
              <a:t>:</a:t>
            </a:r>
          </a:p>
          <a:p>
            <a:pPr marL="342900" indent="-342900">
              <a:buAutoNum type="alphaUcPeriod"/>
            </a:pPr>
            <a:r>
              <a:rPr lang="en-US" sz="2400" dirty="0">
                <a:solidFill>
                  <a:sysClr val="windowText" lastClr="000000"/>
                </a:solidFill>
                <a:latin typeface="Courier New" panose="02070309020205020404" pitchFamily="49" charset="0"/>
                <a:cs typeface="Courier New" panose="02070309020205020404" pitchFamily="49" charset="0"/>
              </a:rPr>
              <a:t>  if word in </a:t>
            </a:r>
            <a:r>
              <a:rPr lang="en-US" sz="2400" dirty="0" err="1">
                <a:solidFill>
                  <a:sysClr val="windowText" lastClr="000000"/>
                </a:solidFill>
                <a:latin typeface="Courier New" panose="02070309020205020404" pitchFamily="49" charset="0"/>
                <a:cs typeface="Courier New" panose="02070309020205020404" pitchFamily="49" charset="0"/>
              </a:rPr>
              <a:t>dct</a:t>
            </a:r>
            <a:r>
              <a:rPr lang="en-US" sz="2400" dirty="0">
                <a:solidFill>
                  <a:sysClr val="windowText" lastClr="000000"/>
                </a:solidFill>
                <a:latin typeface="Courier New" panose="02070309020205020404" pitchFamily="49" charset="0"/>
                <a:cs typeface="Courier New" panose="02070309020205020404" pitchFamily="49" charset="0"/>
              </a:rPr>
              <a:t>:</a:t>
            </a:r>
          </a:p>
          <a:p>
            <a:pPr marL="342900" indent="-342900">
              <a:buAutoNum type="alphaUcPeriod"/>
            </a:pPr>
            <a:r>
              <a:rPr lang="en-US" sz="2400" dirty="0">
                <a:solidFill>
                  <a:sysClr val="windowText" lastClr="000000"/>
                </a:solidFill>
                <a:latin typeface="Courier New" panose="02070309020205020404" pitchFamily="49" charset="0"/>
                <a:cs typeface="Courier New" panose="02070309020205020404" pitchFamily="49" charset="0"/>
              </a:rPr>
              <a:t>  </a:t>
            </a:r>
            <a:r>
              <a:rPr lang="en-US" sz="2400" dirty="0" err="1">
                <a:solidFill>
                  <a:sysClr val="windowText" lastClr="000000"/>
                </a:solidFill>
                <a:latin typeface="Courier New" panose="02070309020205020404" pitchFamily="49" charset="0"/>
                <a:cs typeface="Courier New" panose="02070309020205020404" pitchFamily="49" charset="0"/>
              </a:rPr>
              <a:t>dct</a:t>
            </a:r>
            <a:r>
              <a:rPr lang="en-US" sz="2400" dirty="0">
                <a:solidFill>
                  <a:sysClr val="windowText" lastClr="000000"/>
                </a:solidFill>
                <a:latin typeface="Courier New" panose="02070309020205020404" pitchFamily="49" charset="0"/>
                <a:cs typeface="Courier New" panose="02070309020205020404" pitchFamily="49" charset="0"/>
              </a:rPr>
              <a:t>[context] = word</a:t>
            </a:r>
          </a:p>
          <a:p>
            <a:pPr marL="342900" indent="-342900">
              <a:buAutoNum type="alphaUcPeriod"/>
            </a:pPr>
            <a:r>
              <a:rPr lang="en-US" sz="2400" dirty="0">
                <a:solidFill>
                  <a:sysClr val="windowText" lastClr="000000"/>
                </a:solidFill>
                <a:latin typeface="Courier New" panose="02070309020205020404" pitchFamily="49" charset="0"/>
                <a:cs typeface="Courier New" panose="02070309020205020404" pitchFamily="49" charset="0"/>
              </a:rPr>
              <a:t>  </a:t>
            </a:r>
            <a:r>
              <a:rPr lang="en-US" sz="2400" dirty="0" err="1">
                <a:solidFill>
                  <a:sysClr val="windowText" lastClr="000000"/>
                </a:solidFill>
                <a:latin typeface="Courier New" panose="02070309020205020404" pitchFamily="49" charset="0"/>
                <a:cs typeface="Courier New" panose="02070309020205020404" pitchFamily="49" charset="0"/>
              </a:rPr>
              <a:t>dct</a:t>
            </a:r>
            <a:r>
              <a:rPr lang="en-US" sz="2400" dirty="0">
                <a:solidFill>
                  <a:sysClr val="windowText" lastClr="000000"/>
                </a:solidFill>
                <a:latin typeface="Courier New" panose="02070309020205020404" pitchFamily="49" charset="0"/>
                <a:cs typeface="Courier New" panose="02070309020205020404" pitchFamily="49" charset="0"/>
              </a:rPr>
              <a:t>[word] = word</a:t>
            </a:r>
          </a:p>
          <a:p>
            <a:pPr marL="342900" indent="-342900">
              <a:buAutoNum type="alphaUcPeriod"/>
            </a:pPr>
            <a:r>
              <a:rPr lang="en-US" sz="2400" dirty="0">
                <a:solidFill>
                  <a:sysClr val="windowText" lastClr="000000"/>
                </a:solidFill>
                <a:latin typeface="Courier New" panose="02070309020205020404" pitchFamily="49" charset="0"/>
                <a:cs typeface="Courier New" panose="02070309020205020404" pitchFamily="49" charset="0"/>
              </a:rPr>
              <a:t>  None of the above</a:t>
            </a:r>
          </a:p>
        </p:txBody>
      </p:sp>
      <p:sp>
        <p:nvSpPr>
          <p:cNvPr id="3" name="Title 1">
            <a:extLst>
              <a:ext uri="{FF2B5EF4-FFF2-40B4-BE49-F238E27FC236}">
                <a16:creationId xmlns:a16="http://schemas.microsoft.com/office/drawing/2014/main" id="{2D3837E7-596A-9495-091B-4B546169E7E9}"/>
              </a:ext>
            </a:extLst>
          </p:cNvPr>
          <p:cNvSpPr>
            <a:spLocks noGrp="1"/>
          </p:cNvSpPr>
          <p:nvPr>
            <p:ph type="title"/>
          </p:nvPr>
        </p:nvSpPr>
        <p:spPr>
          <a:xfrm>
            <a:off x="609600" y="0"/>
            <a:ext cx="10972800" cy="911764"/>
          </a:xfrm>
        </p:spPr>
        <p:txBody>
          <a:bodyPr/>
          <a:lstStyle/>
          <a:p>
            <a:pPr algn="l"/>
            <a:r>
              <a:rPr lang="en-US" dirty="0"/>
              <a:t>What’s next?</a:t>
            </a:r>
          </a:p>
        </p:txBody>
      </p:sp>
    </p:spTree>
    <p:extLst>
      <p:ext uri="{BB962C8B-B14F-4D97-AF65-F5344CB8AC3E}">
        <p14:creationId xmlns:p14="http://schemas.microsoft.com/office/powerpoint/2010/main" val="384943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402415" y="1345838"/>
            <a:ext cx="10533653" cy="4785926"/>
          </a:xfrm>
          <a:prstGeom prst="rect">
            <a:avLst/>
          </a:prstGeom>
          <a:noFill/>
          <a:ln>
            <a:solidFill>
              <a:schemeClr val="bg1"/>
            </a:solidFill>
          </a:ln>
        </p:spPr>
        <p:txBody>
          <a:bodyPr wrap="none" rtlCol="0">
            <a:spAutoFit/>
          </a:bodyPr>
          <a:lstStyle/>
          <a:p>
            <a:pPr>
              <a:spcAft>
                <a:spcPts val="600"/>
              </a:spcAft>
            </a:pPr>
            <a:r>
              <a:rPr lang="en-US" sz="2000" b="1" dirty="0">
                <a:solidFill>
                  <a:sysClr val="windowText" lastClr="000000"/>
                </a:solidFill>
              </a:rPr>
              <a:t>Which of the following might have been a nice helper function? (best answer)</a:t>
            </a:r>
          </a:p>
          <a:p>
            <a:pPr marL="342900" indent="-342900">
              <a:buAutoNum type="alphaUcPeriod"/>
            </a:pPr>
            <a:r>
              <a:rPr lang="en-US" sz="2000" dirty="0">
                <a:solidFill>
                  <a:sysClr val="windowText" lastClr="000000"/>
                </a:solidFill>
                <a:latin typeface="Courier New" panose="02070309020205020404" pitchFamily="49" charset="0"/>
                <a:cs typeface="Courier New" panose="02070309020205020404" pitchFamily="49" charset="0"/>
              </a:rPr>
              <a:t>  # function to build a dictionary given a filename</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a:t>
            </a:r>
            <a:r>
              <a:rPr lang="en-US" sz="2000" dirty="0" err="1">
                <a:solidFill>
                  <a:sysClr val="windowText" lastClr="000000"/>
                </a:solidFill>
                <a:latin typeface="Courier New" panose="02070309020205020404" pitchFamily="49" charset="0"/>
                <a:cs typeface="Courier New" panose="02070309020205020404" pitchFamily="49" charset="0"/>
              </a:rPr>
              <a:t>build_dictionary</a:t>
            </a:r>
            <a:r>
              <a:rPr lang="en-US" sz="2000" dirty="0">
                <a:solidFill>
                  <a:sysClr val="windowText" lastClr="000000"/>
                </a:solidFill>
                <a:latin typeface="Courier New" panose="02070309020205020404" pitchFamily="49" charset="0"/>
                <a:cs typeface="Courier New" panose="02070309020205020404" pitchFamily="49" charset="0"/>
              </a:rPr>
              <a:t>(filename):</a:t>
            </a:r>
          </a:p>
          <a:p>
            <a:pPr marL="342900" indent="-342900">
              <a:buAutoNum type="alphaUcPeriod"/>
            </a:pPr>
            <a:endParaRPr lang="en-US" sz="2000" dirty="0">
              <a:solidFill>
                <a:sysClr val="windowText" lastClr="000000"/>
              </a:solidFill>
              <a:latin typeface="Courier New" panose="02070309020205020404" pitchFamily="49" charset="0"/>
              <a:cs typeface="Courier New" panose="02070309020205020404" pitchFamily="49" charset="0"/>
            </a:endParaRPr>
          </a:p>
          <a:p>
            <a:pPr marL="342900" indent="-342900">
              <a:buAutoNum type="alphaUcPeriod"/>
            </a:pPr>
            <a:r>
              <a:rPr lang="en-US" sz="2000" dirty="0">
                <a:solidFill>
                  <a:sysClr val="windowText" lastClr="000000"/>
                </a:solidFill>
                <a:latin typeface="Courier New" panose="02070309020205020404" pitchFamily="49" charset="0"/>
                <a:cs typeface="Courier New" panose="02070309020205020404" pitchFamily="49" charset="0"/>
              </a:rPr>
              <a:t>  # function to add a value to a key in a dictionary. If the key</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 is present, add the value to the list. Otherwise insert the </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 new key and assign it to have a list with just the value</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a:t>
            </a:r>
            <a:r>
              <a:rPr lang="en-US" sz="2000" dirty="0" err="1">
                <a:solidFill>
                  <a:sysClr val="windowText" lastClr="000000"/>
                </a:solidFill>
                <a:latin typeface="Courier New" panose="02070309020205020404" pitchFamily="49" charset="0"/>
                <a:cs typeface="Courier New" panose="02070309020205020404" pitchFamily="49" charset="0"/>
              </a:rPr>
              <a:t>associate_pair</a:t>
            </a:r>
            <a:r>
              <a:rPr lang="en-US" sz="2000" dirty="0">
                <a:solidFill>
                  <a:sysClr val="windowText" lastClr="000000"/>
                </a:solidFill>
                <a:latin typeface="Courier New" panose="02070309020205020404" pitchFamily="49" charset="0"/>
                <a:cs typeface="Courier New" panose="02070309020205020404" pitchFamily="49" charset="0"/>
              </a:rPr>
              <a:t>(</a:t>
            </a:r>
            <a:r>
              <a:rPr lang="en-US" sz="2000" dirty="0" err="1">
                <a:solidFill>
                  <a:sysClr val="windowText" lastClr="000000"/>
                </a:solidFill>
                <a:latin typeface="Courier New" panose="02070309020205020404" pitchFamily="49" charset="0"/>
                <a:cs typeface="Courier New" panose="02070309020205020404" pitchFamily="49" charset="0"/>
              </a:rPr>
              <a:t>dct</a:t>
            </a:r>
            <a:r>
              <a:rPr lang="en-US" sz="2000" dirty="0">
                <a:solidFill>
                  <a:sysClr val="windowText" lastClr="000000"/>
                </a:solidFill>
                <a:latin typeface="Courier New" panose="02070309020205020404" pitchFamily="49" charset="0"/>
                <a:cs typeface="Courier New" panose="02070309020205020404" pitchFamily="49" charset="0"/>
              </a:rPr>
              <a:t>, key, value):</a:t>
            </a:r>
          </a:p>
          <a:p>
            <a:pPr marL="342900" indent="-342900">
              <a:buAutoNum type="alphaUcPeriod"/>
            </a:pPr>
            <a:endParaRPr lang="en-US" sz="2000" dirty="0">
              <a:solidFill>
                <a:sysClr val="windowText" lastClr="000000"/>
              </a:solidFill>
              <a:latin typeface="Courier New" panose="02070309020205020404" pitchFamily="49" charset="0"/>
              <a:cs typeface="Courier New" panose="02070309020205020404" pitchFamily="49" charset="0"/>
            </a:endParaRPr>
          </a:p>
          <a:p>
            <a:pPr marL="342900" indent="-342900">
              <a:buAutoNum type="alphaUcPeriod"/>
            </a:pPr>
            <a:r>
              <a:rPr lang="en-US" sz="2000" dirty="0">
                <a:solidFill>
                  <a:sysClr val="windowText" lastClr="000000"/>
                </a:solidFill>
                <a:latin typeface="Courier New" panose="02070309020205020404" pitchFamily="49" charset="0"/>
                <a:cs typeface="Courier New" panose="02070309020205020404" pitchFamily="49" charset="0"/>
              </a:rPr>
              <a:t>  # function takes a line of text as input, splits the line, then</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 returns the list of words</a:t>
            </a:r>
            <a:br>
              <a:rPr lang="en-US" sz="2000" dirty="0">
                <a:solidFill>
                  <a:sysClr val="windowText" lastClr="000000"/>
                </a:solidFill>
                <a:latin typeface="Courier New" panose="02070309020205020404" pitchFamily="49" charset="0"/>
                <a:cs typeface="Courier New" panose="02070309020205020404" pitchFamily="49" charset="0"/>
              </a:rPr>
            </a:br>
            <a:r>
              <a:rPr lang="en-US" sz="2000" dirty="0">
                <a:solidFill>
                  <a:sysClr val="windowText" lastClr="000000"/>
                </a:solidFill>
                <a:latin typeface="Courier New" panose="02070309020205020404" pitchFamily="49" charset="0"/>
                <a:cs typeface="Courier New" panose="02070309020205020404" pitchFamily="49" charset="0"/>
              </a:rPr>
              <a:t>  </a:t>
            </a:r>
            <a:r>
              <a:rPr lang="en-US" sz="2000" dirty="0" err="1">
                <a:solidFill>
                  <a:sysClr val="windowText" lastClr="000000"/>
                </a:solidFill>
                <a:latin typeface="Courier New" panose="02070309020205020404" pitchFamily="49" charset="0"/>
                <a:cs typeface="Courier New" panose="02070309020205020404" pitchFamily="49" charset="0"/>
              </a:rPr>
              <a:t>process_line</a:t>
            </a:r>
            <a:r>
              <a:rPr lang="en-US" sz="2000" dirty="0">
                <a:solidFill>
                  <a:sysClr val="windowText" lastClr="000000"/>
                </a:solidFill>
                <a:latin typeface="Courier New" panose="02070309020205020404" pitchFamily="49" charset="0"/>
                <a:cs typeface="Courier New" panose="02070309020205020404" pitchFamily="49" charset="0"/>
              </a:rPr>
              <a:t>(line):</a:t>
            </a:r>
          </a:p>
          <a:p>
            <a:pPr marL="342900" indent="-342900">
              <a:buAutoNum type="alphaUcPeriod"/>
            </a:pPr>
            <a:endParaRPr lang="en-US" sz="2000" dirty="0">
              <a:solidFill>
                <a:sysClr val="windowText" lastClr="000000"/>
              </a:solidFill>
              <a:latin typeface="Courier New" panose="02070309020205020404" pitchFamily="49" charset="0"/>
              <a:cs typeface="Courier New" panose="02070309020205020404" pitchFamily="49" charset="0"/>
            </a:endParaRPr>
          </a:p>
          <a:p>
            <a:pPr marL="342900" indent="-342900">
              <a:buAutoNum type="alphaUcPeriod"/>
            </a:pPr>
            <a:r>
              <a:rPr lang="en-US" sz="2000" dirty="0">
                <a:solidFill>
                  <a:sysClr val="windowText" lastClr="000000"/>
                </a:solidFill>
                <a:latin typeface="Courier New" panose="02070309020205020404" pitchFamily="49" charset="0"/>
                <a:cs typeface="Courier New" panose="02070309020205020404" pitchFamily="49" charset="0"/>
              </a:rPr>
              <a:t>  None of the above</a:t>
            </a:r>
          </a:p>
          <a:p>
            <a:pPr marL="342900" indent="-342900">
              <a:buAutoNum type="alphaUcPeriod"/>
            </a:pPr>
            <a:r>
              <a:rPr lang="en-US" sz="2000" dirty="0">
                <a:solidFill>
                  <a:sysClr val="windowText" lastClr="000000"/>
                </a:solidFill>
                <a:latin typeface="Courier New" panose="02070309020205020404" pitchFamily="49" charset="0"/>
                <a:cs typeface="Courier New" panose="02070309020205020404" pitchFamily="49" charset="0"/>
              </a:rPr>
              <a:t>  More than one of the above</a:t>
            </a:r>
          </a:p>
        </p:txBody>
      </p:sp>
      <p:sp>
        <p:nvSpPr>
          <p:cNvPr id="3" name="Title 1">
            <a:extLst>
              <a:ext uri="{FF2B5EF4-FFF2-40B4-BE49-F238E27FC236}">
                <a16:creationId xmlns:a16="http://schemas.microsoft.com/office/drawing/2014/main" id="{3296FB99-91C2-CFFD-39BF-ACCECB8716E0}"/>
              </a:ext>
            </a:extLst>
          </p:cNvPr>
          <p:cNvSpPr>
            <a:spLocks noGrp="1"/>
          </p:cNvSpPr>
          <p:nvPr>
            <p:ph type="title"/>
          </p:nvPr>
        </p:nvSpPr>
        <p:spPr>
          <a:xfrm>
            <a:off x="609600" y="57874"/>
            <a:ext cx="10972800" cy="911764"/>
          </a:xfrm>
        </p:spPr>
        <p:txBody>
          <a:bodyPr/>
          <a:lstStyle/>
          <a:p>
            <a:pPr algn="l"/>
            <a:r>
              <a:rPr lang="en-US" dirty="0"/>
              <a:t>Should we have divided that up?</a:t>
            </a:r>
          </a:p>
        </p:txBody>
      </p:sp>
    </p:spTree>
    <p:extLst>
      <p:ext uri="{BB962C8B-B14F-4D97-AF65-F5344CB8AC3E}">
        <p14:creationId xmlns:p14="http://schemas.microsoft.com/office/powerpoint/2010/main" val="101263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mimic_text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word_dict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num_words</a:t>
            </a:r>
            <a:r>
              <a:rPr lang="en-US"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normAutofit fontScale="77500" lnSpcReduction="20000"/>
          </a:bodyPr>
          <a:lstStyle/>
          <a:p>
            <a:pPr>
              <a:buFont typeface="Arial" panose="020B0604020202020204" pitchFamily="34" charset="0"/>
              <a:buChar char="•"/>
            </a:pPr>
            <a:r>
              <a:rPr lang="en-US" i="1" dirty="0"/>
              <a:t>Input:</a:t>
            </a:r>
            <a:r>
              <a:rPr lang="en-US" dirty="0"/>
              <a:t> A dictionary representing a text (string-&gt;list).  The number of words to output. </a:t>
            </a:r>
          </a:p>
          <a:p>
            <a:pPr>
              <a:buFont typeface="Arial" panose="020B0604020202020204" pitchFamily="34" charset="0"/>
              <a:buChar char="•"/>
            </a:pPr>
            <a:r>
              <a:rPr lang="en-US" i="1" dirty="0"/>
              <a:t>Output:</a:t>
            </a:r>
            <a:r>
              <a:rPr lang="en-US" dirty="0"/>
              <a:t>  A generated string mimicking the text represented by the dictionary.</a:t>
            </a:r>
          </a:p>
          <a:p>
            <a:pPr marL="25400" indent="0">
              <a:buNone/>
            </a:pPr>
            <a:endParaRPr lang="en-US" dirty="0"/>
          </a:p>
          <a:p>
            <a:pPr marL="25400" indent="0">
              <a:buNone/>
            </a:pPr>
            <a:r>
              <a:rPr lang="en-US" b="1" dirty="0"/>
              <a:t>Idea:</a:t>
            </a:r>
          </a:p>
          <a:p>
            <a:pPr>
              <a:buFont typeface="Arial" panose="020B0604020202020204" pitchFamily="34" charset="0"/>
              <a:buChar char="•"/>
            </a:pPr>
            <a:r>
              <a:rPr lang="en-US" dirty="0"/>
              <a:t>Again context starts as ''</a:t>
            </a:r>
          </a:p>
          <a:p>
            <a:pPr>
              <a:buFont typeface="Arial" panose="020B0604020202020204" pitchFamily="34" charset="0"/>
              <a:buChar char="•"/>
            </a:pPr>
            <a:r>
              <a:rPr lang="en-US" dirty="0"/>
              <a:t>Look up the context in the </a:t>
            </a:r>
            <a:r>
              <a:rPr lang="en-US" dirty="0" err="1"/>
              <a:t>dict</a:t>
            </a:r>
            <a:r>
              <a:rPr lang="en-US" dirty="0"/>
              <a:t>; for now assume that the context is a key</a:t>
            </a:r>
          </a:p>
          <a:p>
            <a:pPr>
              <a:buFont typeface="Arial" panose="020B0604020202020204" pitchFamily="34" charset="0"/>
              <a:buChar char="•"/>
            </a:pPr>
            <a:r>
              <a:rPr lang="en-US" dirty="0"/>
              <a:t>Randomly choose from the context's value list</a:t>
            </a:r>
          </a:p>
          <a:p>
            <a:pPr>
              <a:buFont typeface="Arial" panose="020B0604020202020204" pitchFamily="34" charset="0"/>
              <a:buChar char="•"/>
            </a:pPr>
            <a:r>
              <a:rPr lang="en-US" dirty="0"/>
              <a:t>Append the chosen word to your story</a:t>
            </a:r>
          </a:p>
          <a:p>
            <a:pPr>
              <a:buFont typeface="Arial" panose="020B0604020202020204" pitchFamily="34" charset="0"/>
              <a:buChar char="•"/>
            </a:pPr>
            <a:r>
              <a:rPr lang="en-US" dirty="0"/>
              <a:t>The context becomes the chosen word</a:t>
            </a:r>
          </a:p>
          <a:p>
            <a:pPr marL="25400" indent="0">
              <a:buNone/>
            </a:pPr>
            <a:endParaRPr lang="en-US" dirty="0"/>
          </a:p>
        </p:txBody>
      </p:sp>
    </p:spTree>
    <p:extLst>
      <p:ext uri="{BB962C8B-B14F-4D97-AF65-F5344CB8AC3E}">
        <p14:creationId xmlns:p14="http://schemas.microsoft.com/office/powerpoint/2010/main" val="398547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72584" y="871604"/>
            <a:ext cx="8340745" cy="2862322"/>
          </a:xfrm>
          <a:prstGeom prst="rect">
            <a:avLst/>
          </a:prstGeom>
          <a:noFill/>
          <a:ln>
            <a:solidFill>
              <a:schemeClr val="bg1"/>
            </a:solidFill>
          </a:ln>
        </p:spPr>
        <p:txBody>
          <a:bodyPr wrap="none" rtlCol="0">
            <a:spAutoFit/>
          </a:bodyPr>
          <a:lstStyle/>
          <a:p>
            <a:r>
              <a:rPr lang="en-US" sz="2000" b="0" dirty="0">
                <a:solidFill>
                  <a:schemeClr val="tx1"/>
                </a:solidFill>
                <a:effectLst/>
                <a:latin typeface="Courier New" panose="02070309020205020404" pitchFamily="49" charset="0"/>
                <a:cs typeface="Courier New" panose="02070309020205020404" pitchFamily="49" charset="0"/>
              </a:rPr>
              <a:t>def </a:t>
            </a:r>
            <a:r>
              <a:rPr lang="en-US" sz="2000" b="0" dirty="0" err="1">
                <a:solidFill>
                  <a:schemeClr val="tx1"/>
                </a:solidFill>
                <a:effectLst/>
                <a:latin typeface="Courier New" panose="02070309020205020404" pitchFamily="49" charset="0"/>
                <a:cs typeface="Courier New" panose="02070309020205020404" pitchFamily="49" charset="0"/>
              </a:rPr>
              <a:t>mimic_text</a:t>
            </a:r>
            <a:r>
              <a:rPr lang="en-US" sz="2000" b="0" dirty="0">
                <a:solidFill>
                  <a:schemeClr val="tx1"/>
                </a:solidFill>
                <a:effectLst/>
                <a:latin typeface="Courier New" panose="02070309020205020404" pitchFamily="49" charset="0"/>
                <a:cs typeface="Courier New" panose="02070309020205020404" pitchFamily="49" charset="0"/>
              </a:rPr>
              <a:t>(</a:t>
            </a:r>
            <a:r>
              <a:rPr lang="en-US" sz="2000" b="0" dirty="0" err="1">
                <a:solidFill>
                  <a:schemeClr val="tx1"/>
                </a:solidFill>
                <a:effectLst/>
                <a:latin typeface="Courier New" panose="02070309020205020404" pitchFamily="49" charset="0"/>
                <a:cs typeface="Courier New" panose="02070309020205020404" pitchFamily="49" charset="0"/>
              </a:rPr>
              <a:t>word_dict</a:t>
            </a:r>
            <a:r>
              <a:rPr lang="en-US" sz="2000" b="0" dirty="0">
                <a:solidFill>
                  <a:schemeClr val="tx1"/>
                </a:solidFill>
                <a:effectLst/>
                <a:latin typeface="Courier New" panose="02070309020205020404" pitchFamily="49" charset="0"/>
                <a:cs typeface="Courier New" panose="02070309020205020404" pitchFamily="49" charset="0"/>
              </a:rPr>
              <a:t>, </a:t>
            </a:r>
            <a:r>
              <a:rPr lang="en-US" sz="2000" b="0" dirty="0" err="1">
                <a:solidFill>
                  <a:schemeClr val="tx1"/>
                </a:solidFill>
                <a:effectLst/>
                <a:latin typeface="Courier New" panose="02070309020205020404" pitchFamily="49" charset="0"/>
                <a:cs typeface="Courier New" panose="02070309020205020404" pitchFamily="49" charset="0"/>
              </a:rPr>
              <a:t>num_words</a:t>
            </a:r>
            <a:r>
              <a:rPr lang="en-US" sz="2000" b="0" dirty="0">
                <a:solidFill>
                  <a:schemeClr val="tx1"/>
                </a:solidFill>
                <a:effectLst/>
                <a:latin typeface="Courier New" panose="02070309020205020404" pitchFamily="49" charset="0"/>
                <a:cs typeface="Courier New" panose="02070309020205020404" pitchFamily="49" charset="0"/>
              </a:rPr>
              <a:t>):</a:t>
            </a:r>
          </a:p>
          <a:p>
            <a:r>
              <a:rPr lang="en-US" sz="2000" b="0" dirty="0">
                <a:solidFill>
                  <a:schemeClr val="tx1"/>
                </a:solidFill>
                <a:effectLst/>
                <a:latin typeface="Courier New" panose="02070309020205020404" pitchFamily="49" charset="0"/>
                <a:cs typeface="Courier New" panose="02070309020205020404" pitchFamily="49" charset="0"/>
              </a:rPr>
              <a:t>    story = ''</a:t>
            </a:r>
          </a:p>
          <a:p>
            <a:r>
              <a:rPr lang="en-US" sz="2000" b="0" dirty="0">
                <a:solidFill>
                  <a:schemeClr val="tx1"/>
                </a:solidFill>
                <a:effectLst/>
                <a:latin typeface="Courier New" panose="02070309020205020404" pitchFamily="49" charset="0"/>
                <a:cs typeface="Courier New" panose="02070309020205020404" pitchFamily="49" charset="0"/>
              </a:rPr>
              <a:t>    context = ''</a:t>
            </a:r>
          </a:p>
          <a:p>
            <a:r>
              <a:rPr lang="en-US" sz="2000" b="0" dirty="0">
                <a:solidFill>
                  <a:schemeClr val="tx1"/>
                </a:solidFill>
                <a:effectLst/>
                <a:latin typeface="Courier New" panose="02070309020205020404" pitchFamily="49" charset="0"/>
                <a:cs typeface="Courier New" panose="02070309020205020404" pitchFamily="49" charset="0"/>
              </a:rPr>
              <a:t>    for </a:t>
            </a:r>
            <a:r>
              <a:rPr lang="en-US" sz="2000" b="0" dirty="0" err="1">
                <a:solidFill>
                  <a:schemeClr val="tx1"/>
                </a:solidFill>
                <a:effectLst/>
                <a:latin typeface="Courier New" panose="02070309020205020404" pitchFamily="49" charset="0"/>
                <a:cs typeface="Courier New" panose="02070309020205020404" pitchFamily="49" charset="0"/>
              </a:rPr>
              <a:t>i</a:t>
            </a:r>
            <a:r>
              <a:rPr lang="en-US" sz="2000" b="0" dirty="0">
                <a:solidFill>
                  <a:schemeClr val="tx1"/>
                </a:solidFill>
                <a:effectLst/>
                <a:latin typeface="Courier New" panose="02070309020205020404" pitchFamily="49" charset="0"/>
                <a:cs typeface="Courier New" panose="02070309020205020404" pitchFamily="49" charset="0"/>
              </a:rPr>
              <a:t> in range(0, </a:t>
            </a:r>
            <a:r>
              <a:rPr lang="en-US" sz="2000" b="0" dirty="0" err="1">
                <a:solidFill>
                  <a:schemeClr val="tx1"/>
                </a:solidFill>
                <a:effectLst/>
                <a:latin typeface="Courier New" panose="02070309020205020404" pitchFamily="49" charset="0"/>
                <a:cs typeface="Courier New" panose="02070309020205020404" pitchFamily="49" charset="0"/>
              </a:rPr>
              <a:t>num_words</a:t>
            </a:r>
            <a:r>
              <a:rPr lang="en-US" sz="2000" b="0" dirty="0">
                <a:solidFill>
                  <a:schemeClr val="tx1"/>
                </a:solidFill>
                <a:effectLst/>
                <a:latin typeface="Courier New" panose="02070309020205020404" pitchFamily="49" charset="0"/>
                <a:cs typeface="Courier New" panose="02070309020205020404" pitchFamily="49" charset="0"/>
              </a:rPr>
              <a:t>):</a:t>
            </a:r>
          </a:p>
          <a:p>
            <a:r>
              <a:rPr lang="en-US" sz="2000" b="0" dirty="0">
                <a:solidFill>
                  <a:schemeClr val="tx1"/>
                </a:solidFill>
                <a:effectLst/>
                <a:latin typeface="Courier New" panose="02070309020205020404" pitchFamily="49" charset="0"/>
                <a:cs typeface="Courier New" panose="02070309020205020404" pitchFamily="49" charset="0"/>
              </a:rPr>
              <a:t>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 = </a:t>
            </a:r>
            <a:r>
              <a:rPr lang="en-US" sz="2000" b="0" dirty="0" err="1">
                <a:solidFill>
                  <a:schemeClr val="tx1"/>
                </a:solidFill>
                <a:effectLst/>
                <a:latin typeface="Courier New" panose="02070309020205020404" pitchFamily="49" charset="0"/>
                <a:cs typeface="Courier New" panose="02070309020205020404" pitchFamily="49" charset="0"/>
              </a:rPr>
              <a:t>word_dict.get</a:t>
            </a:r>
            <a:r>
              <a:rPr lang="en-US" sz="2000" b="0" dirty="0">
                <a:solidFill>
                  <a:schemeClr val="tx1"/>
                </a:solidFill>
                <a:effectLst/>
                <a:latin typeface="Courier New" panose="02070309020205020404" pitchFamily="49" charset="0"/>
                <a:cs typeface="Courier New" panose="02070309020205020404" pitchFamily="49" charset="0"/>
              </a:rPr>
              <a:t>(context)</a:t>
            </a:r>
          </a:p>
          <a:p>
            <a:r>
              <a:rPr lang="en-US" sz="2000" b="0" dirty="0">
                <a:solidFill>
                  <a:schemeClr val="tx1"/>
                </a:solidFill>
                <a:effectLst/>
                <a:latin typeface="Courier New" panose="02070309020205020404" pitchFamily="49" charset="0"/>
                <a:cs typeface="Courier New" panose="02070309020205020404" pitchFamily="49" charset="0"/>
              </a:rPr>
              <a:t>        rand = </a:t>
            </a:r>
            <a:r>
              <a:rPr lang="en-US" sz="2000" b="0" dirty="0" err="1">
                <a:solidFill>
                  <a:schemeClr val="tx1"/>
                </a:solidFill>
                <a:effectLst/>
                <a:latin typeface="Courier New" panose="02070309020205020404" pitchFamily="49" charset="0"/>
                <a:cs typeface="Courier New" panose="02070309020205020404" pitchFamily="49" charset="0"/>
              </a:rPr>
              <a:t>random.randint</a:t>
            </a:r>
            <a:r>
              <a:rPr lang="en-US" sz="2000" b="0" dirty="0">
                <a:solidFill>
                  <a:schemeClr val="tx1"/>
                </a:solidFill>
                <a:effectLst/>
                <a:latin typeface="Courier New" panose="02070309020205020404" pitchFamily="49" charset="0"/>
                <a:cs typeface="Courier New" panose="02070309020205020404" pitchFamily="49" charset="0"/>
              </a:rPr>
              <a:t>(0, </a:t>
            </a:r>
            <a:r>
              <a:rPr lang="en-US" sz="2000" b="0" dirty="0" err="1">
                <a:solidFill>
                  <a:schemeClr val="tx1"/>
                </a:solidFill>
                <a:effectLst/>
                <a:latin typeface="Courier New" panose="02070309020205020404" pitchFamily="49" charset="0"/>
                <a:cs typeface="Courier New" panose="02070309020205020404" pitchFamily="49" charset="0"/>
              </a:rPr>
              <a:t>len</a:t>
            </a:r>
            <a:r>
              <a:rPr lang="en-US" sz="2000" b="0" dirty="0">
                <a:solidFill>
                  <a:schemeClr val="tx1"/>
                </a:solidFill>
                <a:effectLst/>
                <a:latin typeface="Courier New" panose="02070309020205020404" pitchFamily="49" charset="0"/>
                <a:cs typeface="Courier New" panose="02070309020205020404" pitchFamily="49" charset="0"/>
              </a:rPr>
              <a:t>(</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 - 1)</a:t>
            </a:r>
          </a:p>
          <a:p>
            <a:r>
              <a:rPr lang="en-US" sz="2000" b="0" dirty="0">
                <a:solidFill>
                  <a:schemeClr val="tx1"/>
                </a:solidFill>
                <a:effectLst/>
                <a:latin typeface="Courier New" panose="02070309020205020404" pitchFamily="49" charset="0"/>
                <a:cs typeface="Courier New" panose="02070309020205020404" pitchFamily="49" charset="0"/>
              </a:rPr>
              <a:t>        story = story + ' ' +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[rand]</a:t>
            </a:r>
          </a:p>
          <a:p>
            <a:r>
              <a:rPr lang="en-US" sz="2000" b="0" dirty="0">
                <a:solidFill>
                  <a:schemeClr val="tx1"/>
                </a:solidFill>
                <a:effectLst/>
                <a:latin typeface="Courier New" panose="02070309020205020404" pitchFamily="49" charset="0"/>
                <a:cs typeface="Courier New" panose="02070309020205020404" pitchFamily="49" charset="0"/>
              </a:rPr>
              <a:t>        context =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[rand]</a:t>
            </a:r>
          </a:p>
          <a:p>
            <a:r>
              <a:rPr lang="en-US" sz="2000" b="0" dirty="0">
                <a:solidFill>
                  <a:schemeClr val="tx1"/>
                </a:solidFill>
                <a:effectLst/>
                <a:latin typeface="Courier New" panose="02070309020205020404" pitchFamily="49" charset="0"/>
                <a:cs typeface="Courier New" panose="02070309020205020404" pitchFamily="49" charset="0"/>
              </a:rPr>
              <a:t>    return story</a:t>
            </a:r>
            <a:endParaRPr lang="en-US" sz="2800" b="0" dirty="0">
              <a:solidFill>
                <a:schemeClr val="tx1"/>
              </a:solidFill>
              <a:effectLst/>
              <a:latin typeface="Courier New" panose="02070309020205020404" pitchFamily="49" charset="0"/>
              <a:cs typeface="Courier New" panose="02070309020205020404" pitchFamily="49" charset="0"/>
            </a:endParaRPr>
          </a:p>
        </p:txBody>
      </p:sp>
      <p:sp>
        <p:nvSpPr>
          <p:cNvPr id="6" name="TextBox 5"/>
          <p:cNvSpPr txBox="1"/>
          <p:nvPr>
            <p:custDataLst>
              <p:tags r:id="rId2"/>
            </p:custDataLst>
          </p:nvPr>
        </p:nvSpPr>
        <p:spPr>
          <a:xfrm>
            <a:off x="2172576" y="3920460"/>
            <a:ext cx="6968574" cy="1200329"/>
          </a:xfrm>
          <a:prstGeom prst="rect">
            <a:avLst/>
          </a:prstGeom>
          <a:noFill/>
          <a:ln>
            <a:solidFill>
              <a:schemeClr val="bg1"/>
            </a:solidFill>
          </a:ln>
        </p:spPr>
        <p:txBody>
          <a:bodyPr wrap="none" rtlCol="0">
            <a:spAutoFit/>
          </a:bodyPr>
          <a:lstStyle/>
          <a:p>
            <a:r>
              <a:rPr lang="en-US" sz="2400" dirty="0">
                <a:solidFill>
                  <a:sysClr val="windowText" lastClr="000000"/>
                </a:solidFill>
              </a:rPr>
              <a:t>“My dog likes to see me. I like my cat.“</a:t>
            </a:r>
          </a:p>
          <a:p>
            <a:endParaRPr lang="en-US" sz="2400" dirty="0">
              <a:solidFill>
                <a:sysClr val="windowText" lastClr="000000"/>
              </a:solidFill>
            </a:endParaRPr>
          </a:p>
          <a:p>
            <a:r>
              <a:rPr lang="en-US" sz="2400" b="1" dirty="0">
                <a:solidFill>
                  <a:sysClr val="windowText" lastClr="000000"/>
                </a:solidFill>
              </a:rPr>
              <a:t>Why is the generated text above not possible?</a:t>
            </a:r>
          </a:p>
        </p:txBody>
      </p:sp>
      <p:sp>
        <p:nvSpPr>
          <p:cNvPr id="3" name="TextBox 2">
            <a:extLst>
              <a:ext uri="{FF2B5EF4-FFF2-40B4-BE49-F238E27FC236}">
                <a16:creationId xmlns:a16="http://schemas.microsoft.com/office/drawing/2014/main" id="{E748B300-43BA-54D6-D850-B724BF08B29F}"/>
              </a:ext>
            </a:extLst>
          </p:cNvPr>
          <p:cNvSpPr txBox="1"/>
          <p:nvPr>
            <p:custDataLst>
              <p:tags r:id="rId3"/>
            </p:custDataLst>
          </p:nvPr>
        </p:nvSpPr>
        <p:spPr>
          <a:xfrm>
            <a:off x="4819740" y="1323581"/>
            <a:ext cx="7037504" cy="400110"/>
          </a:xfrm>
          <a:prstGeom prst="rect">
            <a:avLst/>
          </a:prstGeom>
          <a:noFill/>
          <a:ln>
            <a:solidFill>
              <a:schemeClr val="tx1"/>
            </a:solidFill>
          </a:ln>
        </p:spPr>
        <p:txBody>
          <a:bodyPr wrap="none" rtlCol="0">
            <a:spAutoFit/>
          </a:bodyPr>
          <a:lstStyle/>
          <a:p>
            <a:r>
              <a:rPr lang="en-US" sz="2000" dirty="0">
                <a:solidFill>
                  <a:sysClr val="windowText" lastClr="000000"/>
                </a:solidFill>
              </a:rPr>
              <a:t>"I like my cat.  I like to see my dog.  My dog likes to see me."</a:t>
            </a:r>
          </a:p>
        </p:txBody>
      </p:sp>
      <p:sp>
        <p:nvSpPr>
          <p:cNvPr id="4" name="Title 1">
            <a:extLst>
              <a:ext uri="{FF2B5EF4-FFF2-40B4-BE49-F238E27FC236}">
                <a16:creationId xmlns:a16="http://schemas.microsoft.com/office/drawing/2014/main" id="{CFEB91C7-8144-5EF0-D244-3504F9C01DA6}"/>
              </a:ext>
            </a:extLst>
          </p:cNvPr>
          <p:cNvSpPr>
            <a:spLocks noGrp="1"/>
          </p:cNvSpPr>
          <p:nvPr>
            <p:ph type="title"/>
          </p:nvPr>
        </p:nvSpPr>
        <p:spPr>
          <a:xfrm>
            <a:off x="609600" y="57874"/>
            <a:ext cx="10972800" cy="911764"/>
          </a:xfrm>
        </p:spPr>
        <p:txBody>
          <a:bodyPr>
            <a:normAutofit/>
          </a:bodyPr>
          <a:lstStyle/>
          <a:p>
            <a:pPr algn="l"/>
            <a:r>
              <a:rPr lang="en-US" sz="4000" dirty="0"/>
              <a:t>Here’s what we have so far:</a:t>
            </a:r>
          </a:p>
        </p:txBody>
      </p:sp>
    </p:spTree>
    <p:extLst>
      <p:ext uri="{BB962C8B-B14F-4D97-AF65-F5344CB8AC3E}">
        <p14:creationId xmlns:p14="http://schemas.microsoft.com/office/powerpoint/2010/main" val="312519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72584" y="871604"/>
            <a:ext cx="8340745" cy="5016758"/>
          </a:xfrm>
          <a:prstGeom prst="rect">
            <a:avLst/>
          </a:prstGeom>
          <a:noFill/>
          <a:ln>
            <a:solidFill>
              <a:schemeClr val="bg1"/>
            </a:solidFill>
          </a:ln>
        </p:spPr>
        <p:txBody>
          <a:bodyPr wrap="none" rtlCol="0">
            <a:spAutoFit/>
          </a:bodyPr>
          <a:lstStyle/>
          <a:p>
            <a:r>
              <a:rPr lang="en-US" sz="2000" b="0" dirty="0">
                <a:solidFill>
                  <a:schemeClr val="tx1"/>
                </a:solidFill>
                <a:effectLst/>
                <a:latin typeface="Courier New" panose="02070309020205020404" pitchFamily="49" charset="0"/>
                <a:cs typeface="Courier New" panose="02070309020205020404" pitchFamily="49" charset="0"/>
              </a:rPr>
              <a:t>def </a:t>
            </a:r>
            <a:r>
              <a:rPr lang="en-US" sz="2000" b="0" dirty="0" err="1">
                <a:solidFill>
                  <a:schemeClr val="tx1"/>
                </a:solidFill>
                <a:effectLst/>
                <a:latin typeface="Courier New" panose="02070309020205020404" pitchFamily="49" charset="0"/>
                <a:cs typeface="Courier New" panose="02070309020205020404" pitchFamily="49" charset="0"/>
              </a:rPr>
              <a:t>mimic_text</a:t>
            </a:r>
            <a:r>
              <a:rPr lang="en-US" sz="2000" b="0" dirty="0">
                <a:solidFill>
                  <a:schemeClr val="tx1"/>
                </a:solidFill>
                <a:effectLst/>
                <a:latin typeface="Courier New" panose="02070309020205020404" pitchFamily="49" charset="0"/>
                <a:cs typeface="Courier New" panose="02070309020205020404" pitchFamily="49" charset="0"/>
              </a:rPr>
              <a:t>(</a:t>
            </a:r>
            <a:r>
              <a:rPr lang="en-US" sz="2000" b="0" dirty="0" err="1">
                <a:solidFill>
                  <a:schemeClr val="tx1"/>
                </a:solidFill>
                <a:effectLst/>
                <a:latin typeface="Courier New" panose="02070309020205020404" pitchFamily="49" charset="0"/>
                <a:cs typeface="Courier New" panose="02070309020205020404" pitchFamily="49" charset="0"/>
              </a:rPr>
              <a:t>word_dict</a:t>
            </a:r>
            <a:r>
              <a:rPr lang="en-US" sz="2000" b="0" dirty="0">
                <a:solidFill>
                  <a:schemeClr val="tx1"/>
                </a:solidFill>
                <a:effectLst/>
                <a:latin typeface="Courier New" panose="02070309020205020404" pitchFamily="49" charset="0"/>
                <a:cs typeface="Courier New" panose="02070309020205020404" pitchFamily="49" charset="0"/>
              </a:rPr>
              <a:t>, </a:t>
            </a:r>
            <a:r>
              <a:rPr lang="en-US" sz="2000" b="0" dirty="0" err="1">
                <a:solidFill>
                  <a:schemeClr val="tx1"/>
                </a:solidFill>
                <a:effectLst/>
                <a:latin typeface="Courier New" panose="02070309020205020404" pitchFamily="49" charset="0"/>
                <a:cs typeface="Courier New" panose="02070309020205020404" pitchFamily="49" charset="0"/>
              </a:rPr>
              <a:t>num_words</a:t>
            </a:r>
            <a:r>
              <a:rPr lang="en-US" sz="2000" b="0" dirty="0">
                <a:solidFill>
                  <a:schemeClr val="tx1"/>
                </a:solidFill>
                <a:effectLst/>
                <a:latin typeface="Courier New" panose="02070309020205020404" pitchFamily="49" charset="0"/>
                <a:cs typeface="Courier New" panose="02070309020205020404" pitchFamily="49" charset="0"/>
              </a:rPr>
              <a:t>):</a:t>
            </a:r>
          </a:p>
          <a:p>
            <a:r>
              <a:rPr lang="en-US" sz="2000" b="0" dirty="0">
                <a:solidFill>
                  <a:schemeClr val="tx1"/>
                </a:solidFill>
                <a:effectLst/>
                <a:latin typeface="Courier New" panose="02070309020205020404" pitchFamily="49" charset="0"/>
                <a:cs typeface="Courier New" panose="02070309020205020404" pitchFamily="49" charset="0"/>
              </a:rPr>
              <a:t>    story = ''</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context = ''</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for </a:t>
            </a:r>
            <a:r>
              <a:rPr lang="en-US" sz="2000" b="0" dirty="0" err="1">
                <a:solidFill>
                  <a:schemeClr val="tx1"/>
                </a:solidFill>
                <a:effectLst/>
                <a:latin typeface="Courier New" panose="02070309020205020404" pitchFamily="49" charset="0"/>
                <a:cs typeface="Courier New" panose="02070309020205020404" pitchFamily="49" charset="0"/>
              </a:rPr>
              <a:t>i</a:t>
            </a:r>
            <a:r>
              <a:rPr lang="en-US" sz="2000" b="0" dirty="0">
                <a:solidFill>
                  <a:schemeClr val="tx1"/>
                </a:solidFill>
                <a:effectLst/>
                <a:latin typeface="Courier New" panose="02070309020205020404" pitchFamily="49" charset="0"/>
                <a:cs typeface="Courier New" panose="02070309020205020404" pitchFamily="49" charset="0"/>
              </a:rPr>
              <a:t> in range(0, </a:t>
            </a:r>
            <a:r>
              <a:rPr lang="en-US" sz="2000" b="0" dirty="0" err="1">
                <a:solidFill>
                  <a:schemeClr val="tx1"/>
                </a:solidFill>
                <a:effectLst/>
                <a:latin typeface="Courier New" panose="02070309020205020404" pitchFamily="49" charset="0"/>
                <a:cs typeface="Courier New" panose="02070309020205020404" pitchFamily="49" charset="0"/>
              </a:rPr>
              <a:t>num_words</a:t>
            </a:r>
            <a:r>
              <a:rPr lang="en-US" sz="2000" b="0" dirty="0">
                <a:solidFill>
                  <a:schemeClr val="tx1"/>
                </a:solidFill>
                <a:effectLst/>
                <a:latin typeface="Courier New" panose="02070309020205020404" pitchFamily="49" charset="0"/>
                <a:cs typeface="Courier New" panose="02070309020205020404" pitchFamily="49" charset="0"/>
              </a:rPr>
              <a:t>):</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 = </a:t>
            </a:r>
            <a:r>
              <a:rPr lang="en-US" sz="2000" b="0" dirty="0" err="1">
                <a:solidFill>
                  <a:schemeClr val="tx1"/>
                </a:solidFill>
                <a:effectLst/>
                <a:latin typeface="Courier New" panose="02070309020205020404" pitchFamily="49" charset="0"/>
                <a:cs typeface="Courier New" panose="02070309020205020404" pitchFamily="49" charset="0"/>
              </a:rPr>
              <a:t>word_dict.get</a:t>
            </a:r>
            <a:r>
              <a:rPr lang="en-US" sz="2000" b="0" dirty="0">
                <a:solidFill>
                  <a:schemeClr val="tx1"/>
                </a:solidFill>
                <a:effectLst/>
                <a:latin typeface="Courier New" panose="02070309020205020404" pitchFamily="49" charset="0"/>
                <a:cs typeface="Courier New" panose="02070309020205020404" pitchFamily="49" charset="0"/>
              </a:rPr>
              <a:t>(context)</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rand = </a:t>
            </a:r>
            <a:r>
              <a:rPr lang="en-US" sz="2000" b="0" dirty="0" err="1">
                <a:solidFill>
                  <a:schemeClr val="tx1"/>
                </a:solidFill>
                <a:effectLst/>
                <a:latin typeface="Courier New" panose="02070309020205020404" pitchFamily="49" charset="0"/>
                <a:cs typeface="Courier New" panose="02070309020205020404" pitchFamily="49" charset="0"/>
              </a:rPr>
              <a:t>random.randint</a:t>
            </a:r>
            <a:r>
              <a:rPr lang="en-US" sz="2000" b="0" dirty="0">
                <a:solidFill>
                  <a:schemeClr val="tx1"/>
                </a:solidFill>
                <a:effectLst/>
                <a:latin typeface="Courier New" panose="02070309020205020404" pitchFamily="49" charset="0"/>
                <a:cs typeface="Courier New" panose="02070309020205020404" pitchFamily="49" charset="0"/>
              </a:rPr>
              <a:t>(0, </a:t>
            </a:r>
            <a:r>
              <a:rPr lang="en-US" sz="2000" b="0" dirty="0" err="1">
                <a:solidFill>
                  <a:schemeClr val="tx1"/>
                </a:solidFill>
                <a:effectLst/>
                <a:latin typeface="Courier New" panose="02070309020205020404" pitchFamily="49" charset="0"/>
                <a:cs typeface="Courier New" panose="02070309020205020404" pitchFamily="49" charset="0"/>
              </a:rPr>
              <a:t>len</a:t>
            </a:r>
            <a:r>
              <a:rPr lang="en-US" sz="2000" b="0" dirty="0">
                <a:solidFill>
                  <a:schemeClr val="tx1"/>
                </a:solidFill>
                <a:effectLst/>
                <a:latin typeface="Courier New" panose="02070309020205020404" pitchFamily="49" charset="0"/>
                <a:cs typeface="Courier New" panose="02070309020205020404" pitchFamily="49" charset="0"/>
              </a:rPr>
              <a:t>(</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 - 1)</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story = story + ' ' +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[rand]</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context = </a:t>
            </a:r>
            <a:r>
              <a:rPr lang="en-US" sz="2000" b="0" dirty="0" err="1">
                <a:solidFill>
                  <a:schemeClr val="tx1"/>
                </a:solidFill>
                <a:effectLst/>
                <a:latin typeface="Courier New" panose="02070309020205020404" pitchFamily="49" charset="0"/>
                <a:cs typeface="Courier New" panose="02070309020205020404" pitchFamily="49" charset="0"/>
              </a:rPr>
              <a:t>next_words</a:t>
            </a:r>
            <a:r>
              <a:rPr lang="en-US" sz="2000" b="0" dirty="0">
                <a:solidFill>
                  <a:schemeClr val="tx1"/>
                </a:solidFill>
                <a:effectLst/>
                <a:latin typeface="Courier New" panose="02070309020205020404" pitchFamily="49" charset="0"/>
                <a:cs typeface="Courier New" panose="02070309020205020404" pitchFamily="49" charset="0"/>
              </a:rPr>
              <a:t>[rand]</a:t>
            </a:r>
          </a:p>
          <a:p>
            <a:endParaRPr lang="en-US" sz="2000" b="0" dirty="0">
              <a:solidFill>
                <a:schemeClr val="tx1"/>
              </a:solidFill>
              <a:effectLst/>
              <a:latin typeface="Courier New" panose="02070309020205020404" pitchFamily="49" charset="0"/>
              <a:cs typeface="Courier New" panose="02070309020205020404" pitchFamily="49" charset="0"/>
            </a:endParaRPr>
          </a:p>
          <a:p>
            <a:r>
              <a:rPr lang="en-US" sz="2000" b="0" dirty="0">
                <a:solidFill>
                  <a:schemeClr val="tx1"/>
                </a:solidFill>
                <a:effectLst/>
                <a:latin typeface="Courier New" panose="02070309020205020404" pitchFamily="49" charset="0"/>
                <a:cs typeface="Courier New" panose="02070309020205020404" pitchFamily="49" charset="0"/>
              </a:rPr>
              <a:t>    return story</a:t>
            </a:r>
            <a:endParaRPr lang="en-US" sz="2800" b="0" dirty="0">
              <a:solidFill>
                <a:schemeClr val="tx1"/>
              </a:solidFill>
              <a:effectLst/>
              <a:latin typeface="Courier New" panose="02070309020205020404" pitchFamily="49" charset="0"/>
              <a:cs typeface="Courier New" panose="02070309020205020404" pitchFamily="49" charset="0"/>
            </a:endParaRPr>
          </a:p>
        </p:txBody>
      </p:sp>
      <p:sp>
        <p:nvSpPr>
          <p:cNvPr id="4" name="Title 1">
            <a:extLst>
              <a:ext uri="{FF2B5EF4-FFF2-40B4-BE49-F238E27FC236}">
                <a16:creationId xmlns:a16="http://schemas.microsoft.com/office/drawing/2014/main" id="{B8326F73-D06D-D245-F54C-4017AEB0A88D}"/>
              </a:ext>
            </a:extLst>
          </p:cNvPr>
          <p:cNvSpPr>
            <a:spLocks noGrp="1"/>
          </p:cNvSpPr>
          <p:nvPr>
            <p:ph type="title"/>
          </p:nvPr>
        </p:nvSpPr>
        <p:spPr>
          <a:xfrm>
            <a:off x="609600" y="57874"/>
            <a:ext cx="10972800" cy="911764"/>
          </a:xfrm>
        </p:spPr>
        <p:txBody>
          <a:bodyPr/>
          <a:lstStyle/>
          <a:p>
            <a:pPr algn="l"/>
            <a:r>
              <a:rPr lang="en-US" dirty="0"/>
              <a:t>Let’s fix that issue</a:t>
            </a:r>
          </a:p>
        </p:txBody>
      </p:sp>
    </p:spTree>
    <p:extLst>
      <p:ext uri="{BB962C8B-B14F-4D97-AF65-F5344CB8AC3E}">
        <p14:creationId xmlns:p14="http://schemas.microsoft.com/office/powerpoint/2010/main" val="70091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Go farther!</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a:xfrm>
            <a:off x="609600" y="1219200"/>
            <a:ext cx="10972800" cy="5035296"/>
          </a:xfrm>
        </p:spPr>
        <p:txBody>
          <a:bodyPr>
            <a:normAutofit fontScale="92500" lnSpcReduction="10000"/>
          </a:bodyPr>
          <a:lstStyle/>
          <a:p>
            <a:r>
              <a:rPr lang="en-US" dirty="0"/>
              <a:t>Context is a single word, but if you make it multiple words, it’ll get better. (But too many words of context just repeats the source, so find a balance.)</a:t>
            </a:r>
          </a:p>
          <a:p>
            <a:pPr lvl="1"/>
            <a:r>
              <a:rPr lang="en-US" dirty="0"/>
              <a:t>Could use average/median list length as a measure of variation</a:t>
            </a:r>
          </a:p>
          <a:p>
            <a:endParaRPr lang="en-US" dirty="0"/>
          </a:p>
          <a:p>
            <a:r>
              <a:rPr lang="en-US" dirty="0"/>
              <a:t>Because we start with </a:t>
            </a:r>
            <a:r>
              <a:rPr lang="en-US" sz="3200" b="0" dirty="0">
                <a:solidFill>
                  <a:schemeClr val="tx1"/>
                </a:solidFill>
                <a:effectLst/>
                <a:latin typeface="Courier New" panose="02070309020205020404" pitchFamily="49" charset="0"/>
                <a:cs typeface="Courier New" panose="02070309020205020404" pitchFamily="49" charset="0"/>
              </a:rPr>
              <a:t>'' </a:t>
            </a:r>
            <a:r>
              <a:rPr lang="en-US" dirty="0"/>
              <a:t>every time the text will always start with the first word in the source file.  Could we randomly pick a different word?</a:t>
            </a:r>
          </a:p>
          <a:p>
            <a:pPr lvl="1"/>
            <a:r>
              <a:rPr lang="en-US" dirty="0"/>
              <a:t>Randomly pick a key from the dictionary?</a:t>
            </a:r>
          </a:p>
          <a:p>
            <a:pPr lvl="2"/>
            <a:r>
              <a:rPr lang="en-US" dirty="0"/>
              <a:t>Advanced, keep trying until you find a capitalized word at the start of the sentence, then run with that.</a:t>
            </a:r>
          </a:p>
          <a:p>
            <a:pPr marL="25400" indent="0">
              <a:buNone/>
            </a:pPr>
            <a:endParaRPr lang="en-US" dirty="0"/>
          </a:p>
        </p:txBody>
      </p:sp>
    </p:spTree>
    <p:extLst>
      <p:ext uri="{BB962C8B-B14F-4D97-AF65-F5344CB8AC3E}">
        <p14:creationId xmlns:p14="http://schemas.microsoft.com/office/powerpoint/2010/main" val="87833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Summary</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Testing often requires creating your own test cases</a:t>
            </a:r>
          </a:p>
          <a:p>
            <a:pPr marL="800100" lvl="1" indent="-342900">
              <a:spcBef>
                <a:spcPts val="0"/>
              </a:spcBef>
              <a:buClr>
                <a:schemeClr val="dk1"/>
              </a:buClr>
              <a:buSzPts val="3200"/>
              <a:buChar char="•"/>
            </a:pPr>
            <a:r>
              <a:rPr lang="en-US" dirty="0"/>
              <a:t>Be sure to provide the broadest coverage possible</a:t>
            </a:r>
          </a:p>
          <a:p>
            <a:pPr marL="800100" lvl="1" indent="-342900">
              <a:spcBef>
                <a:spcPts val="0"/>
              </a:spcBef>
              <a:buClr>
                <a:schemeClr val="dk1"/>
              </a:buClr>
              <a:buSzPts val="3200"/>
              <a:buChar char="•"/>
            </a:pPr>
            <a:r>
              <a:rPr lang="en-US" dirty="0"/>
              <a:t>But keep it as short as possible (don’t be redundant)</a:t>
            </a:r>
          </a:p>
          <a:p>
            <a:pPr marL="800100" lvl="1" indent="-342900">
              <a:spcBef>
                <a:spcPts val="0"/>
              </a:spcBef>
              <a:buClr>
                <a:schemeClr val="dk1"/>
              </a:buClr>
              <a:buSzPts val="3200"/>
              <a:buChar char="•"/>
            </a:pPr>
            <a:r>
              <a:rPr lang="en-US" dirty="0"/>
              <a:t>For working with files, this often means making an example file</a:t>
            </a:r>
          </a:p>
          <a:p>
            <a:pPr marL="342900" indent="-342900">
              <a:spcBef>
                <a:spcPts val="0"/>
              </a:spcBef>
            </a:pPr>
            <a:r>
              <a:rPr lang="en-US" dirty="0"/>
              <a:t>Code one function at a time, after you understand what it should do by solving it by hand.</a:t>
            </a:r>
          </a:p>
          <a:p>
            <a:pPr marL="342900" indent="-342900">
              <a:spcBef>
                <a:spcPts val="0"/>
              </a:spcBef>
            </a:pPr>
            <a:r>
              <a:rPr lang="en-US" dirty="0"/>
              <a:t>Markov Text Prediction is a way of generating human-like language</a:t>
            </a:r>
          </a:p>
          <a:p>
            <a:pPr marL="800100" lvl="1" indent="-342900">
              <a:spcBef>
                <a:spcPts val="0"/>
              </a:spcBef>
            </a:pPr>
            <a:r>
              <a:rPr lang="en-US" dirty="0"/>
              <a:t>Breaking up the task helped us code </a:t>
            </a:r>
            <a:r>
              <a:rPr lang="en-US"/>
              <a:t>it successfully!</a:t>
            </a:r>
            <a:endParaRPr lang="en-US" dirty="0"/>
          </a:p>
        </p:txBody>
      </p:sp>
    </p:spTree>
    <p:extLst>
      <p:ext uri="{BB962C8B-B14F-4D97-AF65-F5344CB8AC3E}">
        <p14:creationId xmlns:p14="http://schemas.microsoft.com/office/powerpoint/2010/main" val="113168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Did you know that Copilot can explain code?</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a:xfrm>
            <a:off x="609600" y="1219200"/>
            <a:ext cx="10972800" cy="5035296"/>
          </a:xfrm>
        </p:spPr>
        <p:txBody>
          <a:bodyPr>
            <a:normAutofit/>
          </a:bodyPr>
          <a:lstStyle/>
          <a:p>
            <a:r>
              <a:rPr lang="en-US" dirty="0"/>
              <a:t>Quick demo in </a:t>
            </a:r>
            <a:r>
              <a:rPr lang="en-US" dirty="0" err="1"/>
              <a:t>VSCode</a:t>
            </a:r>
            <a:endParaRPr lang="en-US" dirty="0"/>
          </a:p>
          <a:p>
            <a:pPr marL="25400" indent="0">
              <a:buNone/>
            </a:pPr>
            <a:endParaRPr lang="en-US" dirty="0"/>
          </a:p>
        </p:txBody>
      </p:sp>
    </p:spTree>
    <p:extLst>
      <p:ext uri="{BB962C8B-B14F-4D97-AF65-F5344CB8AC3E}">
        <p14:creationId xmlns:p14="http://schemas.microsoft.com/office/powerpoint/2010/main" val="248209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Learning Goals for Today</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lstStyle/>
          <a:p>
            <a:pPr marL="25400" indent="0">
              <a:buNone/>
            </a:pPr>
            <a:r>
              <a:rPr lang="en-US" dirty="0"/>
              <a:t>By the end of today’s lecture, you should be able to:</a:t>
            </a:r>
          </a:p>
          <a:p>
            <a:r>
              <a:rPr lang="en-US" dirty="0"/>
              <a:t>Use Dictionaries, Testing, and Problem Decomposition to perform Markov Text Generation</a:t>
            </a:r>
          </a:p>
        </p:txBody>
      </p:sp>
    </p:spTree>
    <p:extLst>
      <p:ext uri="{BB962C8B-B14F-4D97-AF65-F5344CB8AC3E}">
        <p14:creationId xmlns:p14="http://schemas.microsoft.com/office/powerpoint/2010/main" val="148254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Markov Text Generation</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lstStyle/>
          <a:p>
            <a:pPr marL="25400" indent="0">
              <a:buNone/>
            </a:pPr>
            <a:r>
              <a:rPr lang="en-US" dirty="0"/>
              <a:t>Let’s create text that appears/sounds like it came from a different source (this is a precursor to LLMs)</a:t>
            </a:r>
          </a:p>
          <a:p>
            <a:pPr marL="25400" indent="0">
              <a:buNone/>
            </a:pPr>
            <a:endParaRPr lang="en-US" dirty="0"/>
          </a:p>
          <a:p>
            <a:pPr marL="25400" indent="0">
              <a:buNone/>
            </a:pPr>
            <a:r>
              <a:rPr lang="en-US" dirty="0"/>
              <a:t>Plan:</a:t>
            </a:r>
          </a:p>
          <a:p>
            <a:pPr marL="25400" indent="0">
              <a:buNone/>
            </a:pPr>
            <a:r>
              <a:rPr lang="en-US" dirty="0"/>
              <a:t>- Discuss the idea</a:t>
            </a:r>
          </a:p>
          <a:p>
            <a:pPr marL="25400" indent="0">
              <a:buNone/>
            </a:pPr>
            <a:r>
              <a:rPr lang="en-US" dirty="0"/>
              <a:t>- </a:t>
            </a:r>
            <a:r>
              <a:rPr lang="en-US" b="1" dirty="0"/>
              <a:t>Do some small sample questions</a:t>
            </a:r>
          </a:p>
          <a:p>
            <a:pPr marL="25400" indent="0">
              <a:buNone/>
            </a:pPr>
            <a:r>
              <a:rPr lang="en-US" b="1" dirty="0"/>
              <a:t>- Code up a larger example together</a:t>
            </a:r>
          </a:p>
        </p:txBody>
      </p:sp>
    </p:spTree>
    <p:extLst>
      <p:ext uri="{BB962C8B-B14F-4D97-AF65-F5344CB8AC3E}">
        <p14:creationId xmlns:p14="http://schemas.microsoft.com/office/powerpoint/2010/main" val="420148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custDataLst>
              <p:tags r:id="rId1"/>
            </p:custDataLst>
          </p:nvPr>
        </p:nvSpPr>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dirty="0"/>
              <a:t>Review: Predicting the future: Markov processes</a:t>
            </a:r>
          </a:p>
        </p:txBody>
      </p:sp>
      <p:sp>
        <p:nvSpPr>
          <p:cNvPr id="2" name="Cloud 1"/>
          <p:cNvSpPr/>
          <p:nvPr>
            <p:custDataLst>
              <p:tags r:id="rId2"/>
            </p:custDataLst>
          </p:nvPr>
        </p:nvSpPr>
        <p:spPr>
          <a:xfrm>
            <a:off x="2997009" y="3150020"/>
            <a:ext cx="2580532" cy="106331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b="1"/>
              <a:t>Current State</a:t>
            </a:r>
          </a:p>
        </p:txBody>
      </p:sp>
      <p:sp>
        <p:nvSpPr>
          <p:cNvPr id="5" name="Cloud 4"/>
          <p:cNvSpPr/>
          <p:nvPr>
            <p:custDataLst>
              <p:tags r:id="rId3"/>
            </p:custDataLst>
          </p:nvPr>
        </p:nvSpPr>
        <p:spPr>
          <a:xfrm>
            <a:off x="6278829" y="2112397"/>
            <a:ext cx="2580532" cy="106331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100" b="1"/>
          </a:p>
        </p:txBody>
      </p:sp>
      <p:sp>
        <p:nvSpPr>
          <p:cNvPr id="6" name="Cloud 5"/>
          <p:cNvSpPr/>
          <p:nvPr>
            <p:custDataLst>
              <p:tags r:id="rId4"/>
            </p:custDataLst>
          </p:nvPr>
        </p:nvSpPr>
        <p:spPr>
          <a:xfrm>
            <a:off x="6378507" y="3364006"/>
            <a:ext cx="2580532" cy="106331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100" b="1"/>
          </a:p>
        </p:txBody>
      </p:sp>
      <p:cxnSp>
        <p:nvCxnSpPr>
          <p:cNvPr id="7" name="Straight Arrow Connector 6"/>
          <p:cNvCxnSpPr/>
          <p:nvPr>
            <p:custDataLst>
              <p:tags r:id="rId5"/>
            </p:custDataLst>
          </p:nvPr>
        </p:nvCxnSpPr>
        <p:spPr>
          <a:xfrm flipV="1">
            <a:off x="5522164" y="2651591"/>
            <a:ext cx="598064" cy="520582"/>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6"/>
            </p:custDataLst>
          </p:nvPr>
        </p:nvCxnSpPr>
        <p:spPr>
          <a:xfrm>
            <a:off x="5643993" y="3836742"/>
            <a:ext cx="631289" cy="8861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4480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eatlesLyrics.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072640" y="84888"/>
            <a:ext cx="5401056" cy="6688223"/>
          </a:xfrm>
          <a:prstGeom prst="rect">
            <a:avLst/>
          </a:prstGeom>
        </p:spPr>
      </p:pic>
    </p:spTree>
    <p:extLst>
      <p:ext uri="{BB962C8B-B14F-4D97-AF65-F5344CB8AC3E}">
        <p14:creationId xmlns:p14="http://schemas.microsoft.com/office/powerpoint/2010/main" val="233436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2A9-06B1-1E78-94C2-4A92A2BE382E}"/>
              </a:ext>
            </a:extLst>
          </p:cNvPr>
          <p:cNvSpPr>
            <a:spLocks noGrp="1"/>
          </p:cNvSpPr>
          <p:nvPr>
            <p:ph type="title"/>
          </p:nvPr>
        </p:nvSpPr>
        <p:spPr/>
        <p:txBody>
          <a:bodyPr/>
          <a:lstStyle/>
          <a:p>
            <a:r>
              <a:rPr lang="en-US" dirty="0"/>
              <a:t>Early Idea</a:t>
            </a:r>
          </a:p>
        </p:txBody>
      </p:sp>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p:txBody>
          <a:bodyPr/>
          <a:lstStyle/>
          <a:p>
            <a:pPr marL="25400" indent="0">
              <a:buNone/>
            </a:pPr>
            <a:r>
              <a:rPr lang="en-US" dirty="0"/>
              <a:t>Build the model (create dictionary):</a:t>
            </a:r>
          </a:p>
          <a:p>
            <a:pPr>
              <a:buFont typeface="Arial" panose="020B0604020202020204" pitchFamily="34" charset="0"/>
              <a:buChar char="•"/>
            </a:pPr>
            <a:r>
              <a:rPr lang="en-US" dirty="0"/>
              <a:t>The “context” will be the previous word (starts as </a:t>
            </a:r>
            <a:r>
              <a:rPr lang="en-US" b="0" i="0" u="none" strike="noStrike" baseline="0" dirty="0">
                <a:solidFill>
                  <a:srgbClr val="000000"/>
                </a:solidFill>
                <a:latin typeface="CMTT10"/>
              </a:rPr>
              <a:t>' ' </a:t>
            </a:r>
            <a:r>
              <a:rPr lang="en-US" dirty="0"/>
              <a:t>)</a:t>
            </a:r>
          </a:p>
          <a:p>
            <a:pPr>
              <a:buFont typeface="Arial" panose="020B0604020202020204" pitchFamily="34" charset="0"/>
              <a:buChar char="•"/>
            </a:pPr>
            <a:r>
              <a:rPr lang="en-US" dirty="0"/>
              <a:t>Associate each “context” with a list of the words that follow it</a:t>
            </a:r>
          </a:p>
          <a:p>
            <a:pPr>
              <a:buFont typeface="Arial" panose="020B0604020202020204" pitchFamily="34" charset="0"/>
              <a:buChar char="•"/>
            </a:pPr>
            <a:r>
              <a:rPr lang="en-US" dirty="0"/>
              <a:t>The “context” becomes the current word</a:t>
            </a:r>
          </a:p>
        </p:txBody>
      </p:sp>
    </p:spTree>
    <p:extLst>
      <p:ext uri="{BB962C8B-B14F-4D97-AF65-F5344CB8AC3E}">
        <p14:creationId xmlns:p14="http://schemas.microsoft.com/office/powerpoint/2010/main" val="321552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861406"/>
            <a:ext cx="10972800" cy="3222913"/>
          </a:xfrm>
        </p:spPr>
        <p:txBody>
          <a:bodyPr>
            <a:normAutofit fontScale="85000" lnSpcReduction="20000"/>
          </a:bodyPr>
          <a:lstStyle/>
          <a:p>
            <a:pPr marL="25400" indent="0" algn="l">
              <a:buNone/>
            </a:pPr>
            <a:r>
              <a:rPr lang="en-US" sz="3500" b="0" i="0" u="none" strike="noStrike" baseline="0" dirty="0">
                <a:latin typeface="CMSS10"/>
              </a:rPr>
              <a:t>What is the dictionary that should be created for the text:</a:t>
            </a:r>
          </a:p>
          <a:p>
            <a:pPr marL="25400" indent="0" algn="l">
              <a:buNone/>
            </a:pPr>
            <a:r>
              <a:rPr lang="en-US" sz="3500" b="0" i="0" u="none" strike="noStrike" baseline="0" dirty="0">
                <a:latin typeface="Courier New" panose="02070309020205020404" pitchFamily="49" charset="0"/>
                <a:cs typeface="Courier New" panose="02070309020205020404" pitchFamily="49" charset="0"/>
              </a:rPr>
              <a:t>this is this was</a:t>
            </a:r>
          </a:p>
          <a:p>
            <a:pPr marL="539750" indent="-514350">
              <a:buFont typeface="Arial"/>
              <a:buAutoNum type="alphaUcPeriod"/>
            </a:pPr>
            <a:endParaRPr lang="en-US" dirty="0">
              <a:latin typeface="Courier New" panose="02070309020205020404" pitchFamily="49" charset="0"/>
              <a:cs typeface="Courier New" panose="02070309020205020404" pitchFamily="49" charset="0"/>
            </a:endParaRPr>
          </a:p>
          <a:p>
            <a:pPr marL="368300" indent="-342900" algn="l">
              <a:buAutoNum type="alphaUcPeriod"/>
            </a:pPr>
            <a:r>
              <a:rPr lang="en-US" b="0" i="0" u="none" strike="noStrike" baseline="0" dirty="0">
                <a:solidFill>
                  <a:srgbClr val="000000"/>
                </a:solidFill>
                <a:latin typeface="CMTT10"/>
              </a:rPr>
              <a:t>  {'': 'this', 'this': 'is', 'is': 'this', 'this': 'was’}</a:t>
            </a:r>
          </a:p>
          <a:p>
            <a:pPr marL="368300" indent="-342900" algn="l">
              <a:buAutoNum type="alphaUcPeriod"/>
            </a:pPr>
            <a:r>
              <a:rPr lang="en-US" b="0" i="0" u="none" strike="noStrike" baseline="0" dirty="0">
                <a:solidFill>
                  <a:srgbClr val="000000"/>
                </a:solidFill>
                <a:latin typeface="CMTT10"/>
              </a:rPr>
              <a:t>  {'': ['this'], 'this': ['is', 'was'], 'is': ['this’]}</a:t>
            </a:r>
          </a:p>
          <a:p>
            <a:pPr marL="368300" indent="-342900" algn="l">
              <a:buAutoNum type="alphaUcPeriod"/>
            </a:pPr>
            <a:r>
              <a:rPr lang="en-US" b="0" i="0" u="none" strike="noStrike" baseline="0" dirty="0">
                <a:solidFill>
                  <a:srgbClr val="000000"/>
                </a:solidFill>
                <a:latin typeface="CMTT10"/>
              </a:rPr>
              <a:t>  {'': ['this'], 'this': ['is', 'was'], 'is': ['was’]}</a:t>
            </a:r>
          </a:p>
          <a:p>
            <a:pPr marL="368300" indent="-342900" algn="l">
              <a:buAutoNum type="alphaUcPeriod"/>
            </a:pPr>
            <a:r>
              <a:rPr lang="en-US" b="0" i="0" u="none" strike="noStrike" baseline="0" dirty="0">
                <a:solidFill>
                  <a:srgbClr val="000000"/>
                </a:solidFill>
                <a:latin typeface="CMTT10"/>
              </a:rPr>
              <a:t>  {'': 'this', 'this': 'is', 'is': 'this'}</a:t>
            </a:r>
            <a:endParaRPr lang="en-US" sz="4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251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UCSD">
      <a:dk1>
        <a:srgbClr val="162A46"/>
      </a:dk1>
      <a:lt1>
        <a:srgbClr val="FFFFFF"/>
      </a:lt1>
      <a:dk2>
        <a:srgbClr val="01639C"/>
      </a:dk2>
      <a:lt2>
        <a:srgbClr val="FFFFFF"/>
      </a:lt2>
      <a:accent1>
        <a:srgbClr val="23B8D1"/>
      </a:accent1>
      <a:accent2>
        <a:srgbClr val="73953E"/>
      </a:accent2>
      <a:accent3>
        <a:srgbClr val="FEE70C"/>
      </a:accent3>
      <a:accent4>
        <a:srgbClr val="EE8F00"/>
      </a:accent4>
      <a:accent5>
        <a:srgbClr val="B3ACA3"/>
      </a:accent5>
      <a:accent6>
        <a:srgbClr val="C79100"/>
      </a:accent6>
      <a:hlink>
        <a:srgbClr val="0329D7"/>
      </a:hlink>
      <a:folHlink>
        <a:srgbClr val="0229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15778</TotalTime>
  <Words>3296</Words>
  <Application>Microsoft Office PowerPoint</Application>
  <PresentationFormat>Widescreen</PresentationFormat>
  <Paragraphs>369</Paragraphs>
  <Slides>29</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Open Sans</vt:lpstr>
      <vt:lpstr>Courier New</vt:lpstr>
      <vt:lpstr>CMTT10</vt:lpstr>
      <vt:lpstr>Open Sans SemiBold</vt:lpstr>
      <vt:lpstr>Source Sans Pro</vt:lpstr>
      <vt:lpstr>Consolas</vt:lpstr>
      <vt:lpstr>Times New Roman</vt:lpstr>
      <vt:lpstr>Wingdings</vt:lpstr>
      <vt:lpstr>CMSS10</vt:lpstr>
      <vt:lpstr>Calibri</vt:lpstr>
      <vt:lpstr>Arial</vt:lpstr>
      <vt:lpstr>Office Theme</vt:lpstr>
      <vt:lpstr>CSE 8A – Introduction to  Programming and Computational Problem Solving I</vt:lpstr>
      <vt:lpstr>Announcements</vt:lpstr>
      <vt:lpstr>Did you know that Copilot can explain code?</vt:lpstr>
      <vt:lpstr>Learning Goals for Today</vt:lpstr>
      <vt:lpstr>Markov Text Generation</vt:lpstr>
      <vt:lpstr>Review: Predicting the future: Markov processes</vt:lpstr>
      <vt:lpstr>PowerPoint Presentation</vt:lpstr>
      <vt:lpstr>Early Idea</vt:lpstr>
      <vt:lpstr>PowerPoint Presentation</vt:lpstr>
      <vt:lpstr>PowerPoint Presentation</vt:lpstr>
      <vt:lpstr>PowerPoint Presentation</vt:lpstr>
      <vt:lpstr>Let’s build this!</vt:lpstr>
      <vt:lpstr>make_dictionary(file)</vt:lpstr>
      <vt:lpstr>mimic_text(word_dict, num_words)</vt:lpstr>
      <vt:lpstr>Testing (Part 1)</vt:lpstr>
      <vt:lpstr>Testing (Part 2)</vt:lpstr>
      <vt:lpstr>Rules for good testing</vt:lpstr>
      <vt:lpstr>Example:  Given the text below, build the dictionary (Slightly more interesting test case)</vt:lpstr>
      <vt:lpstr>Example:  Given the text below, build the dictionary</vt:lpstr>
      <vt:lpstr>Why we work through examples ourselves</vt:lpstr>
      <vt:lpstr>make_dictionary(file)</vt:lpstr>
      <vt:lpstr>Code together: make_dictionary(file)</vt:lpstr>
      <vt:lpstr>What’s next?</vt:lpstr>
      <vt:lpstr>Should we have divided that up?</vt:lpstr>
      <vt:lpstr>mimic_text(word_dict, num_words)</vt:lpstr>
      <vt:lpstr>Here’s what we have so far:</vt:lpstr>
      <vt:lpstr>Let’s fix that issue</vt:lpstr>
      <vt:lpstr>Go farther!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8A – Introduction to  Programming and Computational Problem Solving I</dc:title>
  <dc:creator>Leo Porter</dc:creator>
  <cp:lastModifiedBy>Leo Porter</cp:lastModifiedBy>
  <cp:revision>61</cp:revision>
  <dcterms:created xsi:type="dcterms:W3CDTF">2019-07-17T06:14:48Z</dcterms:created>
  <dcterms:modified xsi:type="dcterms:W3CDTF">2024-02-02T17:04:39Z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0x0101002F3DBABC677EAC4EB89D0E5813CE1C97</vt:lpwstr>
  </property>
  <property fmtid="{D5CDD505-2E9C-101B-9397-08002B2CF9AE}" pid="3" name="_dlc_DocIdItemGuid">
    <vt:lpwstr>672fea0e-6365-4b73-84cc-a1c7a9616c94</vt:lpwstr>
  </property>
</Properties>
</file>