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2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3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1742" r:id="rId3"/>
    <p:sldId id="655" r:id="rId4"/>
    <p:sldId id="610" r:id="rId5"/>
    <p:sldId id="619" r:id="rId6"/>
    <p:sldId id="625" r:id="rId7"/>
    <p:sldId id="630" r:id="rId8"/>
    <p:sldId id="584" r:id="rId9"/>
    <p:sldId id="585" r:id="rId10"/>
    <p:sldId id="586" r:id="rId11"/>
    <p:sldId id="590" r:id="rId12"/>
    <p:sldId id="614" r:id="rId13"/>
    <p:sldId id="615" r:id="rId14"/>
    <p:sldId id="596" r:id="rId15"/>
    <p:sldId id="664" r:id="rId16"/>
    <p:sldId id="667" r:id="rId17"/>
    <p:sldId id="665" r:id="rId18"/>
    <p:sldId id="650" r:id="rId19"/>
  </p:sldIdLst>
  <p:sldSz cx="12192000" cy="6858000"/>
  <p:notesSz cx="7010400" cy="9296400"/>
  <p:embeddedFontLs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MS PGothic" panose="020B0600070205080204" pitchFamily="34" charset="-128"/>
      <p:regular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pen Sans SemiBold" panose="020B0706030804020204" pitchFamily="34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7" userDrawn="1">
          <p15:clr>
            <a:srgbClr val="A4A3A4"/>
          </p15:clr>
        </p15:guide>
        <p15:guide id="2" pos="2257" userDrawn="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8" roundtripDataSignature="AMtx7mhrSKjNLGSCKwlpN8azhVkMHzGxn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5A3516-EF39-4584-BF69-F12ED04454D3}" name="Leo Porter" initials="LP" userId="bc0e59dab6a63e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nson, Steven" initials="" lastIdx="3" clrIdx="0"/>
  <p:cmAuthor id="1" name="Leo Porter" initials="LP" lastIdx="1" clrIdx="1">
    <p:extLst>
      <p:ext uri="{19B8F6BF-5375-455C-9EA6-DF929625EA0E}">
        <p15:presenceInfo xmlns:p15="http://schemas.microsoft.com/office/powerpoint/2012/main" userId="bc0e59dab6a63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55371-7259-4FFE-A116-24322F608BE9}">
  <a:tblStyle styleId="{85955371-7259-4FFE-A116-24322F608B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7"/>
          </a:solidFill>
        </a:fill>
      </a:tcStyle>
    </a:wholeTbl>
    <a:band1H>
      <a:tcTxStyle/>
      <a:tcStyle>
        <a:tcBdr/>
        <a:fill>
          <a:solidFill>
            <a:srgbClr val="CB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4B56B-A886-46B0-8B76-EC81411015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5" autoAdjust="0"/>
  </p:normalViewPr>
  <p:slideViewPr>
    <p:cSldViewPr snapToGrid="0">
      <p:cViewPr varScale="1">
        <p:scale>
          <a:sx n="77" d="100"/>
          <a:sy n="77" d="100"/>
        </p:scale>
        <p:origin x="18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77"/>
        <p:guide pos="22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104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103" Type="http://schemas.openxmlformats.org/officeDocument/2006/relationships/tableStyles" Target="tableStyles.xml"/><Relationship Id="rId2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59181" y="0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b" anchorCtr="0">
            <a:noAutofit/>
          </a:bodyPr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t" anchorCtr="0">
            <a:normAutofit/>
          </a:bodyPr>
          <a:lstStyle/>
          <a:p>
            <a:pPr marL="0" indent="0"/>
            <a:r>
              <a:rPr lang="en-US" dirty="0"/>
              <a:t>Welcome!</a:t>
            </a:r>
          </a:p>
          <a:p>
            <a:pPr marL="0" indent="0"/>
            <a:r>
              <a:rPr lang="en-US" dirty="0"/>
              <a:t> </a:t>
            </a:r>
          </a:p>
          <a:p>
            <a:pPr marL="0" indent="0"/>
            <a:endParaRPr lang="en-US"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height -1</a:t>
            </a:r>
          </a:p>
        </p:txBody>
      </p:sp>
      <p:sp>
        <p:nvSpPr>
          <p:cNvPr id="36868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8652428" indent="-3818654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03D1ED-F378-4384-AA75-F32E8A79B0FE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24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6868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8652428" indent="-3818654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03D1ED-F378-4384-AA75-F32E8A79B0FE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529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99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Answer, C.  We need all of these.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31CE21-F230-465A-B4F8-98E0F9068A99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623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Add threshold as a parameter!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redEyeReduction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color_distance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40D2FE-3025-4BD3-8110-ABF1F18CA342}" type="slidenum">
              <a:rPr lang="en-US" altLang="en-US" sz="1300"/>
              <a:pPr eaLnBrk="1" hangingPunct="1"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8621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t" anchorCtr="0">
            <a:normAutofit/>
          </a:bodyPr>
          <a:lstStyle/>
          <a:p>
            <a:pPr marL="0" indent="0"/>
            <a:r>
              <a:rPr lang="en-US" dirty="0"/>
              <a:t>Next lecture.  Copy one image onto another. Red-eye reduction.  Edge Detection.</a:t>
            </a: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0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t" anchorCtr="0">
            <a:normAutofit/>
          </a:bodyPr>
          <a:lstStyle/>
          <a:p>
            <a:pPr marL="0" indent="0"/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19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t" anchorCtr="0">
            <a:normAutofit/>
          </a:bodyPr>
          <a:lstStyle/>
          <a:p>
            <a:pPr marL="0" indent="0"/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82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8652428" indent="-38186541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6B2E78-A4D0-4EAB-842D-AE3B4F2CE2EF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Fill this in with them, no need to print this.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copyNColumnsToRight</a:t>
            </a:r>
            <a:r>
              <a:rPr lang="en-US" dirty="0">
                <a:latin typeface="Consolas" panose="020B0609020204030204" pitchFamily="49" charset="0"/>
              </a:rPr>
              <a:t>(image, </a:t>
            </a:r>
            <a:r>
              <a:rPr lang="en-US" dirty="0" err="1">
                <a:latin typeface="Consolas" panose="020B0609020204030204" pitchFamily="49" charset="0"/>
              </a:rPr>
              <a:t>ncols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    width, height = </a:t>
            </a:r>
            <a:r>
              <a:rPr lang="en-US" dirty="0" err="1">
                <a:latin typeface="Consolas" panose="020B0609020204030204" pitchFamily="49" charset="0"/>
              </a:rPr>
              <a:t>image.size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sourceX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targetX</a:t>
            </a:r>
            <a:r>
              <a:rPr lang="en-US" dirty="0">
                <a:latin typeface="Consolas" panose="020B0609020204030204" pitchFamily="49" charset="0"/>
              </a:rPr>
              <a:t> = width-1-ncols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</a:t>
            </a:r>
            <a:r>
              <a:rPr lang="en-US" dirty="0" err="1">
                <a:latin typeface="Consolas" panose="020B0609020204030204" pitchFamily="49" charset="0"/>
              </a:rPr>
              <a:t>sourceX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ncols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for y in range(height):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color = </a:t>
            </a:r>
            <a:r>
              <a:rPr lang="en-US" dirty="0" err="1">
                <a:latin typeface="Consolas" panose="020B0609020204030204" pitchFamily="49" charset="0"/>
              </a:rPr>
              <a:t>image.getpixel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sourceX,y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latin typeface="Consolas" panose="020B0609020204030204" pitchFamily="49" charset="0"/>
              </a:rPr>
              <a:t>image.putpixel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targetX,y</a:t>
            </a:r>
            <a:r>
              <a:rPr lang="en-US" dirty="0">
                <a:latin typeface="Consolas" panose="020B0609020204030204" pitchFamily="49" charset="0"/>
              </a:rPr>
              <a:t>),color)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sourceX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sourceX</a:t>
            </a:r>
            <a:r>
              <a:rPr lang="en-US" dirty="0">
                <a:latin typeface="Consolas" panose="020B0609020204030204" pitchFamily="49" charset="0"/>
              </a:rPr>
              <a:t> + 1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targetX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targetX</a:t>
            </a:r>
            <a:r>
              <a:rPr lang="en-US" dirty="0">
                <a:latin typeface="Consolas" panose="020B0609020204030204" pitchFamily="49" charset="0"/>
              </a:rPr>
              <a:t> + 1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8652428" indent="-38186541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6B2E78-A4D0-4EAB-842D-AE3B4F2CE2EF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Ugh, what if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ncols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bigger than the image.  We should probably fail silently here.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It’s really better to throw an exception when you get bad user input, but that’s beyond the scope of this course.</a:t>
            </a:r>
          </a:p>
        </p:txBody>
      </p:sp>
    </p:spTree>
    <p:extLst>
      <p:ext uri="{BB962C8B-B14F-4D97-AF65-F5344CB8AC3E}">
        <p14:creationId xmlns:p14="http://schemas.microsoft.com/office/powerpoint/2010/main" val="60788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8652428" indent="-38186541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6B2E78-A4D0-4EAB-842D-AE3B4F2CE2EF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ncols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a really big number, we’re in trouble, so just adding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targetX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 0 is fine to protect against that.   (it could be &gt;= 0 but then source will equal target which does nothing).  I don’t think we need any additional conditions here</a:t>
            </a:r>
          </a:p>
        </p:txBody>
      </p:sp>
    </p:spTree>
    <p:extLst>
      <p:ext uri="{BB962C8B-B14F-4D97-AF65-F5344CB8AC3E}">
        <p14:creationId xmlns:p14="http://schemas.microsoft.com/office/powerpoint/2010/main" val="33299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8652428" indent="-38186541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defTabSz="93015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defTabSz="93015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6B2E78-A4D0-4EAB-842D-AE3B4F2CE2EF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It’s A.  You start copying over yourself.  We could do get B if we used a different source image or if we copied right to left like this: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copyNColumnsToRight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76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 values are changing,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sourceX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targetX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are not.  So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sourceX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going to be 0, 0, 0. 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targetX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going to be 99, 99, 99.  Y is going 0, 1, 2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Show them you could also do this with a while loop: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mirrorLeftToRight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8652428" indent="-3818654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C4628A-1CC3-4C30-A365-BA42C45D2268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35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6868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8652428" indent="-3818654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03D1ED-F378-4384-AA75-F32E8A79B0FE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3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hyperlink" Target="http://creativecommons.org/licenses/by-nc-sa/4.0/?ref=chooser-v1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sites.google.com/ucsd.edu/cse8afa23/home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notesSlide" Target="../notesSlides/notesSlide8.xml"/><Relationship Id="rId2" Type="http://schemas.openxmlformats.org/officeDocument/2006/relationships/tags" Target="../tags/tag3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9" Type="http://schemas.openxmlformats.org/officeDocument/2006/relationships/notesSlide" Target="../notesSlides/notesSlide9.xml"/><Relationship Id="rId21" Type="http://schemas.openxmlformats.org/officeDocument/2006/relationships/tags" Target="../tags/tag68.xml"/><Relationship Id="rId34" Type="http://schemas.openxmlformats.org/officeDocument/2006/relationships/tags" Target="../tags/tag81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tags" Target="../tags/tag80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tags" Target="../tags/tag76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tags" Target="../tags/tag79.xml"/><Relationship Id="rId37" Type="http://schemas.openxmlformats.org/officeDocument/2006/relationships/tags" Target="../tags/tag84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tags" Target="../tags/tag83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tags" Target="../tags/tag78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8" Type="http://schemas.openxmlformats.org/officeDocument/2006/relationships/tags" Target="../tags/tag55.xml"/><Relationship Id="rId3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9" Type="http://schemas.openxmlformats.org/officeDocument/2006/relationships/notesSlide" Target="../notesSlides/notesSlide10.xml"/><Relationship Id="rId21" Type="http://schemas.openxmlformats.org/officeDocument/2006/relationships/tags" Target="../tags/tag105.xml"/><Relationship Id="rId34" Type="http://schemas.openxmlformats.org/officeDocument/2006/relationships/tags" Target="../tags/tag118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3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37" Type="http://schemas.openxmlformats.org/officeDocument/2006/relationships/tags" Target="../tags/tag121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36" Type="http://schemas.openxmlformats.org/officeDocument/2006/relationships/tags" Target="../tags/tag120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35" Type="http://schemas.openxmlformats.org/officeDocument/2006/relationships/tags" Target="../tags/tag119.xml"/><Relationship Id="rId8" Type="http://schemas.openxmlformats.org/officeDocument/2006/relationships/tags" Target="../tags/tag92.xml"/><Relationship Id="rId3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notesSlide" Target="../notesSlides/notesSlide11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tags" Target="../tags/tag129.xml"/><Relationship Id="rId3" Type="http://schemas.openxmlformats.org/officeDocument/2006/relationships/tags" Target="../tags/tag12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26" Type="http://schemas.openxmlformats.org/officeDocument/2006/relationships/tags" Target="../tags/tag184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179.xml"/><Relationship Id="rId34" Type="http://schemas.openxmlformats.org/officeDocument/2006/relationships/tags" Target="../tags/tag192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5" Type="http://schemas.openxmlformats.org/officeDocument/2006/relationships/tags" Target="../tags/tag183.xml"/><Relationship Id="rId33" Type="http://schemas.openxmlformats.org/officeDocument/2006/relationships/tags" Target="../tags/tag191.xml"/><Relationship Id="rId38" Type="http://schemas.openxmlformats.org/officeDocument/2006/relationships/tags" Target="../tags/tag196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tags" Target="../tags/tag178.xml"/><Relationship Id="rId29" Type="http://schemas.openxmlformats.org/officeDocument/2006/relationships/tags" Target="../tags/tag187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24" Type="http://schemas.openxmlformats.org/officeDocument/2006/relationships/tags" Target="../tags/tag182.xml"/><Relationship Id="rId32" Type="http://schemas.openxmlformats.org/officeDocument/2006/relationships/tags" Target="../tags/tag190.xml"/><Relationship Id="rId37" Type="http://schemas.openxmlformats.org/officeDocument/2006/relationships/tags" Target="../tags/tag195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23" Type="http://schemas.openxmlformats.org/officeDocument/2006/relationships/tags" Target="../tags/tag181.xml"/><Relationship Id="rId28" Type="http://schemas.openxmlformats.org/officeDocument/2006/relationships/tags" Target="../tags/tag186.xml"/><Relationship Id="rId36" Type="http://schemas.openxmlformats.org/officeDocument/2006/relationships/tags" Target="../tags/tag194.xml"/><Relationship Id="rId10" Type="http://schemas.openxmlformats.org/officeDocument/2006/relationships/tags" Target="../tags/tag168.xml"/><Relationship Id="rId19" Type="http://schemas.openxmlformats.org/officeDocument/2006/relationships/tags" Target="../tags/tag177.xml"/><Relationship Id="rId31" Type="http://schemas.openxmlformats.org/officeDocument/2006/relationships/tags" Target="../tags/tag189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Relationship Id="rId22" Type="http://schemas.openxmlformats.org/officeDocument/2006/relationships/tags" Target="../tags/tag180.xml"/><Relationship Id="rId27" Type="http://schemas.openxmlformats.org/officeDocument/2006/relationships/tags" Target="../tags/tag185.xml"/><Relationship Id="rId30" Type="http://schemas.openxmlformats.org/officeDocument/2006/relationships/tags" Target="../tags/tag188.xml"/><Relationship Id="rId35" Type="http://schemas.openxmlformats.org/officeDocument/2006/relationships/tags" Target="../tags/tag193.xml"/><Relationship Id="rId8" Type="http://schemas.openxmlformats.org/officeDocument/2006/relationships/tags" Target="../tags/tag166.xml"/><Relationship Id="rId3" Type="http://schemas.openxmlformats.org/officeDocument/2006/relationships/tags" Target="../tags/tag1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7" Type="http://schemas.openxmlformats.org/officeDocument/2006/relationships/image" Target="../media/image10.jpe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7" Type="http://schemas.openxmlformats.org/officeDocument/2006/relationships/image" Target="../media/image11.jpe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tags" Target="../tags/tag11.xml"/><Relationship Id="rId7" Type="http://schemas.openxmlformats.org/officeDocument/2006/relationships/image" Target="../media/image4.jp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8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8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200" dirty="0"/>
              <a:t>CSE 8A – Introduction to </a:t>
            </a:r>
            <a:br>
              <a:rPr lang="en-US" sz="3200" dirty="0"/>
            </a:br>
            <a:r>
              <a:rPr lang="en-US" sz="3200" dirty="0"/>
              <a:t>Programming and Computational Problem Solving I</a:t>
            </a:r>
            <a:endParaRPr sz="320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3198767" y="1393669"/>
            <a:ext cx="5337266" cy="82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Image Processing Part 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7A1F-E364-BFCF-1D5D-93B82BA2F1F4}"/>
              </a:ext>
            </a:extLst>
          </p:cNvPr>
          <p:cNvSpPr txBox="1"/>
          <p:nvPr/>
        </p:nvSpPr>
        <p:spPr>
          <a:xfrm>
            <a:off x="0" y="2390599"/>
            <a:ext cx="6260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How to get help:</a:t>
            </a:r>
          </a:p>
          <a:p>
            <a:endParaRPr lang="en-US" sz="1800" b="1" dirty="0"/>
          </a:p>
          <a:p>
            <a:r>
              <a:rPr lang="en-US" sz="1800" b="1" dirty="0"/>
              <a:t>Class Website</a:t>
            </a:r>
          </a:p>
          <a:p>
            <a:r>
              <a:rPr lang="en-US" sz="1800" dirty="0">
                <a:hlinkClick r:id="rId4"/>
              </a:rPr>
              <a:t>https://sites.google.com/ucsd.edu/cse8afa23/home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FEE2-F9D9-501B-876B-BE6E3A384BCA}"/>
              </a:ext>
            </a:extLst>
          </p:cNvPr>
          <p:cNvSpPr txBox="1"/>
          <p:nvPr/>
        </p:nvSpPr>
        <p:spPr>
          <a:xfrm>
            <a:off x="0" y="3681962"/>
            <a:ext cx="548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Piazza</a:t>
            </a:r>
            <a:r>
              <a:rPr lang="en-US" sz="1600" dirty="0"/>
              <a:t> for brief questions or logistic questions</a:t>
            </a:r>
          </a:p>
          <a:p>
            <a:endParaRPr lang="en-US" sz="1600" dirty="0"/>
          </a:p>
          <a:p>
            <a:r>
              <a:rPr lang="en-US" sz="1600" b="1" dirty="0"/>
              <a:t>Tutor Hours</a:t>
            </a:r>
            <a:r>
              <a:rPr lang="en-US" sz="1600" dirty="0"/>
              <a:t> for help with homework/setting up computer </a:t>
            </a:r>
            <a:r>
              <a:rPr lang="en-US" sz="1600" dirty="0">
                <a:sym typeface="Wingdings" panose="05000000000000000000" pitchFamily="2" charset="2"/>
              </a:rPr>
              <a:t>To get help, use </a:t>
            </a:r>
            <a:r>
              <a:rPr lang="en-US" sz="1600" dirty="0" err="1">
                <a:sym typeface="Wingdings" panose="05000000000000000000" pitchFamily="2" charset="2"/>
              </a:rPr>
              <a:t>Autograder</a:t>
            </a:r>
            <a:r>
              <a:rPr lang="en-US" sz="1600" dirty="0">
                <a:sym typeface="Wingdings" panose="05000000000000000000" pitchFamily="2" charset="2"/>
              </a:rPr>
              <a:t> (directions on piazza)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Office Hours</a:t>
            </a:r>
            <a:r>
              <a:rPr lang="en-US" sz="1600" dirty="0"/>
              <a:t> for homework/conceptual help</a:t>
            </a:r>
          </a:p>
        </p:txBody>
      </p:sp>
      <p:pic>
        <p:nvPicPr>
          <p:cNvPr id="2" name="Picture 3" descr="Python-4ed-MediaComp-cover.png">
            <a:extLst>
              <a:ext uri="{FF2B5EF4-FFF2-40B4-BE49-F238E27FC236}">
                <a16:creationId xmlns:a16="http://schemas.microsoft.com/office/drawing/2014/main" id="{8DBE49C9-9F8B-957D-2F05-111359FA3B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13" y="4973325"/>
            <a:ext cx="13761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A06F12D-9097-0BB2-433B-FB867320E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69"/>
            <a:ext cx="844814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CS1-LLMs Materials © 2023 by Leo Porter, Dan Zingaro, Beth Simon, and Christine Alvarado is licensed under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4500"/>
                </a:solidFill>
                <a:effectLst/>
                <a:latin typeface="Source Sans Pro" panose="020B0503030403020204" pitchFamily="34" charset="0"/>
                <a:hlinkClick r:id="rId6"/>
              </a:rPr>
              <a:t>CC BY-NC-SA 4.0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4500"/>
                </a:solidFill>
                <a:effectLst/>
                <a:latin typeface="Source Sans Pro" panose="020B0503030403020204" pitchFamily="34" charset="0"/>
              </a:rPr>
              <a:t>  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62;p1">
            <a:extLst>
              <a:ext uri="{FF2B5EF4-FFF2-40B4-BE49-F238E27FC236}">
                <a16:creationId xmlns:a16="http://schemas.microsoft.com/office/drawing/2014/main" id="{BA39FE89-31CF-BEA6-2472-4AE7B4B384EA}"/>
              </a:ext>
            </a:extLst>
          </p:cNvPr>
          <p:cNvSpPr txBox="1"/>
          <p:nvPr/>
        </p:nvSpPr>
        <p:spPr>
          <a:xfrm>
            <a:off x="0" y="5436288"/>
            <a:ext cx="25118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based, in part, on materials from Dan Zingaro, Beth Simon, and Christine Alvarado.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7890" y="57874"/>
            <a:ext cx="11394510" cy="1019364"/>
          </a:xfrm>
        </p:spPr>
        <p:txBody>
          <a:bodyPr/>
          <a:lstStyle/>
          <a:p>
            <a:r>
              <a:rPr lang="en-US" altLang="en-US" sz="3200" dirty="0"/>
              <a:t>Mirroring Around Vertical Axis: Left to Right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873602"/>
            <a:ext cx="10814304" cy="4602164"/>
          </a:xfrm>
        </p:spPr>
        <p:txBody>
          <a:bodyPr/>
          <a:lstStyle/>
          <a:p>
            <a:pPr marL="2540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What are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coordinates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we use in the call to the Left Pixel (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image.getpixel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Right Pixel (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result.putpixel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the first three iterations of the inner loop? (assume picture has a width of 100 and height of 50)</a:t>
            </a:r>
          </a:p>
        </p:txBody>
      </p:sp>
      <p:sp>
        <p:nvSpPr>
          <p:cNvPr id="14341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2005" y="2041308"/>
            <a:ext cx="7884257" cy="3170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mirrorLeftToRight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342" name="Text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337668" y="4495800"/>
            <a:ext cx="22098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C)  0, 0	  99,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0, 1     99, 1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0, 2     99, 2  </a:t>
            </a:r>
          </a:p>
        </p:txBody>
      </p:sp>
      <p:sp>
        <p:nvSpPr>
          <p:cNvPr id="14343" name="Text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37668" y="2209800"/>
            <a:ext cx="22098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A)  0, 99      99,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	0, 98      98, 0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	0, 97      97, 0  </a:t>
            </a:r>
          </a:p>
        </p:txBody>
      </p:sp>
      <p:sp>
        <p:nvSpPr>
          <p:cNvPr id="14344" name="Text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337668" y="3352800"/>
            <a:ext cx="22098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B)   0, 0      99,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	 1, 0      98, 0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	 2, 0      97, 0  </a:t>
            </a:r>
          </a:p>
        </p:txBody>
      </p:sp>
      <p:sp>
        <p:nvSpPr>
          <p:cNvPr id="14345" name="Rectángulo 4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2406" y="1828800"/>
            <a:ext cx="15424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 Pixel </a:t>
            </a:r>
            <a:endParaRPr kumimoji="0" lang="en-US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6" name="Rectángulo 4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496515" y="1828800"/>
            <a:ext cx="16658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Pixel </a:t>
            </a:r>
            <a:endParaRPr kumimoji="0" lang="en-US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7" name="Text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337668" y="5562600"/>
            <a:ext cx="22098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D)   0, 0      49,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0, 1      49, 1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0, 2      49, 2  </a:t>
            </a:r>
          </a:p>
        </p:txBody>
      </p:sp>
      <p:sp>
        <p:nvSpPr>
          <p:cNvPr id="14348" name="Text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932606" y="6008100"/>
            <a:ext cx="2209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E)  None of the other options</a:t>
            </a:r>
          </a:p>
        </p:txBody>
      </p:sp>
      <p:grpSp>
        <p:nvGrpSpPr>
          <p:cNvPr id="14349" name="Agrupar 54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425329" y="1908011"/>
            <a:ext cx="1300163" cy="1676400"/>
            <a:chOff x="1295400" y="5029200"/>
            <a:chExt cx="1300768" cy="1676400"/>
          </a:xfrm>
        </p:grpSpPr>
        <p:pic>
          <p:nvPicPr>
            <p:cNvPr id="14352" name="Content Placeholder 3" descr="atcomputer.gi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181600"/>
              <a:ext cx="1300768" cy="14152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353" name="Straight Connector 25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rot="5400000">
              <a:off x="1143329" y="5867071"/>
              <a:ext cx="1676400" cy="65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50" name="Flecha derecha 5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882528" y="1603211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noFill/>
          <a:ln w="28575">
            <a:solidFill>
              <a:srgbClr val="33CC33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 hidden="1"/>
          <p:cNvSpPr txBox="1"/>
          <p:nvPr>
            <p:custDataLst>
              <p:tags r:id="rId13"/>
            </p:custDataLst>
          </p:nvPr>
        </p:nvSpPr>
        <p:spPr>
          <a:xfrm>
            <a:off x="6400800" y="5181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8467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152400"/>
            <a:ext cx="8458200" cy="1219200"/>
          </a:xfrm>
        </p:spPr>
        <p:txBody>
          <a:bodyPr/>
          <a:lstStyle/>
          <a:p>
            <a:pPr algn="r"/>
            <a:r>
              <a:rPr lang="en-US" altLang="en-US" dirty="0"/>
              <a:t>Mirroring across the horizontal axis</a:t>
            </a:r>
          </a:p>
        </p:txBody>
      </p:sp>
      <p:sp>
        <p:nvSpPr>
          <p:cNvPr id="21509" name="Rounded Rectangle 5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3733800"/>
            <a:ext cx="4572000" cy="1219200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8575">
            <a:solidFill>
              <a:srgbClr val="33CC33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33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it matter bottom into top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33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top into bottom?  NO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33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would assignment statements be?</a:t>
            </a:r>
          </a:p>
        </p:txBody>
      </p:sp>
      <p:grpSp>
        <p:nvGrpSpPr>
          <p:cNvPr id="21510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40385" y="1126072"/>
            <a:ext cx="1828800" cy="762000"/>
            <a:chOff x="533400" y="2057400"/>
            <a:chExt cx="1828800" cy="762000"/>
          </a:xfrm>
        </p:grpSpPr>
        <p:sp>
          <p:nvSpPr>
            <p:cNvPr id="21531" name="Rectangle 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33400" y="2057400"/>
              <a:ext cx="457200" cy="381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>
              <p:custDataLst>
                <p:tags r:id="rId31"/>
              </p:custDataLst>
            </p:nvPr>
          </p:nvSpPr>
          <p:spPr bwMode="auto">
            <a:xfrm>
              <a:off x="533400" y="2438400"/>
              <a:ext cx="4572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1533" name="Rectangle 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990600" y="2057400"/>
              <a:ext cx="4572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4" name="Rectangle 1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990600" y="2438400"/>
              <a:ext cx="457200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5" name="Rectangle 1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447800" y="2057400"/>
              <a:ext cx="4572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6" name="Rectangle 1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447800" y="2438400"/>
              <a:ext cx="4572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7" name="Rectangle 1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905000" y="2057400"/>
              <a:ext cx="457200" cy="381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8" name="Rectangle 1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905000" y="2438400"/>
              <a:ext cx="4572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/>
          <p:cNvSpPr/>
          <p:nvPr>
            <p:custDataLst>
              <p:tags r:id="rId4"/>
            </p:custDataLst>
          </p:nvPr>
        </p:nvSpPr>
        <p:spPr bwMode="auto">
          <a:xfrm>
            <a:off x="640385" y="1888072"/>
            <a:ext cx="4572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8" name="Rectangle 17"/>
          <p:cNvSpPr/>
          <p:nvPr>
            <p:custDataLst>
              <p:tags r:id="rId5"/>
            </p:custDataLst>
          </p:nvPr>
        </p:nvSpPr>
        <p:spPr bwMode="auto">
          <a:xfrm>
            <a:off x="640385" y="2269072"/>
            <a:ext cx="4572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21513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97585" y="1888072"/>
            <a:ext cx="457200" cy="38100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4" name="Rectangle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97585" y="2269072"/>
            <a:ext cx="4572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5" name="Rectangle 2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54785" y="1888072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>
            <p:custDataLst>
              <p:tags r:id="rId9"/>
            </p:custDataLst>
          </p:nvPr>
        </p:nvSpPr>
        <p:spPr bwMode="auto">
          <a:xfrm>
            <a:off x="1554785" y="2269072"/>
            <a:ext cx="4572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21517" name="Rectangle 2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11985" y="1888072"/>
            <a:ext cx="457200" cy="381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>
            <p:custDataLst>
              <p:tags r:id="rId11"/>
            </p:custDataLst>
          </p:nvPr>
        </p:nvSpPr>
        <p:spPr bwMode="auto">
          <a:xfrm>
            <a:off x="2011985" y="2269072"/>
            <a:ext cx="457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grpSp>
        <p:nvGrpSpPr>
          <p:cNvPr id="21519" name="Group 24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469185" y="1126072"/>
            <a:ext cx="914400" cy="762000"/>
            <a:chOff x="533400" y="2057400"/>
            <a:chExt cx="914400" cy="762000"/>
          </a:xfrm>
        </p:grpSpPr>
        <p:sp>
          <p:nvSpPr>
            <p:cNvPr id="21527" name="Rectangle 2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33400" y="2057400"/>
              <a:ext cx="457200" cy="381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>
              <p:custDataLst>
                <p:tags r:id="rId27"/>
              </p:custDataLst>
            </p:nvPr>
          </p:nvSpPr>
          <p:spPr bwMode="auto">
            <a:xfrm>
              <a:off x="533400" y="2438400"/>
              <a:ext cx="4572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1529" name="Rectangle 2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90600" y="2057400"/>
              <a:ext cx="4572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0" name="Rectangle 2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990600" y="2438400"/>
              <a:ext cx="457200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20" name="Rectangle 3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69185" y="1888072"/>
            <a:ext cx="457200" cy="3810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1" name="Rectangle 3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69185" y="2269072"/>
            <a:ext cx="457200" cy="3810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2" name="Rectangle 3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26385" y="1888072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3" name="Rectangle 3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926385" y="2269072"/>
            <a:ext cx="457200" cy="38100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24" name="Straight Connector 38"/>
          <p:cNvCxnSpPr>
            <a:cxnSpLocks noChangeShapeType="1"/>
          </p:cNvCxnSpPr>
          <p:nvPr>
            <p:custDataLst>
              <p:tags r:id="rId17"/>
            </p:custDataLst>
          </p:nvPr>
        </p:nvCxnSpPr>
        <p:spPr bwMode="auto">
          <a:xfrm flipH="1">
            <a:off x="457200" y="1888072"/>
            <a:ext cx="3048337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>
            <p:custDataLst>
              <p:tags r:id="rId18"/>
            </p:custDataLst>
          </p:nvPr>
        </p:nvSpPr>
        <p:spPr>
          <a:xfrm>
            <a:off x="310808" y="2672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" name="Rectangle 2"/>
          <p:cNvSpPr/>
          <p:nvPr>
            <p:custDataLst>
              <p:tags r:id="rId19"/>
            </p:custDataLst>
          </p:nvPr>
        </p:nvSpPr>
        <p:spPr bwMode="auto">
          <a:xfrm>
            <a:off x="1097585" y="287872"/>
            <a:ext cx="685800" cy="34873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cxnSp>
        <p:nvCxnSpPr>
          <p:cNvPr id="5" name="Straight Arrow Connector 4"/>
          <p:cNvCxnSpPr/>
          <p:nvPr>
            <p:custDataLst>
              <p:tags r:id="rId20"/>
            </p:custDataLst>
          </p:nvPr>
        </p:nvCxnSpPr>
        <p:spPr bwMode="auto">
          <a:xfrm>
            <a:off x="1326185" y="451940"/>
            <a:ext cx="0" cy="86463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>
            <p:custDataLst>
              <p:tags r:id="rId21"/>
            </p:custDataLst>
          </p:nvPr>
        </p:nvSpPr>
        <p:spPr>
          <a:xfrm>
            <a:off x="237827" y="3031071"/>
            <a:ext cx="13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Rectangle 40"/>
          <p:cNvSpPr/>
          <p:nvPr>
            <p:custDataLst>
              <p:tags r:id="rId22"/>
            </p:custDataLst>
          </p:nvPr>
        </p:nvSpPr>
        <p:spPr bwMode="auto">
          <a:xfrm>
            <a:off x="1024605" y="3069172"/>
            <a:ext cx="685800" cy="34873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>
            <p:custDataLst>
              <p:tags r:id="rId23"/>
            </p:custDataLst>
          </p:nvPr>
        </p:nvCxnSpPr>
        <p:spPr bwMode="auto">
          <a:xfrm flipV="1">
            <a:off x="1253205" y="2497672"/>
            <a:ext cx="72980" cy="73556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EBBDAE-8425-4205-94F0-374E750B9E7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118356" y="1122177"/>
            <a:ext cx="7433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perform a mirroring of the top half onto the bottom half, will we need different y values in our source and target pixels?</a:t>
            </a:r>
          </a:p>
          <a:p>
            <a:endParaRPr lang="en-US" sz="2000" dirty="0"/>
          </a:p>
          <a:p>
            <a:pPr marL="342900" indent="-342900">
              <a:buAutoNum type="alphaUcPeriod"/>
            </a:pPr>
            <a:r>
              <a:rPr lang="en-US" sz="2000" dirty="0"/>
              <a:t>Yes, because the y coordinate for the target pixel will be different than the y coordinate in the source pixel.</a:t>
            </a:r>
          </a:p>
          <a:p>
            <a:pPr marL="342900" indent="-342900">
              <a:buAutoNum type="alphaUcPeriod"/>
            </a:pPr>
            <a:endParaRPr lang="en-US" sz="2000" dirty="0"/>
          </a:p>
          <a:p>
            <a:pPr marL="342900" indent="-342900">
              <a:buAutoNum type="alphaUcPeriod"/>
            </a:pPr>
            <a:r>
              <a:rPr lang="en-US" sz="2000" dirty="0"/>
              <a:t>No, because the y coordinate in the target pixel will always be the same as the y coordinate in the source pixel.</a:t>
            </a:r>
          </a:p>
        </p:txBody>
      </p:sp>
      <p:sp>
        <p:nvSpPr>
          <p:cNvPr id="43" name="TextBox 42" hidden="1"/>
          <p:cNvSpPr txBox="1"/>
          <p:nvPr>
            <p:custDataLst>
              <p:tags r:id="rId25"/>
            </p:custDataLst>
          </p:nvPr>
        </p:nvSpPr>
        <p:spPr>
          <a:xfrm>
            <a:off x="6400800" y="5181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7792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152400"/>
            <a:ext cx="8458200" cy="1219200"/>
          </a:xfrm>
        </p:spPr>
        <p:txBody>
          <a:bodyPr/>
          <a:lstStyle/>
          <a:p>
            <a:pPr algn="r"/>
            <a:r>
              <a:rPr lang="en-US" altLang="en-US" dirty="0"/>
              <a:t>Mirroring across the horizontal axis</a:t>
            </a:r>
          </a:p>
        </p:txBody>
      </p:sp>
      <p:grpSp>
        <p:nvGrpSpPr>
          <p:cNvPr id="21510" name="Group 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40385" y="1126072"/>
            <a:ext cx="1828800" cy="762000"/>
            <a:chOff x="533400" y="2057400"/>
            <a:chExt cx="1828800" cy="762000"/>
          </a:xfrm>
        </p:grpSpPr>
        <p:sp>
          <p:nvSpPr>
            <p:cNvPr id="21531" name="Rectangle 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33400" y="2057400"/>
              <a:ext cx="457200" cy="381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>
              <p:custDataLst>
                <p:tags r:id="rId31"/>
              </p:custDataLst>
            </p:nvPr>
          </p:nvSpPr>
          <p:spPr bwMode="auto">
            <a:xfrm>
              <a:off x="533400" y="2438400"/>
              <a:ext cx="4572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1533" name="Rectangle 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990600" y="2057400"/>
              <a:ext cx="4572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4" name="Rectangle 1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990600" y="2438400"/>
              <a:ext cx="457200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5" name="Rectangle 1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447800" y="2057400"/>
              <a:ext cx="4572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6" name="Rectangle 1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447800" y="2438400"/>
              <a:ext cx="4572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7" name="Rectangle 1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905000" y="2057400"/>
              <a:ext cx="457200" cy="381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8" name="Rectangle 1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905000" y="2438400"/>
              <a:ext cx="4572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/>
          <p:cNvSpPr/>
          <p:nvPr>
            <p:custDataLst>
              <p:tags r:id="rId3"/>
            </p:custDataLst>
          </p:nvPr>
        </p:nvSpPr>
        <p:spPr bwMode="auto">
          <a:xfrm>
            <a:off x="640385" y="1888072"/>
            <a:ext cx="4572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8" name="Rectangle 17"/>
          <p:cNvSpPr/>
          <p:nvPr>
            <p:custDataLst>
              <p:tags r:id="rId4"/>
            </p:custDataLst>
          </p:nvPr>
        </p:nvSpPr>
        <p:spPr bwMode="auto">
          <a:xfrm>
            <a:off x="640385" y="2269072"/>
            <a:ext cx="4572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21513" name="Rectangle 1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97585" y="1888072"/>
            <a:ext cx="457200" cy="38100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4" name="Rectangle 1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97585" y="2269072"/>
            <a:ext cx="4572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5" name="Rectangle 2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54785" y="1888072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>
            <p:custDataLst>
              <p:tags r:id="rId8"/>
            </p:custDataLst>
          </p:nvPr>
        </p:nvSpPr>
        <p:spPr bwMode="auto">
          <a:xfrm>
            <a:off x="1554785" y="2269072"/>
            <a:ext cx="4572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21517" name="Rectangle 2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11985" y="1888072"/>
            <a:ext cx="457200" cy="381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>
            <p:custDataLst>
              <p:tags r:id="rId10"/>
            </p:custDataLst>
          </p:nvPr>
        </p:nvSpPr>
        <p:spPr bwMode="auto">
          <a:xfrm>
            <a:off x="2011985" y="2269072"/>
            <a:ext cx="457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grpSp>
        <p:nvGrpSpPr>
          <p:cNvPr id="21519" name="Group 24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469185" y="1126072"/>
            <a:ext cx="914400" cy="762000"/>
            <a:chOff x="533400" y="2057400"/>
            <a:chExt cx="914400" cy="762000"/>
          </a:xfrm>
        </p:grpSpPr>
        <p:sp>
          <p:nvSpPr>
            <p:cNvPr id="21527" name="Rectangle 2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33400" y="2057400"/>
              <a:ext cx="457200" cy="381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>
              <p:custDataLst>
                <p:tags r:id="rId27"/>
              </p:custDataLst>
            </p:nvPr>
          </p:nvSpPr>
          <p:spPr bwMode="auto">
            <a:xfrm>
              <a:off x="533400" y="2438400"/>
              <a:ext cx="4572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1529" name="Rectangle 2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90600" y="2057400"/>
              <a:ext cx="4572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0" name="Rectangle 2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990600" y="2438400"/>
              <a:ext cx="457200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20" name="Rectangle 3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69185" y="1888072"/>
            <a:ext cx="457200" cy="3810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1" name="Rectangle 3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69185" y="2269072"/>
            <a:ext cx="457200" cy="3810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2" name="Rectangle 3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26385" y="1888072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3" name="Rectangle 3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26385" y="2269072"/>
            <a:ext cx="457200" cy="38100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24" name="Straight Connector 38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 flipH="1">
            <a:off x="457200" y="1888072"/>
            <a:ext cx="3048337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>
            <p:custDataLst>
              <p:tags r:id="rId17"/>
            </p:custDataLst>
          </p:nvPr>
        </p:nvSpPr>
        <p:spPr>
          <a:xfrm>
            <a:off x="310808" y="2672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" name="Rectangle 2"/>
          <p:cNvSpPr/>
          <p:nvPr>
            <p:custDataLst>
              <p:tags r:id="rId18"/>
            </p:custDataLst>
          </p:nvPr>
        </p:nvSpPr>
        <p:spPr bwMode="auto">
          <a:xfrm>
            <a:off x="1097585" y="287872"/>
            <a:ext cx="685800" cy="34873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cxnSp>
        <p:nvCxnSpPr>
          <p:cNvPr id="5" name="Straight Arrow Connector 4"/>
          <p:cNvCxnSpPr/>
          <p:nvPr>
            <p:custDataLst>
              <p:tags r:id="rId19"/>
            </p:custDataLst>
          </p:nvPr>
        </p:nvCxnSpPr>
        <p:spPr bwMode="auto">
          <a:xfrm>
            <a:off x="1326185" y="451940"/>
            <a:ext cx="0" cy="86463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>
            <p:custDataLst>
              <p:tags r:id="rId20"/>
            </p:custDataLst>
          </p:nvPr>
        </p:nvSpPr>
        <p:spPr>
          <a:xfrm>
            <a:off x="3613565" y="4095830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Same as the x value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height-1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width-1</a:t>
            </a:r>
          </a:p>
          <a:p>
            <a:pPr marL="342900" indent="-342900">
              <a:buAutoNum type="alphaUcPeriod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>
            <p:custDataLst>
              <p:tags r:id="rId21"/>
            </p:custDataLst>
          </p:nvPr>
        </p:nvSpPr>
        <p:spPr>
          <a:xfrm>
            <a:off x="237827" y="3031071"/>
            <a:ext cx="13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Rectangle 40"/>
          <p:cNvSpPr/>
          <p:nvPr>
            <p:custDataLst>
              <p:tags r:id="rId22"/>
            </p:custDataLst>
          </p:nvPr>
        </p:nvSpPr>
        <p:spPr bwMode="auto">
          <a:xfrm>
            <a:off x="1024605" y="3069172"/>
            <a:ext cx="685800" cy="34873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>
            <p:custDataLst>
              <p:tags r:id="rId23"/>
            </p:custDataLst>
          </p:nvPr>
        </p:nvCxnSpPr>
        <p:spPr bwMode="auto">
          <a:xfrm flipV="1">
            <a:off x="1253205" y="2497672"/>
            <a:ext cx="72980" cy="73556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D9858-5F5C-4184-ADDE-656CBCA119FA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 flipH="1">
            <a:off x="3613565" y="3243539"/>
            <a:ext cx="818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</a:t>
            </a:r>
            <a:r>
              <a:rPr lang="en-US" sz="2000" dirty="0" err="1"/>
              <a:t>sourceY</a:t>
            </a:r>
            <a:r>
              <a:rPr lang="en-US" sz="2000" dirty="0"/>
              <a:t> is given the value of 0 at the start of execution.  What is the corresponding value of </a:t>
            </a:r>
            <a:r>
              <a:rPr lang="en-US" sz="2000" dirty="0" err="1"/>
              <a:t>targetY</a:t>
            </a:r>
            <a:r>
              <a:rPr lang="en-US" sz="2000" dirty="0"/>
              <a:t> for an arbitrary image?</a:t>
            </a:r>
          </a:p>
        </p:txBody>
      </p:sp>
      <p:sp>
        <p:nvSpPr>
          <p:cNvPr id="43" name="TextBox 42" hidden="1"/>
          <p:cNvSpPr txBox="1"/>
          <p:nvPr>
            <p:custDataLst>
              <p:tags r:id="rId25"/>
            </p:custDataLst>
          </p:nvPr>
        </p:nvSpPr>
        <p:spPr>
          <a:xfrm>
            <a:off x="564185" y="547170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This.getHeight</a:t>
            </a:r>
            <a:r>
              <a:rPr lang="en-US" dirty="0">
                <a:solidFill>
                  <a:srgbClr val="00B050"/>
                </a:solidFill>
              </a:rPr>
              <a:t>()-1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2530E-CC24-FD1C-25BC-99AD390A9B70}"/>
              </a:ext>
            </a:extLst>
          </p:cNvPr>
          <p:cNvSpPr txBox="1"/>
          <p:nvPr/>
        </p:nvSpPr>
        <p:spPr>
          <a:xfrm>
            <a:off x="3688722" y="1154619"/>
            <a:ext cx="6093912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mirrorTopToBottom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code here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9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152400"/>
            <a:ext cx="8458200" cy="1219200"/>
          </a:xfrm>
        </p:spPr>
        <p:txBody>
          <a:bodyPr/>
          <a:lstStyle/>
          <a:p>
            <a:pPr algn="r"/>
            <a:r>
              <a:rPr lang="en-US" altLang="en-US" dirty="0"/>
              <a:t>Mirroring across the horizontal axis</a:t>
            </a:r>
          </a:p>
        </p:txBody>
      </p:sp>
      <p:grpSp>
        <p:nvGrpSpPr>
          <p:cNvPr id="21510" name="Group 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40385" y="1126072"/>
            <a:ext cx="1828800" cy="762000"/>
            <a:chOff x="533400" y="2057400"/>
            <a:chExt cx="1828800" cy="762000"/>
          </a:xfrm>
        </p:grpSpPr>
        <p:sp>
          <p:nvSpPr>
            <p:cNvPr id="21531" name="Rectangle 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33400" y="2057400"/>
              <a:ext cx="457200" cy="381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>
              <p:custDataLst>
                <p:tags r:id="rId31"/>
              </p:custDataLst>
            </p:nvPr>
          </p:nvSpPr>
          <p:spPr bwMode="auto">
            <a:xfrm>
              <a:off x="533400" y="2438400"/>
              <a:ext cx="4572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1533" name="Rectangle 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990600" y="2057400"/>
              <a:ext cx="4572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4" name="Rectangle 1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990600" y="2438400"/>
              <a:ext cx="457200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5" name="Rectangle 1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447800" y="2057400"/>
              <a:ext cx="4572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6" name="Rectangle 1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447800" y="2438400"/>
              <a:ext cx="4572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7" name="Rectangle 1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905000" y="2057400"/>
              <a:ext cx="457200" cy="381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8" name="Rectangle 1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905000" y="2438400"/>
              <a:ext cx="4572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/>
          <p:cNvSpPr/>
          <p:nvPr>
            <p:custDataLst>
              <p:tags r:id="rId3"/>
            </p:custDataLst>
          </p:nvPr>
        </p:nvSpPr>
        <p:spPr bwMode="auto">
          <a:xfrm>
            <a:off x="640385" y="1888072"/>
            <a:ext cx="4572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8" name="Rectangle 17"/>
          <p:cNvSpPr/>
          <p:nvPr>
            <p:custDataLst>
              <p:tags r:id="rId4"/>
            </p:custDataLst>
          </p:nvPr>
        </p:nvSpPr>
        <p:spPr bwMode="auto">
          <a:xfrm>
            <a:off x="640385" y="2269072"/>
            <a:ext cx="4572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21513" name="Rectangle 1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97585" y="1888072"/>
            <a:ext cx="457200" cy="38100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4" name="Rectangle 1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97585" y="2269072"/>
            <a:ext cx="4572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5" name="Rectangle 2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54785" y="1888072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>
            <p:custDataLst>
              <p:tags r:id="rId8"/>
            </p:custDataLst>
          </p:nvPr>
        </p:nvSpPr>
        <p:spPr bwMode="auto">
          <a:xfrm>
            <a:off x="1554785" y="2269072"/>
            <a:ext cx="4572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21517" name="Rectangle 2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11985" y="1888072"/>
            <a:ext cx="457200" cy="381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>
            <p:custDataLst>
              <p:tags r:id="rId10"/>
            </p:custDataLst>
          </p:nvPr>
        </p:nvSpPr>
        <p:spPr bwMode="auto">
          <a:xfrm>
            <a:off x="2011985" y="2269072"/>
            <a:ext cx="457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grpSp>
        <p:nvGrpSpPr>
          <p:cNvPr id="21519" name="Group 24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469185" y="1126072"/>
            <a:ext cx="914400" cy="762000"/>
            <a:chOff x="533400" y="2057400"/>
            <a:chExt cx="914400" cy="762000"/>
          </a:xfrm>
        </p:grpSpPr>
        <p:sp>
          <p:nvSpPr>
            <p:cNvPr id="21527" name="Rectangle 2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33400" y="2057400"/>
              <a:ext cx="457200" cy="381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>
              <p:custDataLst>
                <p:tags r:id="rId27"/>
              </p:custDataLst>
            </p:nvPr>
          </p:nvSpPr>
          <p:spPr bwMode="auto">
            <a:xfrm>
              <a:off x="533400" y="2438400"/>
              <a:ext cx="4572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1529" name="Rectangle 2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90600" y="2057400"/>
              <a:ext cx="4572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0" name="Rectangle 2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990600" y="2438400"/>
              <a:ext cx="457200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20" name="Rectangle 3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69185" y="1888072"/>
            <a:ext cx="457200" cy="3810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1" name="Rectangle 3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69185" y="2269072"/>
            <a:ext cx="457200" cy="3810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2" name="Rectangle 3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26385" y="1888072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3" name="Rectangle 3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26385" y="2269072"/>
            <a:ext cx="457200" cy="38100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24" name="Straight Connector 38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 flipH="1">
            <a:off x="457200" y="1888072"/>
            <a:ext cx="3048337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>
            <p:custDataLst>
              <p:tags r:id="rId17"/>
            </p:custDataLst>
          </p:nvPr>
        </p:nvSpPr>
        <p:spPr>
          <a:xfrm>
            <a:off x="310808" y="2672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" name="Rectangle 2"/>
          <p:cNvSpPr/>
          <p:nvPr>
            <p:custDataLst>
              <p:tags r:id="rId18"/>
            </p:custDataLst>
          </p:nvPr>
        </p:nvSpPr>
        <p:spPr bwMode="auto">
          <a:xfrm>
            <a:off x="1097585" y="287872"/>
            <a:ext cx="685800" cy="34873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cxnSp>
        <p:nvCxnSpPr>
          <p:cNvPr id="5" name="Straight Arrow Connector 4"/>
          <p:cNvCxnSpPr/>
          <p:nvPr>
            <p:custDataLst>
              <p:tags r:id="rId19"/>
            </p:custDataLst>
          </p:nvPr>
        </p:nvCxnSpPr>
        <p:spPr bwMode="auto">
          <a:xfrm>
            <a:off x="1326185" y="451940"/>
            <a:ext cx="0" cy="86463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>
            <p:custDataLst>
              <p:tags r:id="rId20"/>
            </p:custDataLst>
          </p:nvPr>
        </p:nvSpPr>
        <p:spPr>
          <a:xfrm>
            <a:off x="237827" y="3031071"/>
            <a:ext cx="13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Rectangle 40"/>
          <p:cNvSpPr/>
          <p:nvPr>
            <p:custDataLst>
              <p:tags r:id="rId21"/>
            </p:custDataLst>
          </p:nvPr>
        </p:nvSpPr>
        <p:spPr bwMode="auto">
          <a:xfrm>
            <a:off x="1024605" y="3069172"/>
            <a:ext cx="685800" cy="34873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>
            <p:custDataLst>
              <p:tags r:id="rId22"/>
            </p:custDataLst>
          </p:nvPr>
        </p:nvCxnSpPr>
        <p:spPr bwMode="auto">
          <a:xfrm flipV="1">
            <a:off x="1253205" y="2497672"/>
            <a:ext cx="72980" cy="73556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">
            <a:extLst>
              <a:ext uri="{FF2B5EF4-FFF2-40B4-BE49-F238E27FC236}">
                <a16:creationId xmlns:a16="http://schemas.microsoft.com/office/drawing/2014/main" id="{54BDEAD9-2BE1-45EA-B3A3-880EB50411FA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669869" y="1131445"/>
            <a:ext cx="6955750" cy="3170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mirrorTopToBottom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code here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9858-5F5C-4184-ADDE-656CBCA119FA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 flipH="1">
            <a:off x="374996" y="4525639"/>
            <a:ext cx="8183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is wrong with the code above?</a:t>
            </a:r>
          </a:p>
          <a:p>
            <a:pPr marL="342900" indent="-342900">
              <a:buAutoNum type="alphaUcPeriod"/>
            </a:pPr>
            <a:r>
              <a:rPr lang="en-US" sz="1800" dirty="0"/>
              <a:t>Nothing</a:t>
            </a:r>
          </a:p>
          <a:p>
            <a:pPr marL="342900" indent="-342900">
              <a:buAutoNum type="alphaUcPeriod"/>
            </a:pPr>
            <a:r>
              <a:rPr lang="en-US" sz="1800" dirty="0"/>
              <a:t>It does not update </a:t>
            </a:r>
            <a:r>
              <a:rPr lang="en-US" sz="1800" dirty="0" err="1"/>
              <a:t>targety</a:t>
            </a: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The bound on </a:t>
            </a:r>
            <a:r>
              <a:rPr lang="en-US" sz="1800" dirty="0" err="1"/>
              <a:t>sourcey</a:t>
            </a:r>
            <a:r>
              <a:rPr lang="en-US" sz="1800" dirty="0"/>
              <a:t> in the inner for loop is not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The bound on x in the outer for loop is not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It is copying the colors backwards (i.e. it will mirror from bottom to top)</a:t>
            </a:r>
          </a:p>
          <a:p>
            <a:pPr marL="342900" indent="-342900">
              <a:buAutoNum type="alphaUcPeriod"/>
            </a:pPr>
            <a:endParaRPr lang="en-US" sz="1800" dirty="0"/>
          </a:p>
        </p:txBody>
      </p:sp>
      <p:sp>
        <p:nvSpPr>
          <p:cNvPr id="43" name="TextBox 42" hidden="1"/>
          <p:cNvSpPr txBox="1"/>
          <p:nvPr>
            <p:custDataLst>
              <p:tags r:id="rId25"/>
            </p:custDataLst>
          </p:nvPr>
        </p:nvSpPr>
        <p:spPr>
          <a:xfrm>
            <a:off x="7497439" y="557736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1185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/>
              <a:t>Mirror versus </a:t>
            </a:r>
            <a:r>
              <a:rPr lang="ja-JP" altLang="en-US" dirty="0"/>
              <a:t>“</a:t>
            </a:r>
            <a:r>
              <a:rPr lang="en-US" altLang="ja-JP" dirty="0"/>
              <a:t>flip</a:t>
            </a:r>
            <a:r>
              <a:rPr lang="ja-JP" altLang="en-US" dirty="0"/>
              <a:t>”</a:t>
            </a:r>
            <a:r>
              <a:rPr lang="en-US" altLang="ja-JP" dirty="0"/>
              <a:t> (around vertical axis)</a:t>
            </a:r>
            <a:br>
              <a:rPr lang="en-US" altLang="ja-JP" dirty="0"/>
            </a:br>
            <a:r>
              <a:rPr lang="en-US" altLang="ja-JP" dirty="0"/>
              <a:t>Try on your own!!!</a:t>
            </a:r>
            <a:endParaRPr lang="en-US" altLang="en-US" dirty="0"/>
          </a:p>
        </p:txBody>
      </p:sp>
      <p:grpSp>
        <p:nvGrpSpPr>
          <p:cNvPr id="20483" name="Group 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048000" y="2667000"/>
            <a:ext cx="1828800" cy="762000"/>
            <a:chOff x="533400" y="2057400"/>
            <a:chExt cx="1828800" cy="762000"/>
          </a:xfrm>
        </p:grpSpPr>
        <p:sp>
          <p:nvSpPr>
            <p:cNvPr id="20514" name="Rectangle 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533400" y="2057400"/>
              <a:ext cx="457200" cy="381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>
              <p:custDataLst>
                <p:tags r:id="rId32"/>
              </p:custDataLst>
            </p:nvPr>
          </p:nvSpPr>
          <p:spPr bwMode="auto">
            <a:xfrm>
              <a:off x="533400" y="2438400"/>
              <a:ext cx="4572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0516" name="Rectangle 8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990600" y="2057400"/>
              <a:ext cx="4572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7" name="Rectangle 9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990600" y="2438400"/>
              <a:ext cx="457200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8" name="Rectangle 10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447800" y="2057400"/>
              <a:ext cx="4572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9" name="Rectangle 1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447800" y="2438400"/>
              <a:ext cx="4572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20" name="Rectangle 1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905000" y="2057400"/>
              <a:ext cx="457200" cy="381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21" name="Rectangle 13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905000" y="2438400"/>
              <a:ext cx="4572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84" name="Group 1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248400" y="1828800"/>
            <a:ext cx="1828800" cy="762000"/>
            <a:chOff x="3886200" y="4724400"/>
            <a:chExt cx="1828800" cy="762000"/>
          </a:xfrm>
        </p:grpSpPr>
        <p:grpSp>
          <p:nvGrpSpPr>
            <p:cNvPr id="20500" name="Group 14"/>
            <p:cNvGrpSpPr>
              <a:grpSpLocks/>
            </p:cNvGrpSpPr>
            <p:nvPr/>
          </p:nvGrpSpPr>
          <p:grpSpPr bwMode="auto">
            <a:xfrm>
              <a:off x="3886200" y="4724400"/>
              <a:ext cx="1828800" cy="762000"/>
              <a:chOff x="533400" y="2057400"/>
              <a:chExt cx="1828800" cy="762000"/>
            </a:xfrm>
          </p:grpSpPr>
          <p:sp>
            <p:nvSpPr>
              <p:cNvPr id="20506" name="Rectangle 21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533400" y="2057400"/>
                <a:ext cx="457200" cy="381000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60000"/>
                  </a:spcBef>
                  <a:buClr>
                    <a:schemeClr val="tx1"/>
                  </a:buClr>
                  <a:buChar char="•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37931725" indent="-37474525" eaLnBrk="0" hangingPunct="0">
                  <a:spcBef>
                    <a:spcPct val="40000"/>
                  </a:spcBef>
                  <a:buClr>
                    <a:schemeClr val="tx1"/>
                  </a:buClr>
                  <a:buChar char="–"/>
                  <a:defRPr kumimoji="1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35000"/>
                  </a:spcBef>
                  <a:buChar char="•"/>
                  <a:defRPr kumimoji="1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–"/>
                  <a:defRPr kumimoji="1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533400" y="2438400"/>
                <a:ext cx="457200" cy="381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</a:endParaRPr>
              </a:p>
            </p:txBody>
          </p:sp>
          <p:sp>
            <p:nvSpPr>
              <p:cNvPr id="20508" name="Rectangle 23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990600" y="2057400"/>
                <a:ext cx="457200" cy="381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60000"/>
                  </a:spcBef>
                  <a:buClr>
                    <a:schemeClr val="tx1"/>
                  </a:buClr>
                  <a:buChar char="•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37931725" indent="-37474525" eaLnBrk="0" hangingPunct="0">
                  <a:spcBef>
                    <a:spcPct val="40000"/>
                  </a:spcBef>
                  <a:buClr>
                    <a:schemeClr val="tx1"/>
                  </a:buClr>
                  <a:buChar char="–"/>
                  <a:defRPr kumimoji="1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35000"/>
                  </a:spcBef>
                  <a:buChar char="•"/>
                  <a:defRPr kumimoji="1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–"/>
                  <a:defRPr kumimoji="1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09" name="Rectangle 24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990600" y="2438400"/>
                <a:ext cx="457200" cy="381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60000"/>
                  </a:spcBef>
                  <a:buClr>
                    <a:schemeClr val="tx1"/>
                  </a:buClr>
                  <a:buChar char="•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37931725" indent="-37474525" eaLnBrk="0" hangingPunct="0">
                  <a:spcBef>
                    <a:spcPct val="40000"/>
                  </a:spcBef>
                  <a:buClr>
                    <a:schemeClr val="tx1"/>
                  </a:buClr>
                  <a:buChar char="–"/>
                  <a:defRPr kumimoji="1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35000"/>
                  </a:spcBef>
                  <a:buChar char="•"/>
                  <a:defRPr kumimoji="1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–"/>
                  <a:defRPr kumimoji="1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10" name="Rectangle 25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47800" y="2057400"/>
                <a:ext cx="457200" cy="381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60000"/>
                  </a:spcBef>
                  <a:buClr>
                    <a:schemeClr val="tx1"/>
                  </a:buClr>
                  <a:buChar char="•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37931725" indent="-37474525" eaLnBrk="0" hangingPunct="0">
                  <a:spcBef>
                    <a:spcPct val="40000"/>
                  </a:spcBef>
                  <a:buClr>
                    <a:schemeClr val="tx1"/>
                  </a:buClr>
                  <a:buChar char="–"/>
                  <a:defRPr kumimoji="1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35000"/>
                  </a:spcBef>
                  <a:buChar char="•"/>
                  <a:defRPr kumimoji="1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–"/>
                  <a:defRPr kumimoji="1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11" name="Rectangle 26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47800" y="2438400"/>
                <a:ext cx="457200" cy="381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60000"/>
                  </a:spcBef>
                  <a:buClr>
                    <a:schemeClr val="tx1"/>
                  </a:buClr>
                  <a:buChar char="•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37931725" indent="-37474525" eaLnBrk="0" hangingPunct="0">
                  <a:spcBef>
                    <a:spcPct val="40000"/>
                  </a:spcBef>
                  <a:buClr>
                    <a:schemeClr val="tx1"/>
                  </a:buClr>
                  <a:buChar char="–"/>
                  <a:defRPr kumimoji="1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35000"/>
                  </a:spcBef>
                  <a:buChar char="•"/>
                  <a:defRPr kumimoji="1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–"/>
                  <a:defRPr kumimoji="1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12" name="Rectangle 27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905000" y="2057400"/>
                <a:ext cx="457200" cy="381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60000"/>
                  </a:spcBef>
                  <a:buClr>
                    <a:schemeClr val="tx1"/>
                  </a:buClr>
                  <a:buChar char="•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37931725" indent="-37474525" eaLnBrk="0" hangingPunct="0">
                  <a:spcBef>
                    <a:spcPct val="40000"/>
                  </a:spcBef>
                  <a:buClr>
                    <a:schemeClr val="tx1"/>
                  </a:buClr>
                  <a:buChar char="–"/>
                  <a:defRPr kumimoji="1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35000"/>
                  </a:spcBef>
                  <a:buChar char="•"/>
                  <a:defRPr kumimoji="1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–"/>
                  <a:defRPr kumimoji="1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13" name="Rectangle 28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905000" y="2438400"/>
                <a:ext cx="457200" cy="381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60000"/>
                  </a:spcBef>
                  <a:buClr>
                    <a:schemeClr val="tx1"/>
                  </a:buClr>
                  <a:buChar char="•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37931725" indent="-37474525" eaLnBrk="0" hangingPunct="0">
                  <a:spcBef>
                    <a:spcPct val="40000"/>
                  </a:spcBef>
                  <a:buClr>
                    <a:schemeClr val="tx1"/>
                  </a:buClr>
                  <a:buChar char="–"/>
                  <a:defRPr kumimoji="1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35000"/>
                  </a:spcBef>
                  <a:buChar char="•"/>
                  <a:defRPr kumimoji="1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–"/>
                  <a:defRPr kumimoji="1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501" name="Group 27"/>
            <p:cNvGrpSpPr>
              <a:grpSpLocks/>
            </p:cNvGrpSpPr>
            <p:nvPr/>
          </p:nvGrpSpPr>
          <p:grpSpPr bwMode="auto">
            <a:xfrm flipH="1">
              <a:off x="4800600" y="4724400"/>
              <a:ext cx="914400" cy="762000"/>
              <a:chOff x="6553200" y="4724400"/>
              <a:chExt cx="914400" cy="762000"/>
            </a:xfrm>
          </p:grpSpPr>
          <p:sp>
            <p:nvSpPr>
              <p:cNvPr id="20502" name="Rectangle 17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53200" y="4724400"/>
                <a:ext cx="457200" cy="381000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60000"/>
                  </a:spcBef>
                  <a:buClr>
                    <a:schemeClr val="tx1"/>
                  </a:buClr>
                  <a:buChar char="•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37931725" indent="-37474525" eaLnBrk="0" hangingPunct="0">
                  <a:spcBef>
                    <a:spcPct val="40000"/>
                  </a:spcBef>
                  <a:buClr>
                    <a:schemeClr val="tx1"/>
                  </a:buClr>
                  <a:buChar char="–"/>
                  <a:defRPr kumimoji="1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35000"/>
                  </a:spcBef>
                  <a:buChar char="•"/>
                  <a:defRPr kumimoji="1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–"/>
                  <a:defRPr kumimoji="1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6553200" y="5105400"/>
                <a:ext cx="457200" cy="381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</a:endParaRPr>
              </a:p>
            </p:txBody>
          </p:sp>
          <p:sp>
            <p:nvSpPr>
              <p:cNvPr id="20504" name="Rectangle 19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010400" y="4724400"/>
                <a:ext cx="457200" cy="381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60000"/>
                  </a:spcBef>
                  <a:buClr>
                    <a:schemeClr val="tx1"/>
                  </a:buClr>
                  <a:buChar char="•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37931725" indent="-37474525" eaLnBrk="0" hangingPunct="0">
                  <a:spcBef>
                    <a:spcPct val="40000"/>
                  </a:spcBef>
                  <a:buClr>
                    <a:schemeClr val="tx1"/>
                  </a:buClr>
                  <a:buChar char="–"/>
                  <a:defRPr kumimoji="1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35000"/>
                  </a:spcBef>
                  <a:buChar char="•"/>
                  <a:defRPr kumimoji="1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–"/>
                  <a:defRPr kumimoji="1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05" name="Rectangle 20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010400" y="5105400"/>
                <a:ext cx="457200" cy="381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60000"/>
                  </a:spcBef>
                  <a:buClr>
                    <a:schemeClr val="tx1"/>
                  </a:buClr>
                  <a:buChar char="•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37931725" indent="-37474525" eaLnBrk="0" hangingPunct="0">
                  <a:spcBef>
                    <a:spcPct val="40000"/>
                  </a:spcBef>
                  <a:buClr>
                    <a:schemeClr val="tx1"/>
                  </a:buClr>
                  <a:buChar char="–"/>
                  <a:defRPr kumimoji="1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35000"/>
                  </a:spcBef>
                  <a:buChar char="•"/>
                  <a:defRPr kumimoji="1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–"/>
                  <a:defRPr kumimoji="1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lnSpc>
                    <a:spcPct val="75000"/>
                  </a:lnSpc>
                  <a:spcBef>
                    <a:spcPct val="30000"/>
                  </a:spcBef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485" name="Group 2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H="1">
            <a:off x="6248400" y="3714750"/>
            <a:ext cx="1828800" cy="762000"/>
            <a:chOff x="533400" y="2057400"/>
            <a:chExt cx="1828800" cy="762000"/>
          </a:xfrm>
        </p:grpSpPr>
        <p:sp>
          <p:nvSpPr>
            <p:cNvPr id="20492" name="Rectangle 3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3400" y="2057400"/>
              <a:ext cx="457200" cy="381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>
              <p:custDataLst>
                <p:tags r:id="rId12"/>
              </p:custDataLst>
            </p:nvPr>
          </p:nvSpPr>
          <p:spPr bwMode="auto">
            <a:xfrm>
              <a:off x="533400" y="2438400"/>
              <a:ext cx="4572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0494" name="Rectangle 3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90600" y="2057400"/>
              <a:ext cx="4572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5" name="Rectangle 3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90600" y="2438400"/>
              <a:ext cx="457200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6" name="Rectangle 3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47800" y="2057400"/>
              <a:ext cx="4572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7" name="Rectangle 3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47800" y="2438400"/>
              <a:ext cx="4572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8" name="Rectangle 3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05000" y="2057400"/>
              <a:ext cx="457200" cy="381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9" name="Rectangle 3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05000" y="2438400"/>
              <a:ext cx="4572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37931725" indent="-37474525" eaLnBrk="0" hangingPunct="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lnSpc>
                  <a:spcPct val="75000"/>
                </a:lnSpc>
                <a:spcBef>
                  <a:spcPct val="30000"/>
                </a:spcBef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486" name="Straight Connector 36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3944938" y="2005013"/>
            <a:ext cx="0" cy="19812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Straight Connector 39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7162800" y="1447800"/>
            <a:ext cx="0" cy="14097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Straight Connector 42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7162800" y="3390900"/>
            <a:ext cx="0" cy="14097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49638" y="4144964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0490" name="TextBox 4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382000" y="3902030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r>
              <a:rPr kumimoji="0"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</a:p>
        </p:txBody>
      </p:sp>
      <p:sp>
        <p:nvSpPr>
          <p:cNvPr id="20491" name="TextBox 4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349803" y="1886635"/>
            <a:ext cx="1638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Mirror around vertical axis</a:t>
            </a:r>
          </a:p>
        </p:txBody>
      </p:sp>
    </p:spTree>
    <p:extLst>
      <p:ext uri="{BB962C8B-B14F-4D97-AF65-F5344CB8AC3E}">
        <p14:creationId xmlns:p14="http://schemas.microsoft.com/office/powerpoint/2010/main" val="13502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/>
              <a:t>Red-eye reductions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would happen if we replaced all the red Pixels?  How can we avoid this issue?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  <p:pic>
        <p:nvPicPr>
          <p:cNvPr id="24580" name="Content Placeholder 3" descr="jenny-red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888"/>
            <a:ext cx="3264816" cy="28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5791201"/>
            <a:ext cx="379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Pixels change if meet both a </a:t>
            </a:r>
            <a:b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COLOR and COORDINATE criteria</a:t>
            </a:r>
          </a:p>
        </p:txBody>
      </p:sp>
    </p:spTree>
    <p:extLst>
      <p:ext uri="{BB962C8B-B14F-4D97-AF65-F5344CB8AC3E}">
        <p14:creationId xmlns:p14="http://schemas.microsoft.com/office/powerpoint/2010/main" val="171981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05000" y="152400"/>
            <a:ext cx="6705600" cy="965200"/>
          </a:xfrm>
        </p:spPr>
        <p:txBody>
          <a:bodyPr/>
          <a:lstStyle/>
          <a:p>
            <a:r>
              <a:rPr lang="en-US" altLang="en-US" sz="3200"/>
              <a:t>What parameters would YOU provide a user for a red eye reduction method?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spcBef>
                <a:spcPct val="0"/>
              </a:spcBef>
              <a:buFont typeface="Comic Sans MS" panose="030F0702030302020204" pitchFamily="66" charset="0"/>
              <a:buAutoNum type="arabicPeriod"/>
            </a:pPr>
            <a:r>
              <a:rPr lang="en-US" altLang="en-US" sz="2400" dirty="0"/>
              <a:t>Top left pixel coordinates for box to look for red eye in</a:t>
            </a:r>
          </a:p>
          <a:p>
            <a:pPr marL="514350" indent="-514350">
              <a:spcBef>
                <a:spcPct val="0"/>
              </a:spcBef>
              <a:buFont typeface="Comic Sans MS" panose="030F0702030302020204" pitchFamily="66" charset="0"/>
              <a:buAutoNum type="arabicPeriod"/>
            </a:pPr>
            <a:r>
              <a:rPr lang="en-US" altLang="en-US" sz="2400" dirty="0"/>
              <a:t>Bottom right pixel coordinates for box to look for red eye in</a:t>
            </a:r>
          </a:p>
          <a:p>
            <a:pPr marL="514350" indent="-514350">
              <a:spcBef>
                <a:spcPct val="0"/>
              </a:spcBef>
              <a:buFont typeface="Comic Sans MS" panose="030F0702030302020204" pitchFamily="66" charset="0"/>
              <a:buAutoNum type="arabicPeriod"/>
            </a:pPr>
            <a:r>
              <a:rPr lang="en-US" altLang="en-US" sz="2400" dirty="0"/>
              <a:t>Color to change red eyes to</a:t>
            </a:r>
          </a:p>
          <a:p>
            <a:pPr marL="514350" indent="-514350">
              <a:spcBef>
                <a:spcPct val="0"/>
              </a:spcBef>
              <a:buFont typeface="Comic Sans MS" panose="030F0702030302020204" pitchFamily="66" charset="0"/>
              <a:buAutoNum type="arabicPeriod"/>
            </a:pPr>
            <a:r>
              <a:rPr lang="en-US" altLang="en-US" sz="2400" dirty="0"/>
              <a:t>Threshold value to determine if eyes are “red”</a:t>
            </a:r>
          </a:p>
        </p:txBody>
      </p:sp>
      <p:pic>
        <p:nvPicPr>
          <p:cNvPr id="8196" name="Content Placeholder 3" descr="jenny-red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0"/>
            <a:ext cx="12319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60457983"/>
              </p:ext>
            </p:extLst>
          </p:nvPr>
        </p:nvGraphicFramePr>
        <p:xfrm>
          <a:off x="3124200" y="4267200"/>
          <a:ext cx="5080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/>
              <a:t>Red-eye Reduction</a:t>
            </a:r>
            <a:br>
              <a:rPr lang="en-US" altLang="en-US" dirty="0"/>
            </a:br>
            <a:r>
              <a:rPr lang="en-US" altLang="en-US" sz="3200" dirty="0"/>
              <a:t>Parameters for good Software Engineering</a:t>
            </a:r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6EE15-CE71-AB7A-DBF2-3C6F73329108}"/>
              </a:ext>
            </a:extLst>
          </p:cNvPr>
          <p:cNvSpPr txBox="1"/>
          <p:nvPr/>
        </p:nvSpPr>
        <p:spPr>
          <a:xfrm>
            <a:off x="332294" y="1353274"/>
            <a:ext cx="10046617" cy="4401205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redEyeReduction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_________________________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____________________________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____________________</a:t>
            </a: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color_distance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),______________________:</a:t>
            </a: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5604" name="Content Placeholder 3" descr="jenny-red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6" y="4911323"/>
            <a:ext cx="1514573" cy="134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5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Pillow (PIL) library offers useful functions for working with images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We can manipulate images in a variety of ways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Today we did more advanced operations like mirroring and using the value and region of pixels decide whether to change them or not.</a:t>
            </a:r>
          </a:p>
        </p:txBody>
      </p:sp>
    </p:spTree>
    <p:extLst>
      <p:ext uri="{BB962C8B-B14F-4D97-AF65-F5344CB8AC3E}">
        <p14:creationId xmlns:p14="http://schemas.microsoft.com/office/powerpoint/2010/main" val="113168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Homework 7 due Monday at 10pm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Quiz 4</a:t>
            </a:r>
          </a:p>
          <a:p>
            <a:pPr lvl="1" indent="-457200"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Code writing only</a:t>
            </a:r>
          </a:p>
          <a:p>
            <a:pPr lvl="1" indent="-457200"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We’ll release a guide shortly. 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Project 2 – Images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Lecture on next Tuesday (11/21) is remote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No Lab next week (or take-home lab)</a:t>
            </a:r>
          </a:p>
        </p:txBody>
      </p:sp>
    </p:spTree>
    <p:extLst>
      <p:ext uri="{BB962C8B-B14F-4D97-AF65-F5344CB8AC3E}">
        <p14:creationId xmlns:p14="http://schemas.microsoft.com/office/powerpoint/2010/main" val="7926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Learning Goals for Today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By the end of today’s lecture, you should be able to:</a:t>
            </a:r>
          </a:p>
          <a:p>
            <a:r>
              <a:rPr lang="en-US" dirty="0"/>
              <a:t>Read and modify Python code that manipulates images using the Pillow (PIL) library</a:t>
            </a:r>
          </a:p>
          <a:p>
            <a:pPr lvl="1"/>
            <a:r>
              <a:rPr lang="en-US" dirty="0"/>
              <a:t>Including copying pixels within an image and changing pixels based on values or the values of nearby pixels</a:t>
            </a:r>
          </a:p>
        </p:txBody>
      </p:sp>
    </p:spTree>
    <p:extLst>
      <p:ext uri="{BB962C8B-B14F-4D97-AF65-F5344CB8AC3E}">
        <p14:creationId xmlns:p14="http://schemas.microsoft.com/office/powerpoint/2010/main" val="148254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Box 6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4200" y="2179447"/>
            <a:ext cx="11277595" cy="42434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copyNColumnsToRight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(image,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ncols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width, height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image.size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0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__________________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while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&lt; _____________________ :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for y in range(height):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    color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image.getpixel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sourceX,y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image.putpixel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targetX,y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),color)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___________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___________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kumimoji="0"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72" name="Text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4174" y="134669"/>
            <a:ext cx="9445625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PART 1:  Fill in the code below to copy the left </a:t>
            </a:r>
            <a:r>
              <a:rPr kumimoji="0"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columns of the image to the right of the image.  For example, the image below is where </a:t>
            </a:r>
            <a:r>
              <a:rPr kumimoji="0"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1/3 the width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5A3B0-1D69-B834-519B-87BDD9055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060" y="920635"/>
            <a:ext cx="2823099" cy="12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889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Box 6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4200" y="2179447"/>
            <a:ext cx="11277595" cy="34470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kumimoji="0"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copyNColumnsToRight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(image,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ncols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width, height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image.size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0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width-1-ncols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while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ncols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for y in range(height):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    color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image.getpixel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sourceX,y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image.putpixel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targetX,y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),color)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+ 1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C4C70-8326-4E06-9776-5A71C8E2BA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7086600" y="14478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will the code below cause an out of bounds error?</a:t>
            </a: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8F7A728C-A07C-83CE-5C7C-CF4B7B17272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174" y="134669"/>
            <a:ext cx="9445625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PART 1:  Fill in the code below to copy the left </a:t>
            </a:r>
            <a:r>
              <a:rPr kumimoji="0"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columns of the image to the right of the image.  For example, the image below is where </a:t>
            </a:r>
            <a:r>
              <a:rPr kumimoji="0"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1/3 the width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76256-CC1D-2FFA-8C58-5440A0DC7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060" y="920635"/>
            <a:ext cx="2823099" cy="12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3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4">
            <a:extLst>
              <a:ext uri="{FF2B5EF4-FFF2-40B4-BE49-F238E27FC236}">
                <a16:creationId xmlns:a16="http://schemas.microsoft.com/office/drawing/2014/main" id="{873B8547-0FBB-4387-EA70-C0CE49A6364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4200" y="2586493"/>
            <a:ext cx="11277595" cy="34470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kumimoji="0"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copyNColumnsToRight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(image,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ncols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width, height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image.size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0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width-1-ncols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while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ncols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&gt; 0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for y in range(height):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    color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image.getpixel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sourceX,y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image.putpixel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targetX,y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),color)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+ 1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+ 1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A393FEB-0264-4A63-82C1-C5A61658976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4174" y="134669"/>
            <a:ext cx="9445625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PART 1:  Fill in the code below to copy the left </a:t>
            </a:r>
            <a:r>
              <a:rPr kumimoji="0"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columns of the image to the right of the image.  For example, the image below is where </a:t>
            </a:r>
            <a:r>
              <a:rPr kumimoji="0"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kumimoji="0"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1/3 the width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11A2A-6FE8-388C-D233-DBEBDA1A5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060" y="920635"/>
            <a:ext cx="2823099" cy="12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644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2C4C70-8326-4E06-9776-5A71C8E2BA2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flipH="1">
            <a:off x="76200" y="3528857"/>
            <a:ext cx="114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will happen when </a:t>
            </a:r>
            <a:r>
              <a:rPr lang="en-US" sz="2000" dirty="0" err="1"/>
              <a:t>ncols</a:t>
            </a:r>
            <a:r>
              <a:rPr lang="en-US" sz="2000" dirty="0"/>
              <a:t> &gt; half the width?  For example, what happens when: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" y="54874"/>
            <a:ext cx="9155482" cy="341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copyNColumnsToRight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ncols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91440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531495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7D3F89-8427-1134-9836-1F67869BC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5240973"/>
            <a:ext cx="2889467" cy="13173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88C785-F566-AA5D-FD2B-78C573B1B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5240973"/>
            <a:ext cx="2889467" cy="13173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1D0EF3-A432-D59B-0008-9136C7ECE2CF}"/>
              </a:ext>
            </a:extLst>
          </p:cNvPr>
          <p:cNvSpPr txBox="1"/>
          <p:nvPr/>
        </p:nvSpPr>
        <p:spPr>
          <a:xfrm>
            <a:off x="76200" y="4015839"/>
            <a:ext cx="6093912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copyNColumnsToRight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5C6FED-2C7A-C889-DA30-CAA4C29F5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3311" y="230688"/>
            <a:ext cx="2517124" cy="11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87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Mirroring Around Vertical Axis</a:t>
            </a:r>
          </a:p>
        </p:txBody>
      </p:sp>
      <p:pic>
        <p:nvPicPr>
          <p:cNvPr id="12291" name="Content Placeholder 3" descr="atcomputer.gif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1" y="1981200"/>
            <a:ext cx="3192463" cy="3473450"/>
          </a:xfrm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292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419600" y="1055688"/>
            <a:ext cx="31892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Mirror  left to right</a:t>
            </a:r>
          </a:p>
        </p:txBody>
      </p:sp>
      <p:pic>
        <p:nvPicPr>
          <p:cNvPr id="12293" name="Content Placeholder 3" descr="atcomputer.gi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6"/>
          <a:stretch>
            <a:fillRect/>
          </a:stretch>
        </p:blipFill>
        <p:spPr bwMode="auto">
          <a:xfrm>
            <a:off x="8148638" y="1981200"/>
            <a:ext cx="1600200" cy="34734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Content Placeholder 3" descr="atcomputer.gi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76"/>
          <a:stretch>
            <a:fillRect/>
          </a:stretch>
        </p:blipFill>
        <p:spPr bwMode="auto">
          <a:xfrm>
            <a:off x="6548438" y="1981200"/>
            <a:ext cx="1600200" cy="34734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5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5019675" y="5854700"/>
            <a:ext cx="1981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Vertical axis</a:t>
            </a:r>
          </a:p>
        </p:txBody>
      </p:sp>
      <p:cxnSp>
        <p:nvCxnSpPr>
          <p:cNvPr id="12296" name="Curved Connector 23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7000876" y="5707063"/>
            <a:ext cx="1000125" cy="3810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Curved Connector 24"/>
          <p:cNvCxnSpPr>
            <a:cxnSpLocks noChangeShapeType="1"/>
            <a:stCxn id="12295" idx="1"/>
          </p:cNvCxnSpPr>
          <p:nvPr>
            <p:custDataLst>
              <p:tags r:id="rId8"/>
            </p:custDataLst>
          </p:nvPr>
        </p:nvCxnSpPr>
        <p:spPr bwMode="auto">
          <a:xfrm rot="10800000">
            <a:off x="4029075" y="5707064"/>
            <a:ext cx="990600" cy="3825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Straight Connector 25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3886200" y="1524000"/>
            <a:ext cx="0" cy="42672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Straight Connector 26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8148638" y="1689100"/>
            <a:ext cx="0" cy="42672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4642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Mirroring Around Vertical Axis</a:t>
            </a:r>
          </a:p>
        </p:txBody>
      </p:sp>
      <p:pic>
        <p:nvPicPr>
          <p:cNvPr id="13315" name="Content Placeholder 3" descr="atcomputer.gif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1" y="1981200"/>
            <a:ext cx="3192463" cy="3473450"/>
          </a:xfrm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3316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038600" y="1055688"/>
            <a:ext cx="37338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Mirror  right to left</a:t>
            </a:r>
          </a:p>
        </p:txBody>
      </p:sp>
      <p:pic>
        <p:nvPicPr>
          <p:cNvPr id="13317" name="Content Placeholder 3" descr="atcomputer.gi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6629400" y="1992313"/>
            <a:ext cx="1595438" cy="34734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Content Placeholder 3" descr="atcomputer.gi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8224839" y="1992313"/>
            <a:ext cx="1597025" cy="34734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19" name="Straight Connector 13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8221663" y="1597026"/>
            <a:ext cx="0" cy="4265613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Straight Connector 15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3886200" y="1524000"/>
            <a:ext cx="0" cy="42672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Content Placeholder 2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5029200" y="5864225"/>
            <a:ext cx="1981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60000"/>
              </a:spcBef>
              <a:buClr>
                <a:schemeClr val="tx1"/>
              </a:buClr>
              <a:buChar char="•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37931725" indent="-37474525" eaLnBrk="0" hangingPunct="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Vertical axis</a:t>
            </a:r>
          </a:p>
        </p:txBody>
      </p:sp>
      <p:cxnSp>
        <p:nvCxnSpPr>
          <p:cNvPr id="13322" name="Curved Connector 5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flipV="1">
            <a:off x="7010400" y="5715000"/>
            <a:ext cx="1143000" cy="3825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Curved Connector 18"/>
          <p:cNvCxnSpPr>
            <a:cxnSpLocks noChangeShapeType="1"/>
            <a:stCxn id="13321" idx="1"/>
          </p:cNvCxnSpPr>
          <p:nvPr>
            <p:custDataLst>
              <p:tags r:id="rId10"/>
            </p:custDataLst>
          </p:nvPr>
        </p:nvCxnSpPr>
        <p:spPr bwMode="auto">
          <a:xfrm rot="10800000">
            <a:off x="4038600" y="5716589"/>
            <a:ext cx="990600" cy="3825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15551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17982</TotalTime>
  <Words>2064</Words>
  <Application>Microsoft Office PowerPoint</Application>
  <PresentationFormat>Widescreen</PresentationFormat>
  <Paragraphs>289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Calibri</vt:lpstr>
      <vt:lpstr>Open Sans</vt:lpstr>
      <vt:lpstr>Comic Sans MS</vt:lpstr>
      <vt:lpstr>Source Sans Pro</vt:lpstr>
      <vt:lpstr>Arial</vt:lpstr>
      <vt:lpstr>Open Sans SemiBold</vt:lpstr>
      <vt:lpstr>Times New Roman</vt:lpstr>
      <vt:lpstr>MS PGothic</vt:lpstr>
      <vt:lpstr>Consolas</vt:lpstr>
      <vt:lpstr>Wingdings</vt:lpstr>
      <vt:lpstr>Courier New</vt:lpstr>
      <vt:lpstr>Office Theme</vt:lpstr>
      <vt:lpstr>CSE 8A – Introduction to  Programming and Computational Problem Solving I</vt:lpstr>
      <vt:lpstr>Announcements</vt:lpstr>
      <vt:lpstr>Learning Goals for Today</vt:lpstr>
      <vt:lpstr>PowerPoint Presentation</vt:lpstr>
      <vt:lpstr>PowerPoint Presentation</vt:lpstr>
      <vt:lpstr>PowerPoint Presentation</vt:lpstr>
      <vt:lpstr>PowerPoint Presentation</vt:lpstr>
      <vt:lpstr>Mirroring Around Vertical Axis</vt:lpstr>
      <vt:lpstr>Mirroring Around Vertical Axis</vt:lpstr>
      <vt:lpstr>Mirroring Around Vertical Axis: Left to Right</vt:lpstr>
      <vt:lpstr>Mirroring across the horizontal axis</vt:lpstr>
      <vt:lpstr>Mirroring across the horizontal axis</vt:lpstr>
      <vt:lpstr>Mirroring across the horizontal axis</vt:lpstr>
      <vt:lpstr>Mirror versus “flip” (around vertical axis) Try on your own!!!</vt:lpstr>
      <vt:lpstr>Red-eye reductions</vt:lpstr>
      <vt:lpstr>What parameters would YOU provide a user for a red eye reduction method?</vt:lpstr>
      <vt:lpstr>Red-eye Reduction Parameters for good Software Engineering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81</cp:revision>
  <cp:lastPrinted>2023-11-14T16:46:22Z</cp:lastPrinted>
  <dcterms:created xsi:type="dcterms:W3CDTF">2019-07-17T06:14:48Z</dcterms:created>
  <dcterms:modified xsi:type="dcterms:W3CDTF">2024-02-02T17:29:56Z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