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010400" cy="9296400"/>
  <p:embeddedFontLs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SemiBold" panose="020B0706030804020204" pitchFamily="34" charset="0"/>
      <p:regular r:id="rId36"/>
      <p:bold r:id="rId37"/>
      <p:italic r:id="rId38"/>
      <p:boldItalic r:id="rId39"/>
    </p:embeddedFont>
    <p:embeddedFont>
      <p:font typeface="Source Sans Pro" panose="020B0503030403020204" pitchFamily="3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7">
          <p15:clr>
            <a:srgbClr val="A4A3A4"/>
          </p15:clr>
        </p15:guide>
        <p15:guide id="2" pos="2257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AlSox6epKj9YFMOvoVQRmL6b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47" autoAdjust="0"/>
  </p:normalViewPr>
  <p:slideViewPr>
    <p:cSldViewPr snapToGrid="0">
      <p:cViewPr varScale="1">
        <p:scale>
          <a:sx n="70" d="100"/>
          <a:sy n="70" d="100"/>
        </p:scale>
        <p:origin x="21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77"/>
        <p:guide pos="225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59181" y="0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t" anchorCtr="0">
            <a:normAutofit/>
          </a:bodyPr>
          <a:lstStyle/>
          <a:p>
            <a:pPr marL="0" indent="0"/>
            <a:r>
              <a:rPr lang="en-US" dirty="0"/>
              <a:t>Gave this lecture remotely (as a video) to support holiday travel for the students.  Had a bit less interactivity built in because </a:t>
            </a:r>
            <a:r>
              <a:rPr lang="en-US"/>
              <a:t>I suspected students </a:t>
            </a:r>
            <a:r>
              <a:rPr lang="en-US" dirty="0"/>
              <a:t>were less apt to engage with the activities.</a:t>
            </a:r>
          </a:p>
          <a:p>
            <a:pPr marL="0" indent="0"/>
            <a:r>
              <a:rPr lang="en-US" dirty="0"/>
              <a:t> </a:t>
            </a:r>
          </a:p>
          <a:p>
            <a:pPr marL="0" indent="0"/>
            <a:endParaRPr lang="en-US"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45" tIns="47460" rIns="94945" bIns="4746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1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25" tIns="47450" rIns="94925" bIns="47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02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List of List</a:t>
            </a:r>
            <a:endParaRPr/>
          </a:p>
        </p:txBody>
      </p:sp>
      <p:sp>
        <p:nvSpPr>
          <p:cNvPr id="133" name="Google Shape;133;p102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We’ll go with a List of Lists.  You might imagine a List of Strings as a viable alternative.  Really, there’s a way to make any of these work, per-se, but a List of Lists is the most direct representation of the actual game board.</a:t>
            </a:r>
            <a:endParaRPr dirty="0"/>
          </a:p>
        </p:txBody>
      </p:sp>
      <p:sp>
        <p:nvSpPr>
          <p:cNvPr id="141" name="Google Shape;141;p10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Copilot’s answer was a bit verbose (loops to create board, etc.) so I trimmed it down.</a:t>
            </a:r>
            <a:endParaRPr/>
          </a:p>
        </p:txBody>
      </p:sp>
      <p:sp>
        <p:nvSpPr>
          <p:cNvPr id="148" name="Google Shape;148;p10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5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Copilot wrote this one, did pretty well.  Demo it running and actually adding some nice spacing for making the board look nice.  I suspect Tic-Tac-Toe might be in its training set.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155" name="Google Shape;155;p105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06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Say that we may want to move the swap player earlier, but let’s go with this for now.</a:t>
            </a:r>
            <a:endParaRPr dirty="0"/>
          </a:p>
        </p:txBody>
      </p:sp>
      <p:sp>
        <p:nvSpPr>
          <p:cNvPr id="162" name="Google Shape;162;p106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0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We’ve already done setup_board and print_board</a:t>
            </a:r>
            <a:endParaRPr/>
          </a:p>
        </p:txBody>
      </p:sp>
      <p:sp>
        <p:nvSpPr>
          <p:cNvPr id="169" name="Google Shape;169;p10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08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 particularly difficult, might not even need a function for this in retrospect, but let’s leave it for now.</a:t>
            </a:r>
            <a:endParaRPr/>
          </a:p>
        </p:txBody>
      </p:sp>
      <p:sp>
        <p:nvSpPr>
          <p:cNvPr id="188" name="Google Shape;188;p108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09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Talk through the first 6 lines.  Checks rows, then checks columns.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What line belongs here?  We need the top left -&gt; bottom right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>
              <a:solidFill>
                <a:srgbClr val="9CDCF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2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2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1200" b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1200" b="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b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200" b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</p:txBody>
      </p:sp>
      <p:sp>
        <p:nvSpPr>
          <p:cNvPr id="195" name="Google Shape;195;p109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0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Probably look for an empty element, it’s a bit faster.</a:t>
            </a:r>
            <a:endParaRPr/>
          </a:p>
        </p:txBody>
      </p:sp>
      <p:sp>
        <p:nvSpPr>
          <p:cNvPr id="202" name="Google Shape;202;p110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9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9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11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Goes through all the rows and columns.  Once it finds one that’s empty, it’s done!</a:t>
            </a:r>
            <a:endParaRPr/>
          </a:p>
        </p:txBody>
      </p:sp>
      <p:sp>
        <p:nvSpPr>
          <p:cNvPr id="209" name="Google Shape;209;p111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12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This was my prompt to copilot</a:t>
            </a:r>
            <a:endParaRPr/>
          </a:p>
        </p:txBody>
      </p:sp>
      <p:sp>
        <p:nvSpPr>
          <p:cNvPr id="216" name="Google Shape;216;p112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13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that came back.  Talk through each part, then demo it.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But this doesn’t work right for reporting the winner….  Let’s fix this with live coding.</a:t>
            </a:r>
            <a:endParaRPr/>
          </a:p>
        </p:txBody>
      </p:sp>
      <p:sp>
        <p:nvSpPr>
          <p:cNvPr id="223" name="Google Shape;223;p113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11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0" name="Google Shape;230;p11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15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Could put this in a loop if we want to play it many times.</a:t>
            </a:r>
            <a:endParaRPr dirty="0"/>
          </a:p>
        </p:txBody>
      </p:sp>
      <p:sp>
        <p:nvSpPr>
          <p:cNvPr id="237" name="Google Shape;237;p115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16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4" name="Google Shape;244;p116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94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94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5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25" tIns="47450" rIns="94925" bIns="47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96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Answer: B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Talk about why it is (height-1)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Primary Purpose: Read and understand code to see that y and y+1 makes it top and bottom, and to get them to ask about average and Math.abs (not really covered before this)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Purpose: Have students read and understand the “goal” of a piece of code – know that the desired result of looking at a piece of code is to see as a whole what it’s purpose is.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Expected Mistakes: A) mixing up x and y (thinking y is horizontal), C) misunderstanding that taking the difference of two avg pixel colors should lead to a small number if they are “similar” D) combination of A and C mistakes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 Discussion: Emphasize that asking what a code does means figuring out a real purpose than can be explained in English.  Also, possibly giving examples of color averages, and using a specific example to work out the if statement.</a:t>
            </a:r>
            <a:endParaRPr/>
          </a:p>
        </p:txBody>
      </p:sp>
      <p:sp>
        <p:nvSpPr>
          <p:cNvPr id="85" name="Google Shape;85;p96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97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Answer: C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Primary Purpose: Have students apply understanding of code to a “corner case” problem where it doesn’t do as expected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General Purpose: Have students get experience predicting what a code would do, without running it and being able to spot logical bugs in a program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Expected Mistakes: A) seems right since this is edge detection, but we’re only detecting edges (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) to (x,y+1), maybe all black if they mistake that same is “white”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Post Discussion: (don’t until after isomorphic)</a:t>
            </a:r>
            <a:endParaRPr dirty="0"/>
          </a:p>
        </p:txBody>
      </p:sp>
      <p:sp>
        <p:nvSpPr>
          <p:cNvPr id="94" name="Google Shape;94;p97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8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one is left to right.  Rename the variables.</a:t>
            </a:r>
            <a:endParaRPr/>
          </a:p>
        </p:txBody>
      </p:sp>
      <p:sp>
        <p:nvSpPr>
          <p:cNvPr id="103" name="Google Shape;103;p98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99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Answer: C (the average of green, red, and blue is the same – so in gray, this is one color, so no edges are found).  Perhaps too hard of a question, but brings up a good discussion of grayscale and how a better edge detector may look for differences in any channel rather than differences in gray.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Primary Purpose: Have students analyze a code change and getting into the details of grayscale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Purpose: Reinforce the previous question, analyze code and predict output without running it, identify “purpose” of changes made in a code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Expected Mistakes: A) sticking with the original answer, B) perhaps thinking somehow the switch should apply to directions?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 Discussion: Go back and show the two codes again – pointing out the differences.  Draw an example of pixels (boxes) maybe 3 by 3 and show which would be compared for each code.  Point out that this will find the edges, BUT</a:t>
            </a:r>
            <a:endParaRPr/>
          </a:p>
        </p:txBody>
      </p:sp>
      <p:sp>
        <p:nvSpPr>
          <p:cNvPr id="111" name="Google Shape;111;p99:notes"/>
          <p:cNvSpPr txBox="1">
            <a:spLocks noGrp="1"/>
          </p:cNvSpPr>
          <p:nvPr>
            <p:ph type="sldNum" idx="12"/>
          </p:nvPr>
        </p:nvSpPr>
        <p:spPr>
          <a:xfrm>
            <a:off x="4059181" y="8977133"/>
            <a:ext cx="3105348" cy="47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925" tIns="47450" rIns="94925" bIns="474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0:notes"/>
          <p:cNvSpPr txBox="1">
            <a:spLocks noGrp="1"/>
          </p:cNvSpPr>
          <p:nvPr>
            <p:ph type="body" idx="1"/>
          </p:nvPr>
        </p:nvSpPr>
        <p:spPr>
          <a:xfrm>
            <a:off x="716619" y="4489387"/>
            <a:ext cx="5732949" cy="4253103"/>
          </a:xfrm>
          <a:prstGeom prst="rect">
            <a:avLst/>
          </a:prstGeom>
        </p:spPr>
        <p:txBody>
          <a:bodyPr spcFirstLastPara="1" wrap="square" lIns="94925" tIns="47450" rIns="94925" bIns="47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1800" y="708025"/>
            <a:ext cx="6302375" cy="3544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6" name="Google Shape;26;p11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24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0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6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9pPr>
          </a:lstStyle>
          <a:p>
            <a:endParaRPr/>
          </a:p>
        </p:txBody>
      </p:sp>
      <p:sp>
        <p:nvSpPr>
          <p:cNvPr id="27" name="Google Shape;27;p11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1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24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0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18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16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16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600"/>
            </a:lvl9pPr>
          </a:lstStyle>
          <a:p>
            <a:endParaRPr/>
          </a:p>
        </p:txBody>
      </p:sp>
      <p:sp>
        <p:nvSpPr>
          <p:cNvPr id="29" name="Google Shape;29;p11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ucsd.edu/cse8afa23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sa/4.0/?ref=chooser-v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3198767" y="1393669"/>
            <a:ext cx="5337266" cy="145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Finish Images and Start Games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Remote Lecture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(Thanksgiving)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0" y="2390599"/>
            <a:ext cx="62602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3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0" y="5634055"/>
            <a:ext cx="2511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 and Christine Alvarado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0FEE2-F9D9-501B-876B-BE6E3A384BCA}"/>
              </a:ext>
            </a:extLst>
          </p:cNvPr>
          <p:cNvSpPr txBox="1"/>
          <p:nvPr/>
        </p:nvSpPr>
        <p:spPr>
          <a:xfrm>
            <a:off x="0" y="3681962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Piazza</a:t>
            </a:r>
            <a:r>
              <a:rPr lang="en-US" sz="1600" dirty="0"/>
              <a:t> for brief questions or logistic questions</a:t>
            </a:r>
          </a:p>
          <a:p>
            <a:endParaRPr lang="en-US" sz="1600" dirty="0"/>
          </a:p>
          <a:p>
            <a:r>
              <a:rPr lang="en-US" sz="1600" b="1" dirty="0"/>
              <a:t>Tutor Hours</a:t>
            </a:r>
            <a:r>
              <a:rPr lang="en-US" sz="1600" dirty="0"/>
              <a:t> for help with homework/setting up computer </a:t>
            </a:r>
            <a:r>
              <a:rPr lang="en-US" sz="1600" dirty="0">
                <a:sym typeface="Wingdings" panose="05000000000000000000" pitchFamily="2" charset="2"/>
              </a:rPr>
              <a:t>To get help, use </a:t>
            </a:r>
            <a:r>
              <a:rPr lang="en-US" sz="1600" dirty="0" err="1">
                <a:sym typeface="Wingdings" panose="05000000000000000000" pitchFamily="2" charset="2"/>
              </a:rPr>
              <a:t>Autograder</a:t>
            </a:r>
            <a:r>
              <a:rPr lang="en-US" sz="1600" dirty="0">
                <a:sym typeface="Wingdings" panose="05000000000000000000" pitchFamily="2" charset="2"/>
              </a:rPr>
              <a:t> (directions on piazza)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Office Hours</a:t>
            </a:r>
            <a:r>
              <a:rPr lang="en-US" sz="1600" dirty="0"/>
              <a:t> for homework/conceptual help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AD8126-AECB-0C8A-E0AE-C9CDF608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69"/>
            <a:ext cx="844814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CS1-LLMs Materials © 2023 by Leo Porter, Dan Zingaro, Beth Simon, and Christine Alvarado is licensed under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  <a:hlinkClick r:id="rId4"/>
              </a:rPr>
              <a:t>CC BY-NC-SA 4.0 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14500"/>
                </a:solidFill>
                <a:effectLst/>
                <a:latin typeface="Source Sans Pro" panose="020B0503030403020204" pitchFamily="34" charset="0"/>
              </a:rPr>
              <a:t>     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Designing Games!</a:t>
            </a:r>
            <a:endParaRPr/>
          </a:p>
        </p:txBody>
      </p:sp>
      <p:pic>
        <p:nvPicPr>
          <p:cNvPr id="128" name="Google Shape;128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062" y="551145"/>
            <a:ext cx="6571475" cy="5718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1"/>
          <p:cNvSpPr txBox="1"/>
          <p:nvPr/>
        </p:nvSpPr>
        <p:spPr>
          <a:xfrm>
            <a:off x="2054268" y="6550223"/>
            <a:ext cx="60375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from Porter and Zingaro. Manning Press, 2023.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2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</a:t>
            </a:r>
            <a:endParaRPr/>
          </a:p>
        </p:txBody>
      </p:sp>
      <p:pic>
        <p:nvPicPr>
          <p:cNvPr id="136" name="Google Shape;136;p102"/>
          <p:cNvPicPr preferRelativeResize="0"/>
          <p:nvPr/>
        </p:nvPicPr>
        <p:blipFill rotWithShape="1">
          <a:blip r:embed="rId3">
            <a:alphaModFix/>
          </a:blip>
          <a:srcRect l="49058"/>
          <a:stretch/>
        </p:blipFill>
        <p:spPr>
          <a:xfrm>
            <a:off x="7540668" y="1694376"/>
            <a:ext cx="3705550" cy="346924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2"/>
          <p:cNvSpPr txBox="1"/>
          <p:nvPr/>
        </p:nvSpPr>
        <p:spPr>
          <a:xfrm>
            <a:off x="609601" y="1524000"/>
            <a:ext cx="5954038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 x 3 game board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Players take turns placing an X or O</a:t>
            </a:r>
            <a:endParaRPr/>
          </a:p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to 3 in a row wins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Game Setup</a:t>
            </a:r>
            <a:endParaRPr/>
          </a:p>
        </p:txBody>
      </p:sp>
      <p:sp>
        <p:nvSpPr>
          <p:cNvPr id="144" name="Google Shape;144;p103"/>
          <p:cNvSpPr txBox="1"/>
          <p:nvPr/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How should we represent the game board?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Dictionary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of Lists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 of Strings</a:t>
            </a:r>
            <a:endParaRPr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Game Setup</a:t>
            </a:r>
            <a:endParaRPr/>
          </a:p>
        </p:txBody>
      </p:sp>
      <p:sp>
        <p:nvSpPr>
          <p:cNvPr id="151" name="Google Shape;151;p104"/>
          <p:cNvSpPr txBox="1"/>
          <p:nvPr/>
        </p:nvSpPr>
        <p:spPr>
          <a:xfrm>
            <a:off x="609600" y="1252798"/>
            <a:ext cx="9586586" cy="22467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Create a game board for tic tac toe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Return the board as a 2D list of empty strings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"""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[[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,],[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,],[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How do we know if it’s working?</a:t>
            </a:r>
            <a:endParaRPr/>
          </a:p>
        </p:txBody>
      </p:sp>
      <p:sp>
        <p:nvSpPr>
          <p:cNvPr id="158" name="Google Shape;158;p105"/>
          <p:cNvSpPr txBox="1"/>
          <p:nvPr/>
        </p:nvSpPr>
        <p:spPr>
          <a:xfrm>
            <a:off x="202504" y="1353274"/>
            <a:ext cx="11786991" cy="286232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print_board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Print the game board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"""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 1 2 3"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"|"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"|"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 -----"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Play Game</a:t>
            </a:r>
            <a:endParaRPr/>
          </a:p>
        </p:txBody>
      </p:sp>
      <p:sp>
        <p:nvSpPr>
          <p:cNvPr id="165" name="Google Shape;165;p106"/>
          <p:cNvSpPr txBox="1"/>
          <p:nvPr/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General idea: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Start with a player (“X” or “O”)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Until game is over: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Print the board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Ask for row/column for letter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Insert the letter of the player at that location</a:t>
            </a:r>
            <a:endParaRPr/>
          </a:p>
          <a:p>
            <a: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Swap player</a:t>
            </a:r>
            <a:endParaRPr/>
          </a:p>
          <a:p>
            <a: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Check if there was a win or tie, report winner.</a:t>
            </a:r>
            <a:endParaRPr/>
          </a:p>
          <a:p>
            <a: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Top Down Design</a:t>
            </a:r>
            <a:endParaRPr/>
          </a:p>
        </p:txBody>
      </p:sp>
      <p:sp>
        <p:nvSpPr>
          <p:cNvPr id="172" name="Google Shape;172;p107"/>
          <p:cNvSpPr txBox="1"/>
          <p:nvPr/>
        </p:nvSpPr>
        <p:spPr>
          <a:xfrm>
            <a:off x="3306870" y="3711523"/>
            <a:ext cx="1929008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play_game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7"/>
          <p:cNvSpPr txBox="1"/>
          <p:nvPr/>
        </p:nvSpPr>
        <p:spPr>
          <a:xfrm>
            <a:off x="402920" y="2885316"/>
            <a:ext cx="1728592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</p:txBody>
      </p:sp>
      <p:sp>
        <p:nvSpPr>
          <p:cNvPr id="174" name="Google Shape;174;p107"/>
          <p:cNvSpPr txBox="1"/>
          <p:nvPr/>
        </p:nvSpPr>
        <p:spPr>
          <a:xfrm>
            <a:off x="3306869" y="1822181"/>
            <a:ext cx="1929009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setup_board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7"/>
          <p:cNvSpPr txBox="1"/>
          <p:nvPr/>
        </p:nvSpPr>
        <p:spPr>
          <a:xfrm>
            <a:off x="6970737" y="2584581"/>
            <a:ext cx="2150301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print_board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7"/>
          <p:cNvSpPr txBox="1"/>
          <p:nvPr/>
        </p:nvSpPr>
        <p:spPr>
          <a:xfrm>
            <a:off x="6956123" y="3422156"/>
            <a:ext cx="2164914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insert_letter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7"/>
          <p:cNvSpPr txBox="1"/>
          <p:nvPr/>
        </p:nvSpPr>
        <p:spPr>
          <a:xfrm>
            <a:off x="6956123" y="4262959"/>
            <a:ext cx="2164914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check_winner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7"/>
          <p:cNvSpPr txBox="1"/>
          <p:nvPr/>
        </p:nvSpPr>
        <p:spPr>
          <a:xfrm>
            <a:off x="6970737" y="5103762"/>
            <a:ext cx="2150300" cy="461665"/>
          </a:xfrm>
          <a:prstGeom prst="rect">
            <a:avLst/>
          </a:prstGeom>
          <a:solidFill>
            <a:srgbClr val="2D599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check_full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07"/>
          <p:cNvCxnSpPr>
            <a:stCxn id="173" idx="3"/>
            <a:endCxn id="174" idx="1"/>
          </p:cNvCxnSpPr>
          <p:nvPr/>
        </p:nvCxnSpPr>
        <p:spPr>
          <a:xfrm rot="10800000" flipH="1">
            <a:off x="2131512" y="2052949"/>
            <a:ext cx="1175400" cy="10632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107"/>
          <p:cNvCxnSpPr>
            <a:stCxn id="173" idx="3"/>
            <a:endCxn id="172" idx="1"/>
          </p:cNvCxnSpPr>
          <p:nvPr/>
        </p:nvCxnSpPr>
        <p:spPr>
          <a:xfrm>
            <a:off x="2131512" y="3116149"/>
            <a:ext cx="1175400" cy="8262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107"/>
          <p:cNvCxnSpPr>
            <a:stCxn id="172" idx="3"/>
            <a:endCxn id="175" idx="1"/>
          </p:cNvCxnSpPr>
          <p:nvPr/>
        </p:nvCxnSpPr>
        <p:spPr>
          <a:xfrm rot="10800000" flipH="1">
            <a:off x="5235878" y="2815556"/>
            <a:ext cx="1734900" cy="11268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2" name="Google Shape;182;p107"/>
          <p:cNvCxnSpPr>
            <a:stCxn id="172" idx="3"/>
            <a:endCxn id="176" idx="1"/>
          </p:cNvCxnSpPr>
          <p:nvPr/>
        </p:nvCxnSpPr>
        <p:spPr>
          <a:xfrm rot="10800000" flipH="1">
            <a:off x="5235878" y="3652856"/>
            <a:ext cx="1720200" cy="2895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107"/>
          <p:cNvCxnSpPr>
            <a:stCxn id="172" idx="3"/>
            <a:endCxn id="177" idx="1"/>
          </p:cNvCxnSpPr>
          <p:nvPr/>
        </p:nvCxnSpPr>
        <p:spPr>
          <a:xfrm>
            <a:off x="5235878" y="3942356"/>
            <a:ext cx="1720200" cy="5514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07"/>
          <p:cNvCxnSpPr>
            <a:stCxn id="172" idx="3"/>
          </p:cNvCxnSpPr>
          <p:nvPr/>
        </p:nvCxnSpPr>
        <p:spPr>
          <a:xfrm>
            <a:off x="5235878" y="3942356"/>
            <a:ext cx="1720200" cy="1393800"/>
          </a:xfrm>
          <a:prstGeom prst="straightConnector1">
            <a:avLst/>
          </a:prstGeom>
          <a:noFill/>
          <a:ln w="38100" cap="flat" cmpd="sng">
            <a:solidFill>
              <a:srgbClr val="13284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insert_letter</a:t>
            </a:r>
            <a:endParaRPr/>
          </a:p>
        </p:txBody>
      </p:sp>
      <p:sp>
        <p:nvSpPr>
          <p:cNvPr id="191" name="Google Shape;191;p108"/>
          <p:cNvSpPr txBox="1"/>
          <p:nvPr/>
        </p:nvSpPr>
        <p:spPr>
          <a:xfrm>
            <a:off x="609600" y="1252798"/>
            <a:ext cx="9586586" cy="193899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insert_letter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Insert a letter into the game board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"""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letter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9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Check Winner</a:t>
            </a:r>
            <a:endParaRPr/>
          </a:p>
        </p:txBody>
      </p:sp>
      <p:sp>
        <p:nvSpPr>
          <p:cNvPr id="198" name="Google Shape;198;p109"/>
          <p:cNvSpPr txBox="1"/>
          <p:nvPr/>
        </p:nvSpPr>
        <p:spPr>
          <a:xfrm>
            <a:off x="183715" y="1002277"/>
            <a:ext cx="10972800" cy="517064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check_winner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___________________________________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4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4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4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Check Full</a:t>
            </a:r>
            <a:endParaRPr/>
          </a:p>
        </p:txBody>
      </p:sp>
      <p:sp>
        <p:nvSpPr>
          <p:cNvPr id="205" name="Google Shape;205;p110"/>
          <p:cNvSpPr txBox="1"/>
          <p:nvPr/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 check if the board is full, what’s going to be easier?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that every element is full</a:t>
            </a:r>
            <a:endParaRPr/>
          </a:p>
          <a:p>
            <a:pPr marL="539750" marR="0" lvl="0" indent="-514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lphaU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Check for an empty element</a:t>
            </a:r>
            <a:endParaRPr/>
          </a:p>
          <a:p>
            <a:pPr marL="2540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3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68" name="Google Shape;68;p93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Happy Thanksgiving!!!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Reading quiz due Tuesday 11/21 at noon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Complete before watching this video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Quiz 4 – 12/6 (Week 10)</a:t>
            </a:r>
            <a:endParaRPr/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Code writing only.  Guide released.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Project 2 – Images (hard deadline 11/27)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No lab or discussion this week (Week 8)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Project 3 on games coming soon!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Check Full</a:t>
            </a:r>
            <a:endParaRPr/>
          </a:p>
        </p:txBody>
      </p:sp>
      <p:sp>
        <p:nvSpPr>
          <p:cNvPr id="212" name="Google Shape;212;p111"/>
          <p:cNvSpPr txBox="1"/>
          <p:nvPr/>
        </p:nvSpPr>
        <p:spPr>
          <a:xfrm>
            <a:off x="183715" y="1002277"/>
            <a:ext cx="9586586" cy="292387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check_full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8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-US" sz="28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8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4FC1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2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Play Game</a:t>
            </a:r>
            <a:endParaRPr/>
          </a:p>
        </p:txBody>
      </p:sp>
      <p:sp>
        <p:nvSpPr>
          <p:cNvPr id="219" name="Google Shape;219;p112"/>
          <p:cNvSpPr txBox="1"/>
          <p:nvPr/>
        </p:nvSpPr>
        <p:spPr>
          <a:xfrm>
            <a:off x="183715" y="1002277"/>
            <a:ext cx="9586586" cy="25853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play_game</a:t>
            </a:r>
            <a:r>
              <a:rPr lang="en-US" sz="1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1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play the game of tic tac toe.  Alternate players starting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with X.  Prompt the player for a row and column to place their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letter.  Check for a winner after each move.  If there is a winner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print the board and print the winner.  If there is a full board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print the board and print "Tie game".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    """</a:t>
            </a:r>
            <a:endParaRPr sz="18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 sz="1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3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Play Game</a:t>
            </a:r>
            <a:endParaRPr/>
          </a:p>
        </p:txBody>
      </p:sp>
      <p:sp>
        <p:nvSpPr>
          <p:cNvPr id="226" name="Google Shape;226;p113"/>
          <p:cNvSpPr txBox="1"/>
          <p:nvPr/>
        </p:nvSpPr>
        <p:spPr>
          <a:xfrm>
            <a:off x="183715" y="1002277"/>
            <a:ext cx="9098071" cy="5178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play_game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“X"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check_winner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check_full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print_board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"Enter a row: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"Enter a column: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insert_letter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print_board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check_winner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wins!"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"Tie game"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Play Game</a:t>
            </a:r>
            <a:endParaRPr/>
          </a:p>
        </p:txBody>
      </p:sp>
      <p:sp>
        <p:nvSpPr>
          <p:cNvPr id="233" name="Google Shape;233;p114"/>
          <p:cNvSpPr txBox="1"/>
          <p:nvPr/>
        </p:nvSpPr>
        <p:spPr>
          <a:xfrm>
            <a:off x="183715" y="1002277"/>
            <a:ext cx="9098071" cy="517834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play_game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check_winner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check_full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      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"O"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"X"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print_board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"Enter a row: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"Enter a column: 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insert_letter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print_board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check_winner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player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wins!"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"Tie game"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94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Tic Tac Toe – Run the game</a:t>
            </a:r>
            <a:endParaRPr/>
          </a:p>
        </p:txBody>
      </p:sp>
      <p:sp>
        <p:nvSpPr>
          <p:cNvPr id="240" name="Google Shape;240;p115"/>
          <p:cNvSpPr txBox="1"/>
          <p:nvPr/>
        </p:nvSpPr>
        <p:spPr>
          <a:xfrm>
            <a:off x="183715" y="1002277"/>
            <a:ext cx="9098071" cy="9925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setup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play_game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board</a:t>
            </a:r>
            <a:r>
              <a:rPr lang="en-US" sz="24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6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47" name="Google Shape;247;p116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Pillow (PIL) library offers useful functions for working with images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We can manipulate images in a variety of ways, including copying, blending, flipping, mirroring, red-eye reduction, and edge detection (among many)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Created our first game together using the game design cycle and problem decomposition.</a:t>
            </a:r>
          </a:p>
          <a:p>
            <a:pPr marL="800100" lvl="1" indent="-342900">
              <a:spcBef>
                <a:spcPts val="0"/>
              </a:spcBef>
              <a:buSzPts val="3200"/>
              <a:buChar char="•"/>
            </a:pPr>
            <a:r>
              <a:rPr lang="en-US" dirty="0"/>
              <a:t>Your Project 3 will be to design a game or a game simulation (we’ll do an example of game simulation next Tuesday)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Learning Goals for Today</a:t>
            </a:r>
            <a:endParaRPr/>
          </a:p>
        </p:txBody>
      </p:sp>
      <p:sp>
        <p:nvSpPr>
          <p:cNvPr id="75" name="Google Shape;75;p94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40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/>
              <a:t>By the end of today’s lecture, you should be able to: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Read and modify Python code that manipulates images using the Pillow (PIL) library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In particular, edge detection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Describe and implement the game design cycle in Python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Author a small game in Python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Edge Detection</a:t>
            </a:r>
            <a:endParaRPr/>
          </a:p>
        </p:txBody>
      </p:sp>
      <p:sp>
        <p:nvSpPr>
          <p:cNvPr id="81" name="Google Shape;81;p9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6"/>
          <p:cNvSpPr txBox="1">
            <a:spLocks noGrp="1"/>
          </p:cNvSpPr>
          <p:nvPr>
            <p:ph type="title"/>
          </p:nvPr>
        </p:nvSpPr>
        <p:spPr>
          <a:xfrm>
            <a:off x="562125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Edge Detection</a:t>
            </a:r>
            <a:endParaRPr/>
          </a:p>
        </p:txBody>
      </p:sp>
      <p:pic>
        <p:nvPicPr>
          <p:cNvPr id="88" name="Google Shape;88;p96" descr="butterfly1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75290" y="188537"/>
            <a:ext cx="1488662" cy="17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6"/>
          <p:cNvSpPr txBox="1">
            <a:spLocks noGrp="1"/>
          </p:cNvSpPr>
          <p:nvPr>
            <p:ph type="body" idx="3"/>
          </p:nvPr>
        </p:nvSpPr>
        <p:spPr>
          <a:xfrm>
            <a:off x="8150225" y="1417638"/>
            <a:ext cx="4041775" cy="509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800"/>
              <a:t>What is it doing?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arenR"/>
            </a:pPr>
            <a:r>
              <a:rPr lang="en-US" sz="1800"/>
              <a:t>Comparing 2 pixels </a:t>
            </a:r>
            <a:r>
              <a:rPr lang="en-US" sz="1800">
                <a:solidFill>
                  <a:srgbClr val="FF0000"/>
                </a:solidFill>
              </a:rPr>
              <a:t>side by side </a:t>
            </a:r>
            <a:r>
              <a:rPr lang="en-US" sz="1800"/>
              <a:t>and, if they are </a:t>
            </a:r>
            <a:r>
              <a:rPr lang="en-US" sz="1800">
                <a:solidFill>
                  <a:srgbClr val="7030A0"/>
                </a:solidFill>
              </a:rPr>
              <a:t>similar</a:t>
            </a:r>
            <a:r>
              <a:rPr lang="en-US" sz="1800"/>
              <a:t> make the pixel white, otherwise black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arenR"/>
            </a:pPr>
            <a:r>
              <a:rPr lang="en-US" sz="1800"/>
              <a:t>Comparing 2 pixels </a:t>
            </a:r>
            <a:r>
              <a:rPr lang="en-US" sz="1800">
                <a:solidFill>
                  <a:srgbClr val="FF0000"/>
                </a:solidFill>
              </a:rPr>
              <a:t>one on top of the other </a:t>
            </a:r>
            <a:r>
              <a:rPr lang="en-US" sz="1800"/>
              <a:t>and, if they are </a:t>
            </a:r>
            <a:r>
              <a:rPr lang="en-US" sz="1800">
                <a:solidFill>
                  <a:srgbClr val="7030A0"/>
                </a:solidFill>
              </a:rPr>
              <a:t>similar</a:t>
            </a:r>
            <a:r>
              <a:rPr lang="en-US" sz="1800"/>
              <a:t> make the pixel white, otherwise black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arenR"/>
            </a:pPr>
            <a:r>
              <a:rPr lang="en-US" sz="1800"/>
              <a:t>Comparing 2 pixels </a:t>
            </a:r>
            <a:r>
              <a:rPr lang="en-US" sz="1800">
                <a:solidFill>
                  <a:srgbClr val="FF0000"/>
                </a:solidFill>
              </a:rPr>
              <a:t>side by side </a:t>
            </a:r>
            <a:r>
              <a:rPr lang="en-US" sz="1800"/>
              <a:t>and, if they are </a:t>
            </a:r>
            <a:r>
              <a:rPr lang="en-US" sz="1800">
                <a:solidFill>
                  <a:srgbClr val="7030A0"/>
                </a:solidFill>
              </a:rPr>
              <a:t>different</a:t>
            </a:r>
            <a:r>
              <a:rPr lang="en-US" sz="1800"/>
              <a:t> make the pixel white, otherwise black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arenR"/>
            </a:pPr>
            <a:r>
              <a:rPr lang="en-US" sz="1800"/>
              <a:t>Comparing 2 pixels </a:t>
            </a:r>
            <a:r>
              <a:rPr lang="en-US" sz="1800">
                <a:solidFill>
                  <a:srgbClr val="FF0000"/>
                </a:solidFill>
              </a:rPr>
              <a:t>one on top of the other </a:t>
            </a:r>
            <a:r>
              <a:rPr lang="en-US" sz="1800"/>
              <a:t>and, if they are </a:t>
            </a:r>
            <a:r>
              <a:rPr lang="en-US" sz="1800">
                <a:solidFill>
                  <a:srgbClr val="7030A0"/>
                </a:solidFill>
              </a:rPr>
              <a:t>different</a:t>
            </a:r>
            <a:r>
              <a:rPr lang="en-US" sz="1800"/>
              <a:t> make the pixel white, otherwise black</a:t>
            </a:r>
            <a:endParaRPr/>
          </a:p>
        </p:txBody>
      </p:sp>
      <p:sp>
        <p:nvSpPr>
          <p:cNvPr id="90" name="Google Shape;90;p96"/>
          <p:cNvSpPr txBox="1"/>
          <p:nvPr/>
        </p:nvSpPr>
        <p:spPr>
          <a:xfrm>
            <a:off x="139922" y="1503739"/>
            <a:ext cx="7894200" cy="4710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edgeDetection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.copy()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.getpixel((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.getpixel((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g2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topAve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.putpixel((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.putpixel((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What’s the result of running </a:t>
            </a:r>
            <a:br>
              <a:rPr lang="en-US"/>
            </a:br>
            <a:r>
              <a:rPr lang="en-US"/>
              <a:t>that code on this input?</a:t>
            </a:r>
            <a:endParaRPr/>
          </a:p>
        </p:txBody>
      </p:sp>
      <p:sp>
        <p:nvSpPr>
          <p:cNvPr id="97" name="Google Shape;97;p97"/>
          <p:cNvSpPr/>
          <p:nvPr/>
        </p:nvSpPr>
        <p:spPr>
          <a:xfrm>
            <a:off x="1828800" y="2209800"/>
            <a:ext cx="533400" cy="2286000"/>
          </a:xfrm>
          <a:prstGeom prst="rect">
            <a:avLst/>
          </a:prstGeom>
          <a:solidFill>
            <a:srgbClr val="00B050"/>
          </a:solidFill>
          <a:ln w="28575" cap="flat" cmpd="sng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7"/>
          <p:cNvSpPr/>
          <p:nvPr/>
        </p:nvSpPr>
        <p:spPr>
          <a:xfrm>
            <a:off x="2362200" y="2209800"/>
            <a:ext cx="457200" cy="228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7"/>
          <p:cNvSpPr/>
          <p:nvPr/>
        </p:nvSpPr>
        <p:spPr>
          <a:xfrm>
            <a:off x="2819400" y="2209800"/>
            <a:ext cx="457200" cy="228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 DIFFERENT edgeDetect</a:t>
            </a:r>
            <a:endParaRPr/>
          </a:p>
        </p:txBody>
      </p:sp>
      <p:pic>
        <p:nvPicPr>
          <p:cNvPr id="106" name="Google Shape;106;p98" descr="butterfly1.jp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45762" y="4006392"/>
            <a:ext cx="1916852" cy="2257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8"/>
          <p:cNvSpPr txBox="1"/>
          <p:nvPr/>
        </p:nvSpPr>
        <p:spPr>
          <a:xfrm>
            <a:off x="229386" y="1313232"/>
            <a:ext cx="9715892" cy="4401205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edgeDetection2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.copy()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.size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.getpixel((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.getpixel((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 was (x,y+1)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g1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b1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g2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b2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topAve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bottomAve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000" b="0" i="0" u="none" strike="noStrike" cap="non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.putpixel((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.putpixel((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), (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0" i="0" u="none" strike="noStrike" cap="none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-US" sz="2000" b="0" i="0" u="none" strike="noStrike" cap="non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 b="0" i="0" u="none" strike="noStrike" cap="non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0" i="0" u="none" strike="noStrike" cap="non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endParaRPr sz="2000" b="0" i="0" u="none" strike="noStrike" cap="non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9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What’s the result of running </a:t>
            </a:r>
            <a:br>
              <a:rPr lang="en-US"/>
            </a:br>
            <a:r>
              <a:rPr lang="en-US"/>
              <a:t>that code on this input?</a:t>
            </a:r>
            <a:endParaRPr/>
          </a:p>
        </p:txBody>
      </p:sp>
      <p:sp>
        <p:nvSpPr>
          <p:cNvPr id="114" name="Google Shape;114;p99"/>
          <p:cNvSpPr/>
          <p:nvPr/>
        </p:nvSpPr>
        <p:spPr>
          <a:xfrm>
            <a:off x="1828800" y="2209800"/>
            <a:ext cx="533400" cy="2286000"/>
          </a:xfrm>
          <a:prstGeom prst="rect">
            <a:avLst/>
          </a:prstGeom>
          <a:solidFill>
            <a:srgbClr val="00B050"/>
          </a:solidFill>
          <a:ln w="28575" cap="flat" cmpd="sng">
            <a:solidFill>
              <a:srgbClr val="33CC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9"/>
          <p:cNvSpPr/>
          <p:nvPr/>
        </p:nvSpPr>
        <p:spPr>
          <a:xfrm>
            <a:off x="2362200" y="2209800"/>
            <a:ext cx="457200" cy="228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9"/>
          <p:cNvSpPr/>
          <p:nvPr/>
        </p:nvSpPr>
        <p:spPr>
          <a:xfrm>
            <a:off x="2819400" y="2209800"/>
            <a:ext cx="457200" cy="2286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Edge Detection</a:t>
            </a:r>
            <a:endParaRPr/>
          </a:p>
        </p:txBody>
      </p:sp>
      <p:sp>
        <p:nvSpPr>
          <p:cNvPr id="122" name="Google Shape;122;p100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Additional Steps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Add threshold as a parameter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If you want to create a sketch - just replace the decision of either pure white or black with the difference between pixels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For better edge detection, look left-&gt;right, up-&gt;down, diagonals, any edge counts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2484</Words>
  <Application>Microsoft Office PowerPoint</Application>
  <PresentationFormat>Widescreen</PresentationFormat>
  <Paragraphs>265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Open Sans SemiBold</vt:lpstr>
      <vt:lpstr>Source Sans Pro</vt:lpstr>
      <vt:lpstr>Open Sans</vt:lpstr>
      <vt:lpstr>Consolas</vt:lpstr>
      <vt:lpstr>Arial</vt:lpstr>
      <vt:lpstr>Wingdings</vt:lpstr>
      <vt:lpstr>Courier New</vt:lpstr>
      <vt:lpstr>Office Theme</vt:lpstr>
      <vt:lpstr>CSE 8A – Introduction to  Programming and Computational Problem Solving I</vt:lpstr>
      <vt:lpstr>Announcements</vt:lpstr>
      <vt:lpstr>Learning Goals for Today</vt:lpstr>
      <vt:lpstr>Edge Detection</vt:lpstr>
      <vt:lpstr>Edge Detection</vt:lpstr>
      <vt:lpstr>What’s the result of running  that code on this input?</vt:lpstr>
      <vt:lpstr>A DIFFERENT edgeDetect</vt:lpstr>
      <vt:lpstr>What’s the result of running  that code on this input?</vt:lpstr>
      <vt:lpstr>Edge Detection</vt:lpstr>
      <vt:lpstr>Designing Games!</vt:lpstr>
      <vt:lpstr>Tic Tac Toe</vt:lpstr>
      <vt:lpstr>Tic Tac Toe – Game Setup</vt:lpstr>
      <vt:lpstr>Tic Tac Toe – Game Setup</vt:lpstr>
      <vt:lpstr>Tic Tac Toe – How do we know if it’s working?</vt:lpstr>
      <vt:lpstr>Tic Tac Toe – Play Game</vt:lpstr>
      <vt:lpstr>Tic Tac Toe – Top Down Design</vt:lpstr>
      <vt:lpstr>Tic Tac Toe – insert_letter</vt:lpstr>
      <vt:lpstr>Tic Tac Toe – Check Winner</vt:lpstr>
      <vt:lpstr>Tic Tac Toe – Check Full</vt:lpstr>
      <vt:lpstr>Tic Tac Toe – Check Full</vt:lpstr>
      <vt:lpstr>Tic Tac Toe – Play Game</vt:lpstr>
      <vt:lpstr>Tic Tac Toe – Play Game</vt:lpstr>
      <vt:lpstr>Tic Tac Toe – Play Game</vt:lpstr>
      <vt:lpstr>Tic Tac Toe – Run the game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4</cp:revision>
  <dcterms:created xsi:type="dcterms:W3CDTF">2019-07-17T06:14:48Z</dcterms:created>
  <dcterms:modified xsi:type="dcterms:W3CDTF">2024-02-02T17:08:27Z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