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Open Sans SemiBold" panose="020B07060308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hJKWoiNJXIl0LxAg8aFS6WE+T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9" autoAdjust="0"/>
  </p:normalViewPr>
  <p:slideViewPr>
    <p:cSldViewPr snapToGrid="0">
      <p:cViewPr varScale="1">
        <p:scale>
          <a:sx n="82" d="100"/>
          <a:sy n="82" d="100"/>
        </p:scale>
        <p:origin x="16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Welcome!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0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</a:t>
            </a:r>
            <a:endParaRPr/>
          </a:p>
        </p:txBody>
      </p:sp>
      <p:sp>
        <p:nvSpPr>
          <p:cNvPr id="249" name="Google Shape;249;p10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Int, float, string</a:t>
            </a:r>
            <a:endParaRPr/>
          </a:p>
        </p:txBody>
      </p:sp>
      <p:sp>
        <p:nvSpPr>
          <p:cNvPr id="263" name="Google Shape;263;p1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 on the memory model for now – just say, let’s think through another example</a:t>
            </a:r>
            <a:endParaRPr/>
          </a:p>
        </p:txBody>
      </p:sp>
      <p:sp>
        <p:nvSpPr>
          <p:cNvPr id="276" name="Google Shape;276;p1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Draw memory models – Write, int objects are immutable but references are mutable. </a:t>
            </a:r>
            <a:endParaRPr dirty="0"/>
          </a:p>
        </p:txBody>
      </p:sp>
      <p:sp>
        <p:nvSpPr>
          <p:cNvPr id="285" name="Google Shape;285;p1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memory models</a:t>
            </a:r>
            <a:endParaRPr/>
          </a:p>
        </p:txBody>
      </p:sp>
      <p:sp>
        <p:nvSpPr>
          <p:cNvPr id="294" name="Google Shape;294;p11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Int, float, string</a:t>
            </a:r>
            <a:endParaRPr/>
          </a:p>
        </p:txBody>
      </p:sp>
      <p:sp>
        <p:nvSpPr>
          <p:cNvPr id="303" name="Google Shape;303;p1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Demo changing the function to have a temporary variable.  Talk about variables vs. parameters</a:t>
            </a:r>
            <a:endParaRPr dirty="0"/>
          </a:p>
        </p:txBody>
      </p:sp>
      <p:sp>
        <p:nvSpPr>
          <p:cNvPr id="310" name="Google Shape;310;p1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6" name="Google Shape;316;p11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3" name="Google Shape;323;p11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0" name="Google Shape;330;p1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9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Mention extension for students joining the class late</a:t>
            </a:r>
            <a:endParaRPr dirty="0"/>
          </a:p>
        </p:txBody>
      </p:sp>
      <p:sp>
        <p:nvSpPr>
          <p:cNvPr id="96" name="Google Shape;96;p9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Need to call the function with values</a:t>
            </a:r>
            <a:endParaRPr dirty="0"/>
          </a:p>
        </p:txBody>
      </p:sp>
      <p:sp>
        <p:nvSpPr>
          <p:cNvPr id="336" name="Google Shape;336;p1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2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memory and how when the function is called, the variables are assigned behind the scenes.</a:t>
            </a:r>
            <a:endParaRPr/>
          </a:p>
        </p:txBody>
      </p:sp>
      <p:sp>
        <p:nvSpPr>
          <p:cNvPr id="348" name="Google Shape;348;p12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12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Missing catching the function’s returned value!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 to show them how this works!  Talk about code below functions.</a:t>
            </a:r>
            <a:endParaRPr/>
          </a:p>
        </p:txBody>
      </p:sp>
      <p:sp>
        <p:nvSpPr>
          <p:cNvPr id="360" name="Google Shape;360;p12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We’ll be calling the code not in a function definition the code in “main” for simplicity</a:t>
            </a:r>
            <a:endParaRPr dirty="0"/>
          </a:p>
        </p:txBody>
      </p:sp>
      <p:sp>
        <p:nvSpPr>
          <p:cNvPr id="370" name="Google Shape;370;p12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2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memory models</a:t>
            </a:r>
            <a:endParaRPr/>
          </a:p>
        </p:txBody>
      </p:sp>
      <p:sp>
        <p:nvSpPr>
          <p:cNvPr id="378" name="Google Shape;378;p12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memory models</a:t>
            </a:r>
            <a:endParaRPr/>
          </a:p>
        </p:txBody>
      </p:sp>
      <p:sp>
        <p:nvSpPr>
          <p:cNvPr id="386" name="Google Shape;386;p1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2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4" name="Google Shape;394;p12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2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Draw memory models</a:t>
            </a:r>
            <a:endParaRPr dirty="0"/>
          </a:p>
        </p:txBody>
      </p:sp>
      <p:sp>
        <p:nvSpPr>
          <p:cNvPr id="401" name="Google Shape;401;p12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out that a(1,1) is bad form because it doesn’t use the parameter val!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memory models</a:t>
            </a:r>
            <a:endParaRPr/>
          </a:p>
        </p:txBody>
      </p:sp>
      <p:sp>
        <p:nvSpPr>
          <p:cNvPr id="409" name="Google Shape;409;p1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12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Just first!  Addresses common misconception that confuses “printing” with “returning”</a:t>
            </a:r>
            <a:endParaRPr dirty="0"/>
          </a:p>
        </p:txBody>
      </p:sp>
      <p:sp>
        <p:nvSpPr>
          <p:cNvPr id="417" name="Google Shape;417;p12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p10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1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5" name="Google Shape;425;p1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14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Mention extension</a:t>
            </a:r>
            <a:endParaRPr/>
          </a:p>
        </p:txBody>
      </p:sp>
      <p:sp>
        <p:nvSpPr>
          <p:cNvPr id="533" name="Google Shape;533;p14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0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0" name="Google Shape;200;p10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64</a:t>
            </a:r>
            <a:endParaRPr/>
          </a:p>
        </p:txBody>
      </p:sp>
      <p:sp>
        <p:nvSpPr>
          <p:cNvPr id="207" name="Google Shape;207;p1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64</a:t>
            </a:r>
            <a:endParaRPr/>
          </a:p>
        </p:txBody>
      </p:sp>
      <p:sp>
        <p:nvSpPr>
          <p:cNvPr id="214" name="Google Shape;214;p10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 creating the function</a:t>
            </a:r>
            <a:endParaRPr/>
          </a:p>
        </p:txBody>
      </p:sp>
      <p:sp>
        <p:nvSpPr>
          <p:cNvPr id="221" name="Google Shape;221;p10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0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</a:t>
            </a:r>
            <a:endParaRPr/>
          </a:p>
        </p:txBody>
      </p:sp>
      <p:sp>
        <p:nvSpPr>
          <p:cNvPr id="227" name="Google Shape;227;p10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0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Point out def, space, name (must be 1 word and avoid special characters), parenthesis, parameter list with commas, again single words, end parantheis, colon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Indent the body of the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0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4E4F23-18EF-BD66-A080-652089CC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/>
              <a:t>CSE 8A – Introduction to </a:t>
            </a:r>
            <a:br>
              <a:rPr lang="en-US" sz="3200"/>
            </a:br>
            <a:r>
              <a:rPr lang="en-US" sz="3200"/>
              <a:t>Programming and Computational Problem Solving I</a:t>
            </a:r>
            <a:endParaRPr sz="320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>
                <a:solidFill>
                  <a:schemeClr val="dk1"/>
                </a:solidFill>
              </a:rPr>
              <a:t>Functions and LLM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64952" y="2835894"/>
            <a:ext cx="43162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Website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https://sites.google.com/ucsd.edu/cse8afa23/home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078" y="3359115"/>
            <a:ext cx="2327836" cy="232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236424" y="6367749"/>
            <a:ext cx="25118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based, in part, on materials from Dan Zingaro.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9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Understanding Variables</a:t>
            </a:r>
            <a:endParaRPr/>
          </a:p>
        </p:txBody>
      </p:sp>
      <p:sp>
        <p:nvSpPr>
          <p:cNvPr id="252" name="Google Shape;252;p109"/>
          <p:cNvSpPr txBox="1">
            <a:spLocks noGrp="1"/>
          </p:cNvSpPr>
          <p:nvPr>
            <p:ph type="body" idx="1"/>
          </p:nvPr>
        </p:nvSpPr>
        <p:spPr>
          <a:xfrm>
            <a:off x="609600" y="2702805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253" name="Google Shape;253;p109"/>
          <p:cNvSpPr/>
          <p:nvPr/>
        </p:nvSpPr>
        <p:spPr>
          <a:xfrm rot="5400000">
            <a:off x="6400319" y="1204035"/>
            <a:ext cx="342480" cy="265506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/>
        </p:nvSpPr>
        <p:spPr>
          <a:xfrm>
            <a:off x="5703981" y="1920790"/>
            <a:ext cx="173515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List</a:t>
            </a:r>
            <a:endParaRPr/>
          </a:p>
        </p:txBody>
      </p:sp>
      <p:sp>
        <p:nvSpPr>
          <p:cNvPr id="255" name="Google Shape;255;p109"/>
          <p:cNvSpPr txBox="1"/>
          <p:nvPr/>
        </p:nvSpPr>
        <p:spPr>
          <a:xfrm>
            <a:off x="5651653" y="5167049"/>
            <a:ext cx="1443209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variables</a:t>
            </a:r>
            <a:endParaRPr/>
          </a:p>
        </p:txBody>
      </p:sp>
      <p:cxnSp>
        <p:nvCxnSpPr>
          <p:cNvPr id="256" name="Google Shape;256;p109"/>
          <p:cNvCxnSpPr>
            <a:stCxn id="255" idx="0"/>
          </p:cNvCxnSpPr>
          <p:nvPr/>
        </p:nvCxnSpPr>
        <p:spPr>
          <a:xfrm rot="10800000">
            <a:off x="5444158" y="3901049"/>
            <a:ext cx="929100" cy="12660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109"/>
          <p:cNvCxnSpPr>
            <a:stCxn id="255" idx="0"/>
          </p:cNvCxnSpPr>
          <p:nvPr/>
        </p:nvCxnSpPr>
        <p:spPr>
          <a:xfrm rot="10800000" flipH="1">
            <a:off x="6373258" y="3901049"/>
            <a:ext cx="721500" cy="12660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8" name="Google Shape;258;p109"/>
          <p:cNvSpPr txBox="1"/>
          <p:nvPr/>
        </p:nvSpPr>
        <p:spPr>
          <a:xfrm>
            <a:off x="3279355" y="5167049"/>
            <a:ext cx="1443209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 value</a:t>
            </a:r>
            <a:endParaRPr/>
          </a:p>
        </p:txBody>
      </p:sp>
      <p:cxnSp>
        <p:nvCxnSpPr>
          <p:cNvPr id="259" name="Google Shape;259;p109"/>
          <p:cNvCxnSpPr>
            <a:stCxn id="258" idx="0"/>
          </p:cNvCxnSpPr>
          <p:nvPr/>
        </p:nvCxnSpPr>
        <p:spPr>
          <a:xfrm rot="10800000">
            <a:off x="4000960" y="3901049"/>
            <a:ext cx="0" cy="12660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Variables</a:t>
            </a:r>
            <a:endParaRPr/>
          </a:p>
        </p:txBody>
      </p:sp>
      <p:sp>
        <p:nvSpPr>
          <p:cNvPr id="266" name="Google Shape;266;p110"/>
          <p:cNvSpPr txBox="1">
            <a:spLocks noGrp="1"/>
          </p:cNvSpPr>
          <p:nvPr>
            <p:ph type="body" idx="1"/>
          </p:nvPr>
        </p:nvSpPr>
        <p:spPr>
          <a:xfrm>
            <a:off x="609600" y="1117600"/>
            <a:ext cx="112776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A </a:t>
            </a:r>
            <a:r>
              <a:rPr lang="en-US" i="1"/>
              <a:t>variable</a:t>
            </a:r>
            <a:r>
              <a:rPr lang="en-US"/>
              <a:t> is a location in memory with an associated </a:t>
            </a:r>
            <a:r>
              <a:rPr lang="en-US" b="1"/>
              <a:t>name</a:t>
            </a:r>
            <a:r>
              <a:rPr lang="en-US"/>
              <a:t>.</a:t>
            </a:r>
            <a:r>
              <a:rPr lang="en-US" b="1"/>
              <a:t>  </a:t>
            </a:r>
            <a:r>
              <a:rPr lang="en-US"/>
              <a:t>Stored in memory is a reference (pointer) to an object that (behind the scenes in Python) has a </a:t>
            </a:r>
            <a:r>
              <a:rPr lang="en-US" b="1"/>
              <a:t>type</a:t>
            </a:r>
            <a:r>
              <a:rPr lang="en-US"/>
              <a:t>.</a:t>
            </a:r>
            <a:endParaRPr/>
          </a:p>
        </p:txBody>
      </p:sp>
      <p:sp>
        <p:nvSpPr>
          <p:cNvPr id="267" name="Google Shape;267;p110"/>
          <p:cNvSpPr txBox="1"/>
          <p:nvPr/>
        </p:nvSpPr>
        <p:spPr>
          <a:xfrm>
            <a:off x="2057400" y="2381250"/>
            <a:ext cx="18437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= 3</a:t>
            </a:r>
            <a:endParaRPr/>
          </a:p>
        </p:txBody>
      </p:sp>
      <p:sp>
        <p:nvSpPr>
          <p:cNvPr id="268" name="Google Shape;268;p110"/>
          <p:cNvSpPr txBox="1"/>
          <p:nvPr/>
        </p:nvSpPr>
        <p:spPr>
          <a:xfrm>
            <a:off x="2057400" y="3581996"/>
            <a:ext cx="25811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decimal = 6.5</a:t>
            </a:r>
            <a:endParaRPr/>
          </a:p>
        </p:txBody>
      </p:sp>
      <p:sp>
        <p:nvSpPr>
          <p:cNvPr id="269" name="Google Shape;269;p110"/>
          <p:cNvSpPr txBox="1"/>
          <p:nvPr/>
        </p:nvSpPr>
        <p:spPr>
          <a:xfrm>
            <a:off x="2057399" y="4707582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"Leo"</a:t>
            </a:r>
            <a:endParaRPr/>
          </a:p>
        </p:txBody>
      </p:sp>
      <p:sp>
        <p:nvSpPr>
          <p:cNvPr id="270" name="Google Shape;270;p110"/>
          <p:cNvSpPr txBox="1"/>
          <p:nvPr/>
        </p:nvSpPr>
        <p:spPr>
          <a:xfrm>
            <a:off x="3128792" y="5420299"/>
            <a:ext cx="2251112" cy="10156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Careful, can’t be a smart quote, i.e.,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“Leo”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10"/>
          <p:cNvCxnSpPr/>
          <p:nvPr/>
        </p:nvCxnSpPr>
        <p:spPr>
          <a:xfrm rot="10800000">
            <a:off x="4254348" y="4938277"/>
            <a:ext cx="0" cy="482022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2" name="Google Shape;272;p110"/>
          <p:cNvSpPr txBox="1"/>
          <p:nvPr/>
        </p:nvSpPr>
        <p:spPr>
          <a:xfrm>
            <a:off x="8943863" y="5445712"/>
            <a:ext cx="2251112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Strings are special, we’ll see more of them as the quarter goes 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Variables</a:t>
            </a:r>
            <a:endParaRPr/>
          </a:p>
        </p:txBody>
      </p:sp>
      <p:sp>
        <p:nvSpPr>
          <p:cNvPr id="279" name="Google Shape;279;p111"/>
          <p:cNvSpPr txBox="1">
            <a:spLocks noGrp="1"/>
          </p:cNvSpPr>
          <p:nvPr>
            <p:ph type="body" idx="1"/>
          </p:nvPr>
        </p:nvSpPr>
        <p:spPr>
          <a:xfrm>
            <a:off x="609600" y="1117600"/>
            <a:ext cx="112776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/>
              <a:t>Variables can be assigned values.  This changes the object pointed to by their memory location.  In Python, a variable can point to an object of any </a:t>
            </a:r>
            <a:r>
              <a:rPr lang="en-US" b="1"/>
              <a:t>type</a:t>
            </a:r>
            <a:r>
              <a:rPr lang="en-US"/>
              <a:t>.</a:t>
            </a:r>
            <a:endParaRPr/>
          </a:p>
        </p:txBody>
      </p:sp>
      <p:sp>
        <p:nvSpPr>
          <p:cNvPr id="280" name="Google Shape;280;p111"/>
          <p:cNvSpPr txBox="1"/>
          <p:nvPr/>
        </p:nvSpPr>
        <p:spPr>
          <a:xfrm>
            <a:off x="2057400" y="2381250"/>
            <a:ext cx="36872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=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second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= second + 4</a:t>
            </a:r>
            <a:endParaRPr/>
          </a:p>
        </p:txBody>
      </p:sp>
      <p:sp>
        <p:nvSpPr>
          <p:cNvPr id="281" name="Google Shape;281;p111"/>
          <p:cNvSpPr txBox="1"/>
          <p:nvPr/>
        </p:nvSpPr>
        <p:spPr>
          <a:xfrm>
            <a:off x="2057400" y="4122470"/>
            <a:ext cx="522111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value stored in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this code is finished?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code causes an error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2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Variables</a:t>
            </a:r>
            <a:endParaRPr/>
          </a:p>
        </p:txBody>
      </p:sp>
      <p:sp>
        <p:nvSpPr>
          <p:cNvPr id="288" name="Google Shape;288;p112"/>
          <p:cNvSpPr txBox="1"/>
          <p:nvPr/>
        </p:nvSpPr>
        <p:spPr>
          <a:xfrm>
            <a:off x="2057400" y="2381250"/>
            <a:ext cx="368722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= 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second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= second + 4</a:t>
            </a:r>
            <a:endParaRPr/>
          </a:p>
        </p:txBody>
      </p:sp>
      <p:sp>
        <p:nvSpPr>
          <p:cNvPr id="289" name="Google Shape;289;p112"/>
          <p:cNvSpPr txBox="1"/>
          <p:nvPr/>
        </p:nvSpPr>
        <p:spPr>
          <a:xfrm>
            <a:off x="2057400" y="4180344"/>
            <a:ext cx="488667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value stored in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this code is finished?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U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code causes an error</a:t>
            </a:r>
            <a:endParaRPr/>
          </a:p>
        </p:txBody>
      </p:sp>
      <p:sp>
        <p:nvSpPr>
          <p:cNvPr id="290" name="Google Shape;290;p112"/>
          <p:cNvSpPr txBox="1"/>
          <p:nvPr/>
        </p:nvSpPr>
        <p:spPr>
          <a:xfrm>
            <a:off x="609600" y="1117600"/>
            <a:ext cx="112776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can be assigned values.  This changes the object pointed to by their memory location.  In Python, a variable can point to an object of any </a:t>
            </a:r>
            <a:r>
              <a:rPr lang="en-US"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Variables</a:t>
            </a:r>
            <a:endParaRPr/>
          </a:p>
        </p:txBody>
      </p:sp>
      <p:sp>
        <p:nvSpPr>
          <p:cNvPr id="297" name="Google Shape;297;p113"/>
          <p:cNvSpPr txBox="1"/>
          <p:nvPr/>
        </p:nvSpPr>
        <p:spPr>
          <a:xfrm>
            <a:off x="2057400" y="2381250"/>
            <a:ext cx="27655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second = first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 = "Hi"</a:t>
            </a:r>
            <a:endParaRPr/>
          </a:p>
        </p:txBody>
      </p:sp>
      <p:sp>
        <p:nvSpPr>
          <p:cNvPr id="298" name="Google Shape;298;p113"/>
          <p:cNvSpPr txBox="1"/>
          <p:nvPr/>
        </p:nvSpPr>
        <p:spPr>
          <a:xfrm>
            <a:off x="1033205" y="5137669"/>
            <a:ext cx="104083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type of the object being pointed to is legal in Python – it isn’t in languages like Java.</a:t>
            </a:r>
            <a:endParaRPr/>
          </a:p>
        </p:txBody>
      </p:sp>
      <p:sp>
        <p:nvSpPr>
          <p:cNvPr id="299" name="Google Shape;299;p113"/>
          <p:cNvSpPr txBox="1"/>
          <p:nvPr/>
        </p:nvSpPr>
        <p:spPr>
          <a:xfrm>
            <a:off x="457200" y="1174759"/>
            <a:ext cx="112776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can be assigned values.  This changes the object pointed to by their memory location.  In Python, a variable can point to an object of any </a:t>
            </a:r>
            <a:r>
              <a:rPr lang="en-US"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Variables</a:t>
            </a:r>
            <a:endParaRPr/>
          </a:p>
        </p:txBody>
      </p:sp>
      <p:sp>
        <p:nvSpPr>
          <p:cNvPr id="306" name="Google Shape;306;p114"/>
          <p:cNvSpPr txBox="1">
            <a:spLocks noGrp="1"/>
          </p:cNvSpPr>
          <p:nvPr>
            <p:ph type="body" idx="1"/>
          </p:nvPr>
        </p:nvSpPr>
        <p:spPr>
          <a:xfrm>
            <a:off x="609600" y="1117600"/>
            <a:ext cx="11277600" cy="469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common</a:t>
            </a:r>
            <a:r>
              <a:rPr lang="en-US" b="1"/>
              <a:t> types </a:t>
            </a:r>
            <a:r>
              <a:rPr lang="en-US"/>
              <a:t>in Python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Numeric data types: int, float, complex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String data types: str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Boolean type (True or False): bool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Sequential collections of values: list, tuple, range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More to come!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Adding local variables to our function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Commenting</a:t>
            </a:r>
            <a:endParaRPr/>
          </a:p>
        </p:txBody>
      </p:sp>
      <p:sp>
        <p:nvSpPr>
          <p:cNvPr id="319" name="Google Shape;319;p116"/>
          <p:cNvSpPr txBox="1">
            <a:spLocks noGrp="1"/>
          </p:cNvSpPr>
          <p:nvPr>
            <p:ph type="body" idx="1"/>
          </p:nvPr>
        </p:nvSpPr>
        <p:spPr>
          <a:xfrm>
            <a:off x="609600" y="1117599"/>
            <a:ext cx="11277600" cy="480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/>
              <a:t>Not everything you type is a Python command.  To write a </a:t>
            </a:r>
            <a:r>
              <a:rPr lang="en-US" sz="2000" b="1"/>
              <a:t>comment</a:t>
            </a:r>
            <a:r>
              <a:rPr lang="en-US" sz="2000"/>
              <a:t> you can use a # symbol, e.g.: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output hello world</a:t>
            </a:r>
            <a:endParaRPr sz="2400" b="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/>
              <a:t>Or you can use a </a:t>
            </a:r>
            <a:r>
              <a:rPr lang="en-US" sz="2000" b="1"/>
              <a:t>docstring</a:t>
            </a:r>
            <a:r>
              <a:rPr lang="en-US" sz="2000"/>
              <a:t>. Docstrings are more apt to have the LLM generate code at the end of the docstring, whereas comments sometimes just get more comments suggested.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2400" b="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output hello world</a:t>
            </a:r>
            <a:endParaRPr sz="2400" b="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2400" b="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CS Concepts: Commenting</a:t>
            </a:r>
            <a:endParaRPr/>
          </a:p>
        </p:txBody>
      </p:sp>
      <p:sp>
        <p:nvSpPr>
          <p:cNvPr id="326" name="Google Shape;326;p117"/>
          <p:cNvSpPr txBox="1">
            <a:spLocks noGrp="1"/>
          </p:cNvSpPr>
          <p:nvPr>
            <p:ph type="body" idx="1"/>
          </p:nvPr>
        </p:nvSpPr>
        <p:spPr>
          <a:xfrm>
            <a:off x="609600" y="1117599"/>
            <a:ext cx="11277600" cy="480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/>
              <a:t>Comments can be used to describe what your code does for a human reader 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000"/>
              <a:t>although you should only be commenting confusing part of code under the principle your code should be so well written it is “</a:t>
            </a:r>
            <a:r>
              <a:rPr lang="en-US" sz="2000" b="1"/>
              <a:t>self commenting</a:t>
            </a:r>
            <a:r>
              <a:rPr lang="en-US" sz="2000"/>
              <a:t>”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/>
              <a:t>Or you can use comments to prompt Copilot to give you code that you are requesting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000"/>
              <a:t>Understanding how to “speak” to the LLM is called </a:t>
            </a:r>
            <a:r>
              <a:rPr lang="en-US" sz="2000" b="1"/>
              <a:t>prompt engineering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Understanding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9" name="Google Shape;99;p93"/>
          <p:cNvSpPr txBox="1">
            <a:spLocks noGrp="1"/>
          </p:cNvSpPr>
          <p:nvPr>
            <p:ph type="body" idx="1"/>
          </p:nvPr>
        </p:nvSpPr>
        <p:spPr>
          <a:xfrm>
            <a:off x="323161" y="1185605"/>
            <a:ext cx="11486921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Complete HW0 (on canvas) due tomorrow: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syllabus quiz (#FinAid) on canvas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Academic Integrity Agreement Form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“setting up your environment” and submit on gradescope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en-US"/>
              <a:t>Also complete the “Practice Lab Exercise” to make sure Copilot is working for you on PrairieLearn for lab tomorrow.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en-US"/>
              <a:t>There’s also a check to make sure Copilot is working for your lab tomorrow.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“Pre-Class Getting to know you survey”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Attend Lab tomorrow in your assigned section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May need your student ID and could be helpful to have your laptop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 b="1"/>
              <a:t>Arrive 5 minutes early </a:t>
            </a:r>
            <a:r>
              <a:rPr lang="en-US"/>
              <a:t>to ensure you can start the lab 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Can start homework 1, but more details provided in the lab on Wednesday and class on Thursday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9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So, how do we set the values for parameters then?</a:t>
            </a:r>
            <a:endParaRPr/>
          </a:p>
        </p:txBody>
      </p:sp>
      <p:sp>
        <p:nvSpPr>
          <p:cNvPr id="339" name="Google Shape;339;p119"/>
          <p:cNvSpPr txBox="1">
            <a:spLocks noGrp="1"/>
          </p:cNvSpPr>
          <p:nvPr>
            <p:ph type="body" idx="1"/>
          </p:nvPr>
        </p:nvSpPr>
        <p:spPr>
          <a:xfrm>
            <a:off x="609600" y="2702805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40" name="Google Shape;340;p119"/>
          <p:cNvSpPr/>
          <p:nvPr/>
        </p:nvSpPr>
        <p:spPr>
          <a:xfrm rot="5400000">
            <a:off x="6400319" y="1204035"/>
            <a:ext cx="342480" cy="265506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9"/>
          <p:cNvSpPr txBox="1"/>
          <p:nvPr/>
        </p:nvSpPr>
        <p:spPr>
          <a:xfrm>
            <a:off x="5703981" y="1920790"/>
            <a:ext cx="173515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List</a:t>
            </a:r>
            <a:endParaRPr/>
          </a:p>
        </p:txBody>
      </p:sp>
      <p:sp>
        <p:nvSpPr>
          <p:cNvPr id="342" name="Google Shape;342;p119"/>
          <p:cNvSpPr txBox="1"/>
          <p:nvPr/>
        </p:nvSpPr>
        <p:spPr>
          <a:xfrm>
            <a:off x="5651653" y="5167049"/>
            <a:ext cx="1443209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variables</a:t>
            </a:r>
            <a:endParaRPr/>
          </a:p>
        </p:txBody>
      </p:sp>
      <p:cxnSp>
        <p:nvCxnSpPr>
          <p:cNvPr id="343" name="Google Shape;343;p119"/>
          <p:cNvCxnSpPr>
            <a:stCxn id="342" idx="0"/>
          </p:cNvCxnSpPr>
          <p:nvPr/>
        </p:nvCxnSpPr>
        <p:spPr>
          <a:xfrm rot="10800000">
            <a:off x="5444158" y="3901049"/>
            <a:ext cx="929100" cy="12660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119"/>
          <p:cNvCxnSpPr>
            <a:stCxn id="342" idx="0"/>
          </p:cNvCxnSpPr>
          <p:nvPr/>
        </p:nvCxnSpPr>
        <p:spPr>
          <a:xfrm rot="10800000" flipH="1">
            <a:off x="6373258" y="3901049"/>
            <a:ext cx="721500" cy="12660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a function</a:t>
            </a:r>
            <a:endParaRPr/>
          </a:p>
        </p:txBody>
      </p:sp>
      <p:sp>
        <p:nvSpPr>
          <p:cNvPr id="351" name="Google Shape;351;p120"/>
          <p:cNvSpPr txBox="1">
            <a:spLocks noGrp="1"/>
          </p:cNvSpPr>
          <p:nvPr>
            <p:ph type="body" idx="1"/>
          </p:nvPr>
        </p:nvSpPr>
        <p:spPr>
          <a:xfrm>
            <a:off x="609600" y="1479933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52" name="Google Shape;352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623039"/>
            <a:ext cx="4097630" cy="65150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20"/>
          <p:cNvSpPr txBox="1"/>
          <p:nvPr/>
        </p:nvSpPr>
        <p:spPr>
          <a:xfrm>
            <a:off x="3018622" y="5088420"/>
            <a:ext cx="1443209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matters!</a:t>
            </a:r>
            <a:endParaRPr/>
          </a:p>
        </p:txBody>
      </p:sp>
      <p:cxnSp>
        <p:nvCxnSpPr>
          <p:cNvPr id="354" name="Google Shape;354;p120"/>
          <p:cNvCxnSpPr>
            <a:stCxn id="353" idx="0"/>
          </p:cNvCxnSpPr>
          <p:nvPr/>
        </p:nvCxnSpPr>
        <p:spPr>
          <a:xfrm rot="10800000">
            <a:off x="3624427" y="4274520"/>
            <a:ext cx="115800" cy="8139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120"/>
          <p:cNvCxnSpPr>
            <a:stCxn id="353" idx="0"/>
          </p:cNvCxnSpPr>
          <p:nvPr/>
        </p:nvCxnSpPr>
        <p:spPr>
          <a:xfrm rot="10800000" flipH="1">
            <a:off x="3740227" y="4274520"/>
            <a:ext cx="357900" cy="8139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6" name="Google Shape;356;p120"/>
          <p:cNvSpPr txBox="1"/>
          <p:nvPr/>
        </p:nvSpPr>
        <p:spPr>
          <a:xfrm>
            <a:off x="609600" y="3150824"/>
            <a:ext cx="4097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a function</a:t>
            </a:r>
            <a:endParaRPr/>
          </a:p>
        </p:txBody>
      </p:sp>
      <p:sp>
        <p:nvSpPr>
          <p:cNvPr id="363" name="Google Shape;363;p121"/>
          <p:cNvSpPr txBox="1">
            <a:spLocks noGrp="1"/>
          </p:cNvSpPr>
          <p:nvPr>
            <p:ph type="body" idx="1"/>
          </p:nvPr>
        </p:nvSpPr>
        <p:spPr>
          <a:xfrm>
            <a:off x="609600" y="1479933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64" name="Google Shape;364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623039"/>
            <a:ext cx="4097630" cy="65150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21"/>
          <p:cNvSpPr txBox="1"/>
          <p:nvPr/>
        </p:nvSpPr>
        <p:spPr>
          <a:xfrm>
            <a:off x="609600" y="3150824"/>
            <a:ext cx="4097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  <a:endParaRPr/>
          </a:p>
        </p:txBody>
      </p:sp>
      <p:sp>
        <p:nvSpPr>
          <p:cNvPr id="366" name="Google Shape;366;p121"/>
          <p:cNvSpPr txBox="1"/>
          <p:nvPr/>
        </p:nvSpPr>
        <p:spPr>
          <a:xfrm>
            <a:off x="5389272" y="3623039"/>
            <a:ext cx="4191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 the function call to the left is syntactically correct, it is likely missing something important – what are we missing?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2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Where does a program start?</a:t>
            </a:r>
            <a:endParaRPr/>
          </a:p>
        </p:txBody>
      </p:sp>
      <p:sp>
        <p:nvSpPr>
          <p:cNvPr id="373" name="Google Shape;373;p122"/>
          <p:cNvSpPr txBox="1">
            <a:spLocks noGrp="1"/>
          </p:cNvSpPr>
          <p:nvPr>
            <p:ph type="body" idx="1"/>
          </p:nvPr>
        </p:nvSpPr>
        <p:spPr>
          <a:xfrm>
            <a:off x="609600" y="4930966"/>
            <a:ext cx="10972800" cy="138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400"/>
              <a:t>Other languages have “main”, “main” is effectively the first line that is not a function declaration. (Function declarations are not part of the sequential execution)</a:t>
            </a:r>
            <a:endParaRPr/>
          </a:p>
        </p:txBody>
      </p:sp>
      <p:pic>
        <p:nvPicPr>
          <p:cNvPr id="374" name="Google Shape;374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433" y="1353274"/>
            <a:ext cx="8370789" cy="317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Functions</a:t>
            </a:r>
            <a:endParaRPr/>
          </a:p>
        </p:txBody>
      </p:sp>
      <p:sp>
        <p:nvSpPr>
          <p:cNvPr id="381" name="Google Shape;381;p123"/>
          <p:cNvSpPr txBox="1"/>
          <p:nvPr/>
        </p:nvSpPr>
        <p:spPr>
          <a:xfrm>
            <a:off x="944697" y="1397675"/>
            <a:ext cx="340696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first(a):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/>
          </a:p>
        </p:txBody>
      </p:sp>
      <p:sp>
        <p:nvSpPr>
          <p:cNvPr id="382" name="Google Shape;382;p123"/>
          <p:cNvSpPr txBox="1"/>
          <p:nvPr/>
        </p:nvSpPr>
        <p:spPr>
          <a:xfrm>
            <a:off x="2930488" y="4075331"/>
            <a:ext cx="4770302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 of the print call at the bottom of this code?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4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Error, because “a” can’t be assigned in two places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 startAt="4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Functions</a:t>
            </a:r>
            <a:endParaRPr/>
          </a:p>
        </p:txBody>
      </p:sp>
      <p:sp>
        <p:nvSpPr>
          <p:cNvPr id="389" name="Google Shape;389;p124"/>
          <p:cNvSpPr txBox="1"/>
          <p:nvPr/>
        </p:nvSpPr>
        <p:spPr>
          <a:xfrm>
            <a:off x="944697" y="1397675"/>
            <a:ext cx="340696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first(a):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 = 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first(a)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/>
          </a:p>
        </p:txBody>
      </p:sp>
      <p:sp>
        <p:nvSpPr>
          <p:cNvPr id="390" name="Google Shape;390;p124"/>
          <p:cNvSpPr txBox="1"/>
          <p:nvPr/>
        </p:nvSpPr>
        <p:spPr>
          <a:xfrm>
            <a:off x="2930488" y="4075331"/>
            <a:ext cx="477030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 of the print call at the bottom of this code?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Choosing Parameters</a:t>
            </a:r>
            <a:endParaRPr/>
          </a:p>
        </p:txBody>
      </p:sp>
      <p:sp>
        <p:nvSpPr>
          <p:cNvPr id="397" name="Google Shape;397;p125"/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/>
              <a:t>How do you decide on the parameters of a function?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Char char="•"/>
            </a:pPr>
            <a:r>
              <a:rPr lang="en-US"/>
              <a:t>Ask the question: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>
                <a:solidFill>
                  <a:schemeClr val="dk2"/>
                </a:solidFill>
              </a:rPr>
              <a:t>“What does the function need to know to do its job?”</a:t>
            </a:r>
            <a:endParaRPr/>
          </a:p>
          <a:p>
            <a:pPr marL="4572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Style rule: Everything a function has to “know” should be provided as a parameter</a:t>
            </a:r>
            <a:endParaRPr/>
          </a:p>
          <a:p>
            <a:pPr marL="4572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Function can access: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Local variables (including parameters)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Global variables (often bad style)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Built-in functions/variables (e.g., abs)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US"/>
              <a:t>But </a:t>
            </a:r>
            <a:r>
              <a:rPr lang="en-US" b="1"/>
              <a:t>not</a:t>
            </a:r>
            <a:r>
              <a:rPr lang="en-US"/>
              <a:t> parameters and variables of other functions!</a:t>
            </a:r>
            <a:endParaRPr/>
          </a:p>
          <a:p>
            <a:pPr marL="4572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>
              <a:solidFill>
                <a:schemeClr val="dk2"/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Functions</a:t>
            </a:r>
            <a:endParaRPr/>
          </a:p>
        </p:txBody>
      </p:sp>
      <p:sp>
        <p:nvSpPr>
          <p:cNvPr id="404" name="Google Shape;404;p126"/>
          <p:cNvSpPr txBox="1"/>
          <p:nvPr/>
        </p:nvSpPr>
        <p:spPr>
          <a:xfrm>
            <a:off x="944696" y="1397675"/>
            <a:ext cx="657982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a(num):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val + num + 3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b(val):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a(1)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print(b(2))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126"/>
          <p:cNvSpPr txBox="1"/>
          <p:nvPr/>
        </p:nvSpPr>
        <p:spPr>
          <a:xfrm>
            <a:off x="944696" y="4306686"/>
            <a:ext cx="477030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 of this code?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because of an undefined variable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Calling Functions</a:t>
            </a:r>
            <a:endParaRPr/>
          </a:p>
        </p:txBody>
      </p:sp>
      <p:sp>
        <p:nvSpPr>
          <p:cNvPr id="412" name="Google Shape;412;p127"/>
          <p:cNvSpPr txBox="1"/>
          <p:nvPr/>
        </p:nvSpPr>
        <p:spPr>
          <a:xfrm>
            <a:off x="944696" y="1397675"/>
            <a:ext cx="657982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a(num, val):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val + num + 3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b(val):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a(1, 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print(b(2))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127"/>
          <p:cNvSpPr txBox="1"/>
          <p:nvPr/>
        </p:nvSpPr>
        <p:spPr>
          <a:xfrm>
            <a:off x="944696" y="4306686"/>
            <a:ext cx="477030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output of this code?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because of an undefined variable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Returning from a function</a:t>
            </a:r>
            <a:endParaRPr/>
          </a:p>
        </p:txBody>
      </p:sp>
      <p:sp>
        <p:nvSpPr>
          <p:cNvPr id="420" name="Google Shape;420;p128"/>
          <p:cNvSpPr txBox="1"/>
          <p:nvPr/>
        </p:nvSpPr>
        <p:spPr>
          <a:xfrm>
            <a:off x="944696" y="1397675"/>
            <a:ext cx="657982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first(val):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second(val):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print(val)</a:t>
            </a:r>
            <a:endParaRPr/>
          </a:p>
        </p:txBody>
      </p:sp>
      <p:sp>
        <p:nvSpPr>
          <p:cNvPr id="421" name="Google Shape;421;p128"/>
          <p:cNvSpPr txBox="1"/>
          <p:nvPr/>
        </p:nvSpPr>
        <p:spPr>
          <a:xfrm>
            <a:off x="944695" y="4306686"/>
            <a:ext cx="551471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functions returns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neither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2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Learning Goals for Today</a:t>
            </a:r>
            <a:endParaRPr/>
          </a:p>
        </p:txBody>
      </p:sp>
      <p:sp>
        <p:nvSpPr>
          <p:cNvPr id="196" name="Google Shape;196;p102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By the end of today’s lecture, you should be able to: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Identify the parts of a function signature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Determine what a function should take in as input (parameters) and output (return values)</a:t>
            </a:r>
            <a:endParaRPr dirty="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Call a function properly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9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Return vs. print</a:t>
            </a:r>
            <a:endParaRPr/>
          </a:p>
        </p:txBody>
      </p:sp>
      <p:sp>
        <p:nvSpPr>
          <p:cNvPr id="428" name="Google Shape;428;p129"/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We have said that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terminates the function and returns a value to its caller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If there is no return, the function returns the value None</a:t>
            </a:r>
            <a:endParaRPr/>
          </a:p>
          <a:p>
            <a:pPr marL="4572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We have also used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/>
              <a:t> function, which outputs its arguments to the screen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/>
              <a:t> takes arguments and prints them out with a space separating the values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/>
              <a:t> as a function itself actually returns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chemeClr val="dk2"/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42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Todo List</a:t>
            </a:r>
            <a:endParaRPr/>
          </a:p>
        </p:txBody>
      </p:sp>
      <p:sp>
        <p:nvSpPr>
          <p:cNvPr id="536" name="Google Shape;536;p142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Complete HW0 (on canvas) due next Wednesday: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syllabus quiz (#FinAid) on canvas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Academic Integrity Agreement Form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“setting up your environment” and submit on gradescope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en-US"/>
              <a:t>Also complete the “Practice Lab Exercise” to make sure Copilot is working for you on PrairieLearn for lab next Wednesday.</a:t>
            </a:r>
            <a:endParaRPr/>
          </a:p>
          <a:p>
            <a:pPr marL="12573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en-US"/>
              <a:t>There’s also a check to make sure Copilot is working for your lab Wed.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Complete the “Pre-Class Getting to know you survey”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Attend Lab tomorrow in your assigned section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May need your student ID and could be helpful to have your laptop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552"/>
              <a:buChar char="•"/>
            </a:pPr>
            <a:r>
              <a:rPr lang="en-US"/>
              <a:t>Arrive 5 minutes early to ensure you can start the lab 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Can start homework 1, but more details provided in the lab on Wednesday and class Thursday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Functions!</a:t>
            </a:r>
            <a:endParaRPr/>
          </a:p>
        </p:txBody>
      </p:sp>
      <p:sp>
        <p:nvSpPr>
          <p:cNvPr id="203" name="Google Shape;203;p10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Functions are useful for code duplication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Without a function, you might have to paste the same or similar code multiple times – increases code length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Without a function, it’s hard to fix code if you want to change it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Functions are useful for breaking down a problem into smaller, more manageable chunks (top-down design)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Absolutely critical for cognitive load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Functions in math</a:t>
            </a:r>
            <a:endParaRPr/>
          </a:p>
        </p:txBody>
      </p:sp>
      <p:sp>
        <p:nvSpPr>
          <p:cNvPr id="210" name="Google Shape;210;p10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 i="1" baseline="30000"/>
              <a:t>3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If </a:t>
            </a:r>
            <a:r>
              <a:rPr lang="en-US" i="1"/>
              <a:t>x</a:t>
            </a:r>
            <a:r>
              <a:rPr lang="en-US"/>
              <a:t> is 4, what is f(</a:t>
            </a:r>
            <a:r>
              <a:rPr lang="en-US" i="1"/>
              <a:t>x</a:t>
            </a:r>
            <a:r>
              <a:rPr lang="en-US"/>
              <a:t>)?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4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7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16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64</a:t>
            </a:r>
            <a:endParaRPr/>
          </a:p>
          <a:p>
            <a:pPr marL="5397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lphaUcPeriod"/>
            </a:pPr>
            <a:r>
              <a:rPr lang="en-US"/>
              <a:t>None of the above</a:t>
            </a:r>
            <a:endParaRPr/>
          </a:p>
          <a:p>
            <a:pPr marL="5397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53975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baseline="3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Functions in math</a:t>
            </a:r>
            <a:endParaRPr/>
          </a:p>
        </p:txBody>
      </p:sp>
      <p:sp>
        <p:nvSpPr>
          <p:cNvPr id="217" name="Google Shape;217;p10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f(</a:t>
            </a:r>
            <a:r>
              <a:rPr lang="en-US" i="1"/>
              <a:t>b,h</a:t>
            </a:r>
            <a:r>
              <a:rPr lang="en-US"/>
              <a:t>) = (</a:t>
            </a:r>
            <a:r>
              <a:rPr lang="en-US" i="1"/>
              <a:t>b*h)/2</a:t>
            </a:r>
            <a:endParaRPr i="1" baseline="30000"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What is this function?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If I program it into my graphing calculator, I can just give it the values of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h</a:t>
            </a:r>
            <a:r>
              <a:rPr lang="en-US"/>
              <a:t> and it’ll give me back the value.  I don’t need to type (b*h) /2 anymore.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Let’s create this function in python!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Defining functions in Python</a:t>
            </a:r>
            <a:endParaRPr/>
          </a:p>
        </p:txBody>
      </p:sp>
      <p:sp>
        <p:nvSpPr>
          <p:cNvPr id="230" name="Google Shape;230;p107"/>
          <p:cNvSpPr txBox="1">
            <a:spLocks noGrp="1"/>
          </p:cNvSpPr>
          <p:nvPr>
            <p:ph type="body" idx="1"/>
          </p:nvPr>
        </p:nvSpPr>
        <p:spPr>
          <a:xfrm>
            <a:off x="609600" y="2702805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231" name="Google Shape;231;p107"/>
          <p:cNvSpPr txBox="1"/>
          <p:nvPr/>
        </p:nvSpPr>
        <p:spPr>
          <a:xfrm>
            <a:off x="609600" y="1274459"/>
            <a:ext cx="1443209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that this is a function</a:t>
            </a:r>
            <a:endParaRPr/>
          </a:p>
        </p:txBody>
      </p:sp>
      <p:cxnSp>
        <p:nvCxnSpPr>
          <p:cNvPr id="232" name="Google Shape;232;p107"/>
          <p:cNvCxnSpPr>
            <a:stCxn id="231" idx="2"/>
          </p:cNvCxnSpPr>
          <p:nvPr/>
        </p:nvCxnSpPr>
        <p:spPr>
          <a:xfrm>
            <a:off x="1331205" y="2197789"/>
            <a:ext cx="211200" cy="7218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107"/>
          <p:cNvSpPr txBox="1"/>
          <p:nvPr/>
        </p:nvSpPr>
        <p:spPr>
          <a:xfrm>
            <a:off x="2723001" y="1274459"/>
            <a:ext cx="1443209" cy="6463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function</a:t>
            </a:r>
            <a:endParaRPr/>
          </a:p>
        </p:txBody>
      </p:sp>
      <p:cxnSp>
        <p:nvCxnSpPr>
          <p:cNvPr id="234" name="Google Shape;234;p107"/>
          <p:cNvCxnSpPr>
            <a:stCxn id="233" idx="2"/>
          </p:cNvCxnSpPr>
          <p:nvPr/>
        </p:nvCxnSpPr>
        <p:spPr>
          <a:xfrm>
            <a:off x="3444606" y="1920790"/>
            <a:ext cx="0" cy="9987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107"/>
          <p:cNvSpPr/>
          <p:nvPr/>
        </p:nvSpPr>
        <p:spPr>
          <a:xfrm rot="5400000">
            <a:off x="6400319" y="1204035"/>
            <a:ext cx="342480" cy="265506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7"/>
          <p:cNvSpPr txBox="1"/>
          <p:nvPr/>
        </p:nvSpPr>
        <p:spPr>
          <a:xfrm>
            <a:off x="5703981" y="1920790"/>
            <a:ext cx="173515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List</a:t>
            </a:r>
            <a:endParaRPr/>
          </a:p>
        </p:txBody>
      </p:sp>
      <p:sp>
        <p:nvSpPr>
          <p:cNvPr id="237" name="Google Shape;237;p107"/>
          <p:cNvSpPr txBox="1"/>
          <p:nvPr/>
        </p:nvSpPr>
        <p:spPr>
          <a:xfrm>
            <a:off x="2214896" y="4983376"/>
            <a:ext cx="1443209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that we’re returning something</a:t>
            </a:r>
            <a:endParaRPr/>
          </a:p>
        </p:txBody>
      </p:sp>
      <p:cxnSp>
        <p:nvCxnSpPr>
          <p:cNvPr id="238" name="Google Shape;238;p107"/>
          <p:cNvCxnSpPr>
            <a:stCxn id="237" idx="0"/>
          </p:cNvCxnSpPr>
          <p:nvPr/>
        </p:nvCxnSpPr>
        <p:spPr>
          <a:xfrm rot="10800000">
            <a:off x="2936501" y="3900976"/>
            <a:ext cx="0" cy="1082400"/>
          </a:xfrm>
          <a:prstGeom prst="straightConnector1">
            <a:avLst/>
          </a:prstGeom>
          <a:noFill/>
          <a:ln w="28575" cap="flat" cmpd="sng">
            <a:solidFill>
              <a:srgbClr val="1DB6D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And the syntax of a function declaration</a:t>
            </a:r>
            <a:endParaRPr/>
          </a:p>
        </p:txBody>
      </p:sp>
      <p:sp>
        <p:nvSpPr>
          <p:cNvPr id="245" name="Google Shape;245;p108"/>
          <p:cNvSpPr txBox="1">
            <a:spLocks noGrp="1"/>
          </p:cNvSpPr>
          <p:nvPr>
            <p:ph type="body" idx="1"/>
          </p:nvPr>
        </p:nvSpPr>
        <p:spPr>
          <a:xfrm>
            <a:off x="609600" y="2702805"/>
            <a:ext cx="10972800" cy="129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area_triangle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b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1885</Words>
  <Application>Microsoft Office PowerPoint</Application>
  <PresentationFormat>Widescreen</PresentationFormat>
  <Paragraphs>300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Consolas</vt:lpstr>
      <vt:lpstr>Open Sans</vt:lpstr>
      <vt:lpstr>Courier New</vt:lpstr>
      <vt:lpstr>Open Sans SemiBold</vt:lpstr>
      <vt:lpstr>Calibri</vt:lpstr>
      <vt:lpstr>Arial</vt:lpstr>
      <vt:lpstr>Office Theme</vt:lpstr>
      <vt:lpstr>CSE 8A – Introduction to  Programming and Computational Problem Solving I</vt:lpstr>
      <vt:lpstr>Announcements</vt:lpstr>
      <vt:lpstr>Learning Goals for Today</vt:lpstr>
      <vt:lpstr>Functions!</vt:lpstr>
      <vt:lpstr>Functions in math</vt:lpstr>
      <vt:lpstr>Functions in math</vt:lpstr>
      <vt:lpstr>Let’s create this function in python!</vt:lpstr>
      <vt:lpstr>Defining functions in Python</vt:lpstr>
      <vt:lpstr>And the syntax of a function declaration</vt:lpstr>
      <vt:lpstr>Understanding Variables</vt:lpstr>
      <vt:lpstr>CS Concepts: Variables</vt:lpstr>
      <vt:lpstr>CS Concepts: Variables</vt:lpstr>
      <vt:lpstr>CS Concepts: Variables</vt:lpstr>
      <vt:lpstr>CS Concepts: Variables</vt:lpstr>
      <vt:lpstr>CS Concepts: Variables</vt:lpstr>
      <vt:lpstr>Adding local variables to our function</vt:lpstr>
      <vt:lpstr>CS Concepts: Commenting</vt:lpstr>
      <vt:lpstr>CS Concepts: Commenting</vt:lpstr>
      <vt:lpstr>Understanding Functions</vt:lpstr>
      <vt:lpstr>So, how do we set the values for parameters then?</vt:lpstr>
      <vt:lpstr>Calling a function</vt:lpstr>
      <vt:lpstr>Calling a function</vt:lpstr>
      <vt:lpstr>Where does a program start?</vt:lpstr>
      <vt:lpstr>Calling Functions</vt:lpstr>
      <vt:lpstr>Calling Functions</vt:lpstr>
      <vt:lpstr>Choosing Parameters</vt:lpstr>
      <vt:lpstr>Calling Functions</vt:lpstr>
      <vt:lpstr>Calling Functions</vt:lpstr>
      <vt:lpstr>Returning from a function</vt:lpstr>
      <vt:lpstr>Return vs. print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4</cp:revision>
  <dcterms:created xsi:type="dcterms:W3CDTF">2019-07-17T06:14:48Z</dcterms:created>
  <dcterms:modified xsi:type="dcterms:W3CDTF">2023-12-17T07:14:06Z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