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61" r:id="rId4"/>
    <p:sldId id="312" r:id="rId5"/>
    <p:sldId id="333" r:id="rId6"/>
    <p:sldId id="259" r:id="rId7"/>
    <p:sldId id="322" r:id="rId8"/>
    <p:sldId id="334" r:id="rId9"/>
    <p:sldId id="335" r:id="rId10"/>
    <p:sldId id="337" r:id="rId11"/>
    <p:sldId id="336" r:id="rId12"/>
    <p:sldId id="351" r:id="rId13"/>
    <p:sldId id="358" r:id="rId14"/>
    <p:sldId id="366" r:id="rId15"/>
    <p:sldId id="362" r:id="rId16"/>
    <p:sldId id="359" r:id="rId17"/>
    <p:sldId id="338" r:id="rId18"/>
    <p:sldId id="344" r:id="rId19"/>
    <p:sldId id="360" r:id="rId20"/>
    <p:sldId id="343" r:id="rId21"/>
    <p:sldId id="340" r:id="rId22"/>
    <p:sldId id="363" r:id="rId23"/>
    <p:sldId id="353" r:id="rId24"/>
    <p:sldId id="339" r:id="rId25"/>
    <p:sldId id="349" r:id="rId26"/>
    <p:sldId id="341" r:id="rId27"/>
    <p:sldId id="364" r:id="rId28"/>
    <p:sldId id="348" r:id="rId29"/>
    <p:sldId id="350" r:id="rId30"/>
    <p:sldId id="345" r:id="rId31"/>
    <p:sldId id="346" r:id="rId32"/>
    <p:sldId id="347" r:id="rId33"/>
    <p:sldId id="355" r:id="rId34"/>
    <p:sldId id="356" r:id="rId35"/>
    <p:sldId id="357" r:id="rId36"/>
    <p:sldId id="352" r:id="rId37"/>
    <p:sldId id="292" r:id="rId38"/>
    <p:sldId id="354" r:id="rId39"/>
  </p:sldIdLst>
  <p:sldSz cx="12192000" cy="6858000"/>
  <p:notesSz cx="7010400" cy="92964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Open Sans SemiBold" panose="020B0706030804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7">
          <p15:clr>
            <a:srgbClr val="A4A3A4"/>
          </p15:clr>
        </p15:guide>
        <p15:guide id="2" pos="2257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Oy4M5FiOMwNSQQ3H9pYGvjG2w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0106F-54B0-4737-9CE3-5FB1895ED64E}">
  <a:tblStyle styleId="{5570106F-54B0-4737-9CE3-5FB1895ED6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98" autoAdjust="0"/>
  </p:normalViewPr>
  <p:slideViewPr>
    <p:cSldViewPr snapToGrid="0">
      <p:cViewPr varScale="1">
        <p:scale>
          <a:sx n="85" d="100"/>
          <a:sy n="85" d="100"/>
        </p:scale>
        <p:origin x="15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77"/>
        <p:guide pos="22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59181" y="0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Shallow copy, the single list has the value 8 appended to it.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40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Deep copy, so list1 is untouched.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27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69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93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93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854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94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94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165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93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93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180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50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152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A.  b is still 20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344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A.  Integer division, so 1.  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071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 – this changes each element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6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93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93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Just A.  Remind them that they need to use list indexing if they want to change the list object!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63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Sums all the elements in the list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57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Both A and B, but A is just a hint after recognizing this is what usually happens.  Talk about Maria </a:t>
            </a:r>
            <a:r>
              <a:rPr lang="en-US" dirty="0" err="1"/>
              <a:t>Khallia’s</a:t>
            </a:r>
            <a:r>
              <a:rPr lang="en-US" dirty="0"/>
              <a:t> work on making inferences when reading.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764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484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 – I thought this was a nice Easter Egg, but apparently this generation has never heard the song.  Maybe for the best.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6078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Notice nothing is returned.  Also notice we’re using the same “max” variable twice.  I bet a fair number of students answer B, but the answer is 0.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9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Ask them what this code does!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Answer is B, it looks for the number of values shared between list1 and list2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523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 – finds the average of the values &gt;= 0 in the dictionary.  (1+2+0)/3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674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Ask them what this code does!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Answer is D.  Replaces each value with it’s frequency.  This is tricky for them…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530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Out of bounds error, the 3</a:t>
            </a:r>
            <a:r>
              <a:rPr lang="en-US" baseline="30000" dirty="0"/>
              <a:t>rd</a:t>
            </a:r>
            <a:r>
              <a:rPr lang="en-US" dirty="0"/>
              <a:t> line should be range(</a:t>
            </a:r>
            <a:r>
              <a:rPr lang="en-US" dirty="0" err="1"/>
              <a:t>len</a:t>
            </a:r>
            <a:r>
              <a:rPr lang="en-US" dirty="0"/>
              <a:t>(lists[</a:t>
            </a:r>
            <a:r>
              <a:rPr lang="en-US" dirty="0" err="1"/>
              <a:t>i</a:t>
            </a:r>
            <a:r>
              <a:rPr lang="en-US" dirty="0"/>
              <a:t>])) not range(</a:t>
            </a:r>
            <a:r>
              <a:rPr lang="en-US" dirty="0" err="1"/>
              <a:t>len</a:t>
            </a:r>
            <a:r>
              <a:rPr lang="en-US" dirty="0"/>
              <a:t>(lists[0]))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Based on Dan’s great question in the ICER14 paper, this question, if answered correctly, predicts better grades.  If answered incorrectly, doesn’t tell us much.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7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94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94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1964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 – we need to add x to source and y to </a:t>
            </a:r>
            <a:r>
              <a:rPr lang="en-US" dirty="0" err="1"/>
              <a:t>SourceY</a:t>
            </a:r>
            <a:r>
              <a:rPr lang="en-US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Discuss the variable names. Perhaps </a:t>
            </a:r>
            <a:r>
              <a:rPr lang="en-US" dirty="0" err="1"/>
              <a:t>destX</a:t>
            </a:r>
            <a:r>
              <a:rPr lang="en-US" dirty="0"/>
              <a:t> and </a:t>
            </a:r>
            <a:r>
              <a:rPr lang="en-US" dirty="0" err="1"/>
              <a:t>destY</a:t>
            </a:r>
            <a:r>
              <a:rPr lang="en-US" dirty="0"/>
              <a:t> are better.  Would that have made this question better?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How might this function cause an error? (it could go out of bounds in the destination image, we should have some checks to make sure it is in bounds.</a:t>
            </a:r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724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 – this functions properly.  I can imagine students answering B or D.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926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 – Adds 2 to index 0 and index 3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714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new_string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7226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 fontScale="92500" lnSpcReduction="10000"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378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".,;?!-"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5577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469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28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28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93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93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34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94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94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94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94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24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95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95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had this question early in the class.  Nothing changes.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98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 – nothing changes.  We’re just changing the copy of the reference in function 2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644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 – why, because we are permuting the object, not the reference to the object!</a:t>
            </a:r>
            <a:endParaRPr dirty="0"/>
          </a:p>
        </p:txBody>
      </p:sp>
      <p:sp>
        <p:nvSpPr>
          <p:cNvPr id="350" name="Google Shape;350;p12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39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5BDCF4-EA08-4B67-4E49-9F0CA978B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3183" cy="515129"/>
          </a:xfrm>
          <a:prstGeom prst="rect">
            <a:avLst/>
          </a:prstGeom>
        </p:spPr>
      </p:pic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CSE 8A – Introduction to </a:t>
            </a:r>
            <a:br>
              <a:rPr lang="en-US" sz="3200"/>
            </a:br>
            <a:r>
              <a:rPr lang="en-US" sz="3200"/>
              <a:t>Programming and Computational Problem Solving I</a:t>
            </a:r>
            <a:endParaRPr sz="320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1" y="1658270"/>
            <a:ext cx="12192000" cy="82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b="1" dirty="0">
                <a:solidFill>
                  <a:schemeClr val="dk1"/>
                </a:solidFill>
              </a:rPr>
              <a:t>References + Review!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-8340" y="2046061"/>
            <a:ext cx="626023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get help: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Website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https://sites.google.com/ucsd.edu/cse8afa23/home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0" y="5634055"/>
            <a:ext cx="25118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based, in part, on materials from Dan Zingaro.</a:t>
            </a:r>
            <a:endParaRPr dirty="0"/>
          </a:p>
        </p:txBody>
      </p:sp>
      <p:sp>
        <p:nvSpPr>
          <p:cNvPr id="63" name="Google Shape;63;p1"/>
          <p:cNvSpPr txBox="1"/>
          <p:nvPr/>
        </p:nvSpPr>
        <p:spPr>
          <a:xfrm>
            <a:off x="0" y="3429000"/>
            <a:ext cx="45720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Piazza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brief questions or logistic questions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 Hours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help with homework/setting up computer To get help, use Autograder (directions on piazza)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Hours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homework/conceptual help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600" y="933863"/>
            <a:ext cx="5486400" cy="2785378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[1, 2, 3]</a:t>
            </a:r>
          </a:p>
          <a:p>
            <a:pPr marL="342900" indent="-342900">
              <a:buAutoNum type="alphaUcPeriod"/>
            </a:pPr>
            <a:r>
              <a:rPr lang="en-US" sz="2000" dirty="0"/>
              <a:t>[1, 2, 3, 8]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2322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933863"/>
            <a:ext cx="5486401" cy="2785378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[1, 2, 3]</a:t>
            </a:r>
          </a:p>
          <a:p>
            <a:pPr marL="342900" indent="-342900">
              <a:buAutoNum type="alphaUcPeriod"/>
            </a:pPr>
            <a:r>
              <a:rPr lang="en-US" sz="2000" dirty="0"/>
              <a:t>[1, 2, 3, 8]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11723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2" name="Google Shape;85;p95">
            <a:extLst>
              <a:ext uri="{FF2B5EF4-FFF2-40B4-BE49-F238E27FC236}">
                <a16:creationId xmlns:a16="http://schemas.microsoft.com/office/drawing/2014/main" id="{B1B258CE-76A7-27B3-477D-30A1C6EC2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072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These questions are by no means exhaustive, but they may give you a good starting place for thinking about where to study.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US"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Questions are mildly biased toward the more difficult end for more interesting discussion.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43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What can you do?</a:t>
            </a:r>
            <a:endParaRPr dirty="0"/>
          </a:p>
        </p:txBody>
      </p:sp>
      <p:sp>
        <p:nvSpPr>
          <p:cNvPr id="71" name="Google Shape;71;p93"/>
          <p:cNvSpPr txBox="1">
            <a:spLocks noGrp="1"/>
          </p:cNvSpPr>
          <p:nvPr>
            <p:ph type="body" idx="1"/>
          </p:nvPr>
        </p:nvSpPr>
        <p:spPr>
          <a:xfrm>
            <a:off x="215263" y="1127917"/>
            <a:ext cx="11545677" cy="494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If you had to do something crazy tedious, like merge 100 pdfs for your job a year from now, do you think this class has helped you?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endParaRPr lang="en-US" dirty="0"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Yes, I’m confident I can solve this with Copilot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Yes, I’m fairly confident I can solve this with Copilot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Maybe, I’d try solving it with Copilot but might get stuck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No, I’m not confident I can solve this with Copilot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No, I’m confident I’ll just do this manually without even trying to code it with Copilot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endParaRPr lang="en-US" dirty="0"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95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4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1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CSE8A and your future</a:t>
            </a:r>
            <a:endParaRPr dirty="0"/>
          </a:p>
        </p:txBody>
      </p:sp>
      <p:sp>
        <p:nvSpPr>
          <p:cNvPr id="78" name="Google Shape;78;p94"/>
          <p:cNvSpPr txBox="1">
            <a:spLocks noGrp="1"/>
          </p:cNvSpPr>
          <p:nvPr>
            <p:ph type="body" idx="1"/>
          </p:nvPr>
        </p:nvSpPr>
        <p:spPr>
          <a:xfrm>
            <a:off x="609599" y="762801"/>
            <a:ext cx="11130843" cy="581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SzPct val="108108"/>
            </a:pPr>
            <a:r>
              <a:rPr lang="en-US" dirty="0"/>
              <a:t>If this is your only class, I hope you are able solve computing tasks with Copilot (or on your own) going forward.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Char char="•"/>
            </a:pPr>
            <a:r>
              <a:rPr lang="en-US" dirty="0"/>
              <a:t>CSE11/CSE8B requires prior programming experience</a:t>
            </a:r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8108"/>
              <a:buFont typeface="Arial"/>
              <a:buChar char="•"/>
            </a:pPr>
            <a:r>
              <a:rPr lang="en-US" dirty="0"/>
              <a:t>AP CS A, self-taught, online Python/Java course, CSE8A, CSE6R, etc. all count</a:t>
            </a:r>
          </a:p>
          <a:p>
            <a:pPr lvl="1" indent="-457200">
              <a:spcBef>
                <a:spcPts val="0"/>
              </a:spcBef>
              <a:buSzPct val="108108"/>
            </a:pPr>
            <a:r>
              <a:rPr lang="en-US" dirty="0"/>
              <a:t>The class </a:t>
            </a:r>
            <a:r>
              <a:rPr lang="en-US" b="1" i="1" dirty="0"/>
              <a:t>starts over</a:t>
            </a:r>
            <a:r>
              <a:rPr lang="en-US" b="1" dirty="0"/>
              <a:t> </a:t>
            </a:r>
            <a:r>
              <a:rPr lang="en-US" dirty="0"/>
              <a:t>with Java which means you’ll be learning variables, conditionals, loops, lists (arrays), functions</a:t>
            </a:r>
          </a:p>
          <a:p>
            <a:pPr lvl="1" indent="-457200">
              <a:spcBef>
                <a:spcPts val="0"/>
              </a:spcBef>
              <a:buSzPct val="108108"/>
            </a:pPr>
            <a:r>
              <a:rPr lang="en-US" dirty="0"/>
              <a:t>Moves faster than 8A as it also teaches Classes, Objects, Inheritance, Polymorphism, and Interfaces</a:t>
            </a:r>
          </a:p>
          <a:p>
            <a:pPr lvl="1" indent="-457200">
              <a:spcBef>
                <a:spcPts val="0"/>
              </a:spcBef>
              <a:buSzPct val="108108"/>
            </a:pPr>
            <a:r>
              <a:rPr lang="en-US" dirty="0"/>
              <a:t>Focus on learning fundamentals/concepts </a:t>
            </a:r>
          </a:p>
          <a:p>
            <a:pPr lvl="2" indent="-457200">
              <a:spcBef>
                <a:spcPts val="0"/>
              </a:spcBef>
              <a:buSzPct val="108108"/>
            </a:pPr>
            <a:r>
              <a:rPr lang="en-US" dirty="0"/>
              <a:t>“hack until it works” is an ineffective strategy for learning CS</a:t>
            </a:r>
          </a:p>
        </p:txBody>
      </p:sp>
    </p:spTree>
    <p:extLst>
      <p:ext uri="{BB962C8B-B14F-4D97-AF65-F5344CB8AC3E}">
        <p14:creationId xmlns:p14="http://schemas.microsoft.com/office/powerpoint/2010/main" val="183139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You all have shown us amazing things.</a:t>
            </a:r>
            <a:endParaRPr dirty="0"/>
          </a:p>
        </p:txBody>
      </p:sp>
      <p:sp>
        <p:nvSpPr>
          <p:cNvPr id="71" name="Google Shape;71;p93"/>
          <p:cNvSpPr txBox="1">
            <a:spLocks noGrp="1"/>
          </p:cNvSpPr>
          <p:nvPr>
            <p:ph type="body" idx="1"/>
          </p:nvPr>
        </p:nvSpPr>
        <p:spPr>
          <a:xfrm>
            <a:off x="215263" y="1127917"/>
            <a:ext cx="11545677" cy="494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Traditional CSE8A would have </a:t>
            </a:r>
            <a:r>
              <a:rPr lang="en-US" i="1" dirty="0"/>
              <a:t>never</a:t>
            </a:r>
            <a:r>
              <a:rPr lang="en-US" dirty="0"/>
              <a:t> asked you to solve anything as complex as you’ve done in your projects</a:t>
            </a:r>
          </a:p>
          <a:p>
            <a:pPr lvl="1" indent="-431800">
              <a:spcBef>
                <a:spcPts val="640"/>
              </a:spcBef>
              <a:buClr>
                <a:schemeClr val="dk1"/>
              </a:buClr>
              <a:buSzPct val="108108"/>
              <a:buChar char="•"/>
            </a:pPr>
            <a:r>
              <a:rPr lang="en-US" dirty="0"/>
              <a:t>I’ve seen some truly impressive projects!</a:t>
            </a:r>
          </a:p>
          <a:p>
            <a:pPr lvl="1" indent="-431800">
              <a:spcBef>
                <a:spcPts val="640"/>
              </a:spcBef>
              <a:buClr>
                <a:schemeClr val="dk1"/>
              </a:buClr>
              <a:buSzPct val="108108"/>
              <a:buChar char="•"/>
            </a:pPr>
            <a:r>
              <a:rPr lang="en-US" dirty="0"/>
              <a:t>I hope a fair number of you had fun with what you built!</a:t>
            </a:r>
          </a:p>
          <a:p>
            <a:pPr>
              <a:buSzPct val="108108"/>
            </a:pPr>
            <a:endParaRPr lang="en-US" dirty="0"/>
          </a:p>
          <a:p>
            <a:pPr>
              <a:buSzPct val="108108"/>
            </a:pPr>
            <a:r>
              <a:rPr lang="en-US" dirty="0"/>
              <a:t>At the end of the day, being able to do what you’ve done in these projects is the goal of this class!</a:t>
            </a:r>
          </a:p>
        </p:txBody>
      </p:sp>
    </p:spTree>
    <p:extLst>
      <p:ext uri="{BB962C8B-B14F-4D97-AF65-F5344CB8AC3E}">
        <p14:creationId xmlns:p14="http://schemas.microsoft.com/office/powerpoint/2010/main" val="297826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- Variables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600" y="899857"/>
            <a:ext cx="3770490" cy="121571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+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20</a:t>
            </a:r>
          </a:p>
          <a:p>
            <a:pPr marL="342900" indent="-342900">
              <a:buAutoNum type="alphaUcPeriod"/>
            </a:pPr>
            <a:r>
              <a:rPr lang="en-US" sz="2000" dirty="0"/>
              <a:t>30</a:t>
            </a:r>
          </a:p>
          <a:p>
            <a:pPr marL="342900" indent="-342900">
              <a:buAutoNum type="alphaUcPeriod"/>
            </a:pPr>
            <a:r>
              <a:rPr lang="en-US" sz="2000" dirty="0"/>
              <a:t>40</a:t>
            </a:r>
          </a:p>
          <a:p>
            <a:pPr marL="342900" indent="-342900">
              <a:buAutoNum type="alphaUcPeriod"/>
            </a:pPr>
            <a:r>
              <a:rPr lang="en-US" sz="2000" dirty="0"/>
              <a:t>50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08697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- Variables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600" y="899857"/>
            <a:ext cx="3770490" cy="158504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20</a:t>
            </a:r>
          </a:p>
          <a:p>
            <a:pPr marL="342900" indent="-342900">
              <a:buAutoNum type="alphaUcPeriod"/>
            </a:pPr>
            <a:r>
              <a:rPr lang="en-US" sz="2000" dirty="0"/>
              <a:t>30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6726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- Variables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600" y="899857"/>
            <a:ext cx="3770490" cy="158504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1</a:t>
            </a:r>
          </a:p>
          <a:p>
            <a:pPr marL="342900" indent="-342900">
              <a:buAutoNum type="alphaUcPeriod"/>
            </a:pPr>
            <a:r>
              <a:rPr lang="en-US" sz="2000" dirty="0"/>
              <a:t>1.5</a:t>
            </a:r>
          </a:p>
          <a:p>
            <a:pPr marL="342900" indent="-342900">
              <a:buAutoNum type="alphaUcPeriod"/>
            </a:pPr>
            <a:r>
              <a:rPr lang="en-US" sz="2000" dirty="0"/>
              <a:t>2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95915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-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899857"/>
            <a:ext cx="5870223" cy="158504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[4, 5, 6]</a:t>
            </a:r>
          </a:p>
          <a:p>
            <a:pPr marL="342900" indent="-342900">
              <a:buAutoNum type="alphaUcPeriod"/>
            </a:pPr>
            <a:r>
              <a:rPr lang="en-US" sz="2000" dirty="0"/>
              <a:t>[5, 6, 7]</a:t>
            </a:r>
          </a:p>
          <a:p>
            <a:pPr marL="342900" indent="-342900">
              <a:buAutoNum type="alphaUcPeriod"/>
            </a:pPr>
            <a:r>
              <a:rPr lang="en-US" sz="2000" dirty="0"/>
              <a:t>[4, 5, 6, 1, 1, 1]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8075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Quarter</a:t>
            </a:r>
            <a:endParaRPr dirty="0"/>
          </a:p>
        </p:txBody>
      </p:sp>
      <p:sp>
        <p:nvSpPr>
          <p:cNvPr id="71" name="Google Shape;71;p93"/>
          <p:cNvSpPr txBox="1">
            <a:spLocks noGrp="1"/>
          </p:cNvSpPr>
          <p:nvPr>
            <p:ph type="body" idx="1"/>
          </p:nvPr>
        </p:nvSpPr>
        <p:spPr>
          <a:xfrm>
            <a:off x="275421" y="1524000"/>
            <a:ext cx="11545677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How have you all enjoyed your quarter (overall)?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Had a great quarter!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Took too many classes!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Loving San Diego, need more time to explore!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Loving San Diego, maybe need to study more…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r>
              <a:rPr lang="en-US" dirty="0"/>
              <a:t>Don’t like San Diego, but loving classes!</a:t>
            </a:r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endParaRPr lang="en-US" dirty="0"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AutoNum type="alphaU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-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899857"/>
            <a:ext cx="5870223" cy="158504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[4, 5, 6]</a:t>
            </a:r>
          </a:p>
          <a:p>
            <a:pPr marL="342900" indent="-342900">
              <a:buAutoNum type="alphaUcPeriod"/>
            </a:pPr>
            <a:r>
              <a:rPr lang="en-US" sz="2000" dirty="0"/>
              <a:t>[5, 6, 7]</a:t>
            </a:r>
          </a:p>
          <a:p>
            <a:pPr marL="342900" indent="-342900">
              <a:buAutoNum type="alphaUcPeriod"/>
            </a:pPr>
            <a:r>
              <a:rPr lang="en-US" sz="2000" dirty="0"/>
              <a:t>[4, 5, 6, 1, 1, 1]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31799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-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600" y="899857"/>
            <a:ext cx="6693568" cy="1954381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3683821"/>
            <a:ext cx="496102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does this function do? </a:t>
            </a:r>
          </a:p>
          <a:p>
            <a:pPr marL="342900" indent="-342900">
              <a:buAutoNum type="alphaUcPeriod"/>
            </a:pPr>
            <a:r>
              <a:rPr lang="en-US" sz="2000" dirty="0"/>
              <a:t>Increases all the values in the list</a:t>
            </a:r>
          </a:p>
          <a:p>
            <a:pPr marL="342900" indent="-342900">
              <a:buAutoNum type="alphaUcPeriod"/>
            </a:pPr>
            <a:r>
              <a:rPr lang="en-US" sz="2000" dirty="0"/>
              <a:t>Returns the sum of all the elements of the list</a:t>
            </a:r>
          </a:p>
          <a:p>
            <a:pPr marL="342900" indent="-342900">
              <a:buAutoNum type="alphaUcPeriod"/>
            </a:pPr>
            <a:r>
              <a:rPr lang="en-US" sz="2000" dirty="0"/>
              <a:t>Returns the largest value in the list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301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Code reading/prediction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600" y="899857"/>
            <a:ext cx="6693568" cy="477054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8" y="3683821"/>
            <a:ext cx="80290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isolation, what does this line of code suggest?</a:t>
            </a:r>
          </a:p>
          <a:p>
            <a:pPr marL="342900" indent="-342900">
              <a:buAutoNum type="alphaUcPeriod"/>
            </a:pPr>
            <a:r>
              <a:rPr lang="en-US" sz="2000" dirty="0"/>
              <a:t>We’re going to do something with all the elements in list1</a:t>
            </a:r>
          </a:p>
          <a:p>
            <a:pPr marL="342900" indent="-342900">
              <a:buAutoNum type="alphaUcPeriod"/>
            </a:pPr>
            <a:r>
              <a:rPr lang="en-US" sz="2000" dirty="0" err="1"/>
              <a:t>i</a:t>
            </a:r>
            <a:r>
              <a:rPr lang="en-US" sz="2000" dirty="0"/>
              <a:t> will take on the value of 0 through the length of the list minus 1</a:t>
            </a:r>
          </a:p>
          <a:p>
            <a:pPr marL="342900" indent="-342900">
              <a:buAutoNum type="alphaUcPeriod"/>
            </a:pPr>
            <a:r>
              <a:rPr lang="en-US" sz="2000" dirty="0"/>
              <a:t>We’re going to find the maximum value in the list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38709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Functions and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899857"/>
            <a:ext cx="9708445" cy="4047262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count_greater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Return the number of values in list that are greater than val.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2269066" y="5784463"/>
            <a:ext cx="658142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Can you write this function without Copilot?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Yes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5208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Functions and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899857"/>
            <a:ext cx="5870223" cy="306237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[8, 6, 7]</a:t>
            </a:r>
          </a:p>
          <a:p>
            <a:pPr marL="342900" indent="-342900">
              <a:buAutoNum type="alphaUcPeriod"/>
            </a:pPr>
            <a:r>
              <a:rPr lang="en-US" sz="2000" dirty="0"/>
              <a:t>[5, 3, 0, 9]</a:t>
            </a:r>
          </a:p>
          <a:p>
            <a:pPr marL="342900" indent="-342900">
              <a:buAutoNum type="alphaUcPeriod"/>
            </a:pPr>
            <a:r>
              <a:rPr lang="en-US" sz="2000" dirty="0"/>
              <a:t>[8, 6, 7, 5]</a:t>
            </a:r>
          </a:p>
          <a:p>
            <a:pPr marL="342900" indent="-342900">
              <a:buAutoNum type="alphaUcPeriod"/>
            </a:pPr>
            <a:r>
              <a:rPr lang="en-US" sz="2000" dirty="0"/>
              <a:t>[8, 6, 7, 0, 1, 2, 3]</a:t>
            </a:r>
          </a:p>
          <a:p>
            <a:pPr marL="342900" indent="-342900">
              <a:buAutoNum type="alphaUcPeriod"/>
            </a:pPr>
            <a:r>
              <a:rPr lang="en-US" sz="2000" dirty="0"/>
              <a:t>[8, 6, 7, 5, 3, 0, 9]</a:t>
            </a:r>
          </a:p>
        </p:txBody>
      </p:sp>
    </p:spTree>
    <p:extLst>
      <p:ext uri="{BB962C8B-B14F-4D97-AF65-F5344CB8AC3E}">
        <p14:creationId xmlns:p14="http://schemas.microsoft.com/office/powerpoint/2010/main" val="36944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Functions and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899857"/>
            <a:ext cx="5870223" cy="318548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7</a:t>
            </a:r>
          </a:p>
          <a:p>
            <a:pPr marL="342900" indent="-342900">
              <a:buAutoNum type="alphaUcPeriod"/>
            </a:pPr>
            <a:r>
              <a:rPr lang="en-US" sz="2000" dirty="0"/>
              <a:t>9</a:t>
            </a:r>
          </a:p>
          <a:p>
            <a:pPr marL="342900" indent="-342900">
              <a:buAutoNum type="alphaUcPeriod"/>
            </a:pPr>
            <a:r>
              <a:rPr lang="en-US" sz="2000" dirty="0"/>
              <a:t>-2</a:t>
            </a:r>
          </a:p>
          <a:p>
            <a:pPr marL="342900" indent="-342900">
              <a:buAutoNum type="alphaUcPeriod"/>
            </a:pPr>
            <a:r>
              <a:rPr lang="en-US" sz="2000" dirty="0"/>
              <a:t>0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9F42F-D442-F936-F5D6-17037EBCD2A3}"/>
              </a:ext>
            </a:extLst>
          </p:cNvPr>
          <p:cNvSpPr txBox="1"/>
          <p:nvPr/>
        </p:nvSpPr>
        <p:spPr>
          <a:xfrm>
            <a:off x="6762043" y="4639453"/>
            <a:ext cx="405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Hint: Read this one extra carefully!</a:t>
            </a:r>
          </a:p>
        </p:txBody>
      </p:sp>
    </p:spTree>
    <p:extLst>
      <p:ext uri="{BB962C8B-B14F-4D97-AF65-F5344CB8AC3E}">
        <p14:creationId xmlns:p14="http://schemas.microsoft.com/office/powerpoint/2010/main" val="82333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Functions and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899912"/>
            <a:ext cx="5870223" cy="318548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000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1</a:t>
            </a:r>
          </a:p>
          <a:p>
            <a:pPr marL="342900" indent="-342900">
              <a:buAutoNum type="alphaUcPeriod"/>
            </a:pPr>
            <a:r>
              <a:rPr lang="en-US" sz="2000" dirty="0"/>
              <a:t>2</a:t>
            </a:r>
          </a:p>
          <a:p>
            <a:pPr marL="342900" indent="-342900">
              <a:buAutoNum type="alphaUcPeriod"/>
            </a:pPr>
            <a:r>
              <a:rPr lang="en-US" sz="2000" dirty="0"/>
              <a:t>3</a:t>
            </a:r>
          </a:p>
          <a:p>
            <a:pPr marL="342900" indent="-342900">
              <a:buAutoNum type="alphaUcPeriod"/>
            </a:pPr>
            <a:r>
              <a:rPr lang="en-US" sz="2000" dirty="0"/>
              <a:t>5</a:t>
            </a:r>
          </a:p>
          <a:p>
            <a:pPr marL="342900" indent="-342900">
              <a:buAutoNum type="alphaUcPeriod"/>
            </a:pPr>
            <a:r>
              <a:rPr lang="en-US" sz="2000" dirty="0"/>
              <a:t>[8, 10, 4, 5, 3]</a:t>
            </a:r>
          </a:p>
        </p:txBody>
      </p:sp>
    </p:spTree>
    <p:extLst>
      <p:ext uri="{BB962C8B-B14F-4D97-AF65-F5344CB8AC3E}">
        <p14:creationId xmlns:p14="http://schemas.microsoft.com/office/powerpoint/2010/main" val="143027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Dictionaries and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633608"/>
            <a:ext cx="5870223" cy="3801041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moreFun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dct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dct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dct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dct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moreFun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2144887" y="4666345"/>
            <a:ext cx="433493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407915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Dictionaries and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633608"/>
            <a:ext cx="5870223" cy="410881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mystery5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mystery5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2144887" y="4834784"/>
            <a:ext cx="433493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7]</a:t>
            </a: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2, 2, 1, 2, 4]</a:t>
            </a: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3, 4, 3, 3, 2, 3, 5]</a:t>
            </a: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4, 1, 4, 4, 2, 4, 1]</a:t>
            </a:r>
          </a:p>
          <a:p>
            <a:pPr marL="342900" indent="-342900">
              <a:buFont typeface="Arial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68375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Functions and lists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899912"/>
            <a:ext cx="6152445" cy="2569934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mystery6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list_of_lists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list_of_lists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mystery6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8" y="4285400"/>
            <a:ext cx="492195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[[2, 3, 4], [5, 6], [7, 8, 9, 10]]</a:t>
            </a:r>
          </a:p>
          <a:p>
            <a:pPr marL="342900" indent="-342900">
              <a:buAutoNum type="alphaUcPeriod"/>
            </a:pPr>
            <a:r>
              <a:rPr lang="en-US" sz="2000" dirty="0"/>
              <a:t>[[1, 2, 3], [4, 5], [6, 7, 8, 9]]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18EE4-45B4-1928-C8A0-1A9E426B07AB}"/>
              </a:ext>
            </a:extLst>
          </p:cNvPr>
          <p:cNvSpPr txBox="1"/>
          <p:nvPr/>
        </p:nvSpPr>
        <p:spPr>
          <a:xfrm>
            <a:off x="6762043" y="4639453"/>
            <a:ext cx="405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Hint: Read this one extra carefully!</a:t>
            </a:r>
          </a:p>
        </p:txBody>
      </p:sp>
    </p:spTree>
    <p:extLst>
      <p:ext uri="{BB962C8B-B14F-4D97-AF65-F5344CB8AC3E}">
        <p14:creationId xmlns:p14="http://schemas.microsoft.com/office/powerpoint/2010/main" val="2745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4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1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 – Part 1</a:t>
            </a:r>
            <a:endParaRPr dirty="0"/>
          </a:p>
        </p:txBody>
      </p:sp>
      <p:sp>
        <p:nvSpPr>
          <p:cNvPr id="78" name="Google Shape;78;p94"/>
          <p:cNvSpPr txBox="1">
            <a:spLocks noGrp="1"/>
          </p:cNvSpPr>
          <p:nvPr>
            <p:ph type="body" idx="1"/>
          </p:nvPr>
        </p:nvSpPr>
        <p:spPr>
          <a:xfrm>
            <a:off x="609599" y="762801"/>
            <a:ext cx="11130843" cy="581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Char char="•"/>
            </a:pPr>
            <a:r>
              <a:rPr lang="en-US" dirty="0"/>
              <a:t>Grades Posted on canvas (including participation!)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Font typeface="Arial"/>
              <a:buChar char="•"/>
            </a:pPr>
            <a:r>
              <a:rPr lang="en-US" dirty="0"/>
              <a:t>Last day to post corrections on piazza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Font typeface="Arial"/>
              <a:buChar char="•"/>
            </a:pPr>
            <a:r>
              <a:rPr lang="en-US" dirty="0"/>
              <a:t>Still taking corrections (once posted) on:</a:t>
            </a:r>
          </a:p>
          <a:p>
            <a:pPr lvl="2" indent="-457200">
              <a:spcBef>
                <a:spcPts val="0"/>
              </a:spcBef>
              <a:buClr>
                <a:schemeClr val="dk1"/>
              </a:buClr>
              <a:buSzPct val="123552"/>
            </a:pPr>
            <a:r>
              <a:rPr lang="en-US" dirty="0"/>
              <a:t>Homework 8, Project 2, Week 10 participation, Project 3, Quiz 4, Final Exam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 dirty="0"/>
              <a:t>Project 3 on games!</a:t>
            </a:r>
          </a:p>
          <a:p>
            <a:pPr lvl="1" indent="-457200">
              <a:spcBef>
                <a:spcPts val="0"/>
              </a:spcBef>
              <a:buSzPct val="108108"/>
              <a:buFont typeface="Arial"/>
              <a:buChar char="•"/>
            </a:pPr>
            <a:r>
              <a:rPr lang="en-US" dirty="0"/>
              <a:t>Due Friday</a:t>
            </a:r>
          </a:p>
          <a:p>
            <a:pPr lvl="2" indent="-457200">
              <a:spcBef>
                <a:spcPts val="0"/>
              </a:spcBef>
              <a:buSzPct val="108108"/>
            </a:pPr>
            <a:r>
              <a:rPr lang="en-US" dirty="0"/>
              <a:t>No late deadline, must be on time to be graded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 dirty="0"/>
              <a:t>End-of-quarter survey</a:t>
            </a:r>
          </a:p>
          <a:p>
            <a:pPr lvl="1" indent="-457200">
              <a:spcBef>
                <a:spcPts val="0"/>
              </a:spcBef>
              <a:buSzPct val="108108"/>
              <a:buFont typeface="Arial"/>
              <a:buChar char="•"/>
            </a:pPr>
            <a:r>
              <a:rPr lang="en-US" dirty="0"/>
              <a:t>Due Saturday at 8am</a:t>
            </a:r>
          </a:p>
          <a:p>
            <a:pPr lvl="1" indent="-457200">
              <a:spcBef>
                <a:spcPts val="0"/>
              </a:spcBef>
              <a:buSzPct val="108108"/>
              <a:buFont typeface="Arial"/>
              <a:buChar char="•"/>
            </a:pPr>
            <a:r>
              <a:rPr lang="en-US" dirty="0"/>
              <a:t>Please fill it out and be candid, we value your feedback</a:t>
            </a:r>
          </a:p>
          <a:p>
            <a:pPr lvl="1" indent="-457200">
              <a:spcBef>
                <a:spcPts val="0"/>
              </a:spcBef>
              <a:buSzPct val="108108"/>
              <a:buFont typeface="Arial"/>
              <a:buChar char="•"/>
            </a:pPr>
            <a:r>
              <a:rPr lang="en-US" dirty="0"/>
              <a:t>Worth 2% bonus on your final exam score</a:t>
            </a:r>
          </a:p>
        </p:txBody>
      </p:sp>
    </p:spTree>
    <p:extLst>
      <p:ext uri="{BB962C8B-B14F-4D97-AF65-F5344CB8AC3E}">
        <p14:creationId xmlns:p14="http://schemas.microsoft.com/office/powerpoint/2010/main" val="1528740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Images, Functions, and Methods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649106"/>
            <a:ext cx="10972802" cy="369331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placePicture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sourceY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Places the source image into the destination image at the x and y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coordinates specified by 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sourceX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sourceY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sourceWidth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sourceHeight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destWidth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destHeight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.size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sourceWidth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sourceHeight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sourcePixel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.getpixel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.putpixel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(_______________,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sourcePixel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436875"/>
            <a:ext cx="730391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should we put in the missing line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x,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y)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353792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User Input and Loops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649106"/>
            <a:ext cx="10972802" cy="369331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process_user_input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 return the max value from user input, return -1 if no input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user should enter numbers, then -1 to stop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a number: 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a number: 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process_user_input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105134" y="4539418"/>
            <a:ext cx="8190565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For what input value(s) (shown on one line, but entered one per line), does the code above not function properly?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10, -10, 0, -1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10, 20, 30, -1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-8, -6, -2, -1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code functions properly for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2856759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Review – Loops (careful tracing)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649106"/>
            <a:ext cx="10972802" cy="3046988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mystery4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3917994"/>
            <a:ext cx="730391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by the code above?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4, 5, 6, 7, 8]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[4, 5, 6, 7, 8, 9]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2, 3, 6, 5, 6]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[4, 2, 6, 4, 8, 6]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9820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For more practice – Code writing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44534-27B4-9AE8-BC20-AC70F0B886B3}"/>
              </a:ext>
            </a:extLst>
          </p:cNvPr>
          <p:cNvSpPr txBox="1"/>
          <p:nvPr/>
        </p:nvSpPr>
        <p:spPr>
          <a:xfrm>
            <a:off x="609599" y="966787"/>
            <a:ext cx="10275066" cy="5355312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remove_char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Return a new string that is the same as string but with all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occurrences of char removed.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32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For more practice – Code writing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44534-27B4-9AE8-BC20-AC70F0B886B3}"/>
              </a:ext>
            </a:extLst>
          </p:cNvPr>
          <p:cNvSpPr txBox="1"/>
          <p:nvPr/>
        </p:nvSpPr>
        <p:spPr>
          <a:xfrm>
            <a:off x="499430" y="608124"/>
            <a:ext cx="11357112" cy="590931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removePatchesBright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Return a new image that reduces the color channel of any pixel and its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left, right, top, and bottom neighbors to factor (e.g., .8) of their original value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if the center pixel's average brightness is above the threshold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01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For more practice – Code writing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44534-27B4-9AE8-BC20-AC70F0B886B3}"/>
              </a:ext>
            </a:extLst>
          </p:cNvPr>
          <p:cNvSpPr txBox="1"/>
          <p:nvPr/>
        </p:nvSpPr>
        <p:spPr>
          <a:xfrm>
            <a:off x="499430" y="608124"/>
            <a:ext cx="11357112" cy="578619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ave_length_words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Return the average length of all the words in the file,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removing punctuation (.,;?!-).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2ABA4-95BE-A8E3-C5E4-5ACE572521CB}"/>
              </a:ext>
            </a:extLst>
          </p:cNvPr>
          <p:cNvSpPr txBox="1"/>
          <p:nvPr/>
        </p:nvSpPr>
        <p:spPr>
          <a:xfrm>
            <a:off x="5897695" y="6040380"/>
            <a:ext cx="54717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Bonus, how might you handle hyphenated words to treat each as separate words?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9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For more practice – Code Writing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899857"/>
            <a:ext cx="10058401" cy="472437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average_positives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Return the average of all the positive values in list1 or</a:t>
            </a:r>
          </a:p>
          <a:p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-1 if there are no positive values.</a:t>
            </a:r>
          </a:p>
          <a:p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"""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n-NO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2482068" y="5761289"/>
            <a:ext cx="487680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Could you write this without Copilot?</a:t>
            </a:r>
          </a:p>
          <a:p>
            <a:pPr marL="342900" indent="-342900">
              <a:buAutoNum type="alphaUcPeriod"/>
            </a:pPr>
            <a:r>
              <a:rPr lang="en-US" sz="2000" dirty="0"/>
              <a:t>Yes</a:t>
            </a:r>
          </a:p>
          <a:p>
            <a:pPr marL="342900" indent="-342900">
              <a:buAutoNum type="alphaUcPeriod"/>
            </a:pPr>
            <a:r>
              <a:rPr lang="en-US" sz="2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59351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8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Final Exam Studying</a:t>
            </a:r>
            <a:endParaRPr dirty="0"/>
          </a:p>
        </p:txBody>
      </p:sp>
      <p:sp>
        <p:nvSpPr>
          <p:cNvPr id="360" name="Google Shape;360;p128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1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Review questions from class, homework, lecture, codingbat.com, labs, lab quizzes, reading quizzes, quizzes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We’ll ask questions about: code tracing, code explaining, code modification, testing, code writing, function decomposition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Topics include: variables, conditionals, loops, lists, strings, dictionaries, files, images, games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Form study groups and give each other questions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Writing code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Code any examples from the class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Last portion of the final will be like a mini project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(Don’t memorize full functions, become proficient/memorize the way to interact with data/code)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18B4-4F16-CDBB-52C8-9817F513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64356"/>
            <a:ext cx="10972800" cy="467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Thank you to the instructional staff who have gone above and beyond!</a:t>
            </a:r>
          </a:p>
          <a:p>
            <a:endParaRPr lang="en-US" dirty="0"/>
          </a:p>
          <a:p>
            <a:r>
              <a:rPr lang="en-US" dirty="0"/>
              <a:t>You’ve been professional and patient in this first offering of the course</a:t>
            </a:r>
          </a:p>
          <a:p>
            <a:endParaRPr lang="en-US" dirty="0"/>
          </a:p>
          <a:p>
            <a:r>
              <a:rPr lang="en-US" dirty="0"/>
              <a:t>Please let us know how things go for you</a:t>
            </a:r>
          </a:p>
          <a:p>
            <a:pPr lvl="1"/>
            <a:r>
              <a:rPr lang="en-US" dirty="0"/>
              <a:t>You are always welcome at office hours</a:t>
            </a:r>
          </a:p>
          <a:p>
            <a:pPr lvl="1"/>
            <a:r>
              <a:rPr lang="en-US" dirty="0"/>
              <a:t>We love hearing back from you as you go through school</a:t>
            </a:r>
          </a:p>
          <a:p>
            <a:pPr lvl="1"/>
            <a:endParaRPr lang="en-US" dirty="0"/>
          </a:p>
          <a:p>
            <a:r>
              <a:rPr lang="en-US" dirty="0"/>
              <a:t>I hope to see you again in a future course!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4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1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 – Part 2</a:t>
            </a:r>
            <a:endParaRPr dirty="0"/>
          </a:p>
        </p:txBody>
      </p:sp>
      <p:sp>
        <p:nvSpPr>
          <p:cNvPr id="78" name="Google Shape;78;p94"/>
          <p:cNvSpPr txBox="1">
            <a:spLocks noGrp="1"/>
          </p:cNvSpPr>
          <p:nvPr>
            <p:ph type="body" idx="1"/>
          </p:nvPr>
        </p:nvSpPr>
        <p:spPr>
          <a:xfrm>
            <a:off x="609599" y="762801"/>
            <a:ext cx="11130843" cy="573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Char char="•"/>
            </a:pPr>
            <a:r>
              <a:rPr lang="en-US" dirty="0"/>
              <a:t>Final Exam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Font typeface="Arial"/>
              <a:buChar char="•"/>
            </a:pPr>
            <a:r>
              <a:rPr lang="en-US" dirty="0"/>
              <a:t>Will be on </a:t>
            </a:r>
            <a:r>
              <a:rPr lang="en-US" dirty="0" err="1"/>
              <a:t>PrairieLearn</a:t>
            </a:r>
            <a:endParaRPr lang="en-US" dirty="0"/>
          </a:p>
          <a:p>
            <a:pPr lvl="2" indent="-457200">
              <a:spcBef>
                <a:spcPts val="0"/>
              </a:spcBef>
              <a:buClr>
                <a:schemeClr val="dk1"/>
              </a:buClr>
              <a:buSzPct val="123552"/>
            </a:pPr>
            <a:r>
              <a:rPr lang="en-US" dirty="0"/>
              <a:t>Part 1 – Short answer, multiple choice (lab machine) – ~70%</a:t>
            </a:r>
          </a:p>
          <a:p>
            <a:pPr lvl="2" indent="-457200">
              <a:spcBef>
                <a:spcPts val="0"/>
              </a:spcBef>
              <a:buClr>
                <a:schemeClr val="dk1"/>
              </a:buClr>
              <a:buSzPct val="123552"/>
            </a:pPr>
            <a:r>
              <a:rPr lang="en-US" dirty="0"/>
              <a:t>Part 2 – Code writing without Copilot (lab machine) – ~15%</a:t>
            </a:r>
          </a:p>
          <a:p>
            <a:pPr lvl="2" indent="-457200">
              <a:spcBef>
                <a:spcPts val="0"/>
              </a:spcBef>
              <a:buClr>
                <a:schemeClr val="dk1"/>
              </a:buClr>
              <a:buSzPct val="123552"/>
            </a:pPr>
            <a:r>
              <a:rPr lang="en-US" dirty="0"/>
              <a:t>Part 3 – Code writing with Copilot (personal machine) – ~15%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Font typeface="Arial"/>
              <a:buChar char="•"/>
            </a:pPr>
            <a:r>
              <a:rPr lang="en-US" dirty="0"/>
              <a:t>You must stay for the whole exam</a:t>
            </a:r>
          </a:p>
          <a:p>
            <a:pPr lvl="2" indent="-457200">
              <a:spcBef>
                <a:spcPts val="0"/>
              </a:spcBef>
              <a:buClr>
                <a:schemeClr val="dk1"/>
              </a:buClr>
              <a:buSzPct val="123552"/>
            </a:pPr>
            <a:r>
              <a:rPr lang="en-US" dirty="0"/>
              <a:t>If you leave for the restroom, you need to check out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Font typeface="Arial"/>
              <a:buChar char="•"/>
            </a:pPr>
            <a:r>
              <a:rPr lang="en-US" dirty="0"/>
              <a:t>You must attend your assigned lab/exam</a:t>
            </a:r>
          </a:p>
          <a:p>
            <a:pPr lvl="2" indent="-457200">
              <a:spcBef>
                <a:spcPts val="0"/>
              </a:spcBef>
              <a:buClr>
                <a:schemeClr val="dk1"/>
              </a:buClr>
              <a:buSzPct val="123552"/>
            </a:pPr>
            <a:r>
              <a:rPr lang="en-US" dirty="0"/>
              <a:t>Lab/seat assignments will be released soon.</a:t>
            </a:r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23552"/>
              <a:buFont typeface="Arial" panose="020B0604020202020204" pitchFamily="34" charset="0"/>
              <a:buChar char="•"/>
            </a:pPr>
            <a:r>
              <a:rPr lang="en-US" dirty="0"/>
              <a:t>Bring your UCSD ID for the exam</a:t>
            </a:r>
          </a:p>
          <a:p>
            <a:pPr lvl="2" indent="-457200">
              <a:spcBef>
                <a:spcPts val="0"/>
              </a:spcBef>
              <a:buClr>
                <a:schemeClr val="dk1"/>
              </a:buClr>
              <a:buSzPct val="123552"/>
              <a:buFont typeface="Arial" panose="020B0604020202020204" pitchFamily="34" charset="0"/>
              <a:buChar char="•"/>
            </a:pPr>
            <a:r>
              <a:rPr lang="en-US" dirty="0"/>
              <a:t>Cannot take the exam without your ID</a:t>
            </a:r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23552"/>
              <a:buFont typeface="Arial" panose="020B0604020202020204" pitchFamily="34" charset="0"/>
              <a:buChar char="•"/>
            </a:pPr>
            <a:r>
              <a:rPr lang="en-US" dirty="0"/>
              <a:t>No clarification questions will be answered during the final exam</a:t>
            </a:r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23552"/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2355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7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4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1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Any Questions about the Final Exam?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18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Learning Goals for Today</a:t>
            </a:r>
            <a:endParaRPr/>
          </a:p>
        </p:txBody>
      </p:sp>
      <p:sp>
        <p:nvSpPr>
          <p:cNvPr id="85" name="Google Shape;85;p9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By the end of today’s lecture, you should be able to:</a:t>
            </a:r>
            <a:endParaRPr dirty="0"/>
          </a:p>
          <a:p>
            <a:r>
              <a:rPr lang="en-US" dirty="0"/>
              <a:t>Differentiate between assignment statements and permuting objects</a:t>
            </a:r>
          </a:p>
          <a:p>
            <a:r>
              <a:rPr lang="en-US" dirty="0"/>
              <a:t>Final review</a:t>
            </a:r>
          </a:p>
          <a:p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References - Parameters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933863"/>
            <a:ext cx="5260623" cy="369331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val1</a:t>
            </a:r>
            <a:endParaRPr lang="nn-NO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val2</a:t>
            </a:r>
            <a:endParaRPr lang="nn-NO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</a:p>
          <a:p>
            <a:endParaRPr lang="nn-NO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2630312" y="4748245"/>
            <a:ext cx="3048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8, 10</a:t>
            </a:r>
          </a:p>
          <a:p>
            <a:pPr marL="342900" indent="-342900">
              <a:buAutoNum type="alphaUcPeriod"/>
            </a:pPr>
            <a:r>
              <a:rPr lang="en-US" sz="2000" dirty="0"/>
              <a:t>10, 8</a:t>
            </a:r>
          </a:p>
          <a:p>
            <a:pPr marL="342900" indent="-342900">
              <a:buAutoNum type="alphaUcPeriod"/>
            </a:pPr>
            <a:r>
              <a:rPr lang="en-US" sz="2000" dirty="0"/>
              <a:t>8, 8</a:t>
            </a:r>
          </a:p>
          <a:p>
            <a:pPr marL="342900" indent="-342900">
              <a:buAutoNum type="alphaUcPeriod"/>
            </a:pPr>
            <a:r>
              <a:rPr lang="en-US" sz="2000" dirty="0"/>
              <a:t>10, 10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4347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References - parameters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933863"/>
            <a:ext cx="5870223" cy="292387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[1, 2, 3]</a:t>
            </a:r>
          </a:p>
          <a:p>
            <a:pPr marL="342900" indent="-342900">
              <a:buAutoNum type="alphaUcPeriod"/>
            </a:pPr>
            <a:r>
              <a:rPr lang="en-US" sz="2000" dirty="0"/>
              <a:t>[4, 5, 6]</a:t>
            </a:r>
          </a:p>
          <a:p>
            <a:pPr marL="342900" indent="-342900">
              <a:buAutoNum type="alphaUcPeriod"/>
            </a:pPr>
            <a:r>
              <a:rPr lang="en-US" sz="2000" dirty="0"/>
              <a:t>[1, 2, 3, 4, 5, 6]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9299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References - parameters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1CE7A-0E2F-5566-FF91-43D52953039F}"/>
              </a:ext>
            </a:extLst>
          </p:cNvPr>
          <p:cNvSpPr txBox="1"/>
          <p:nvPr/>
        </p:nvSpPr>
        <p:spPr>
          <a:xfrm>
            <a:off x="609599" y="933863"/>
            <a:ext cx="5565423" cy="3216265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9DE32-CC25-817F-2C84-D45095821E6C}"/>
              </a:ext>
            </a:extLst>
          </p:cNvPr>
          <p:cNvSpPr txBox="1"/>
          <p:nvPr/>
        </p:nvSpPr>
        <p:spPr>
          <a:xfrm>
            <a:off x="609599" y="4285400"/>
            <a:ext cx="3048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printed?</a:t>
            </a:r>
          </a:p>
          <a:p>
            <a:pPr marL="342900" indent="-342900">
              <a:buAutoNum type="alphaUcPeriod"/>
            </a:pPr>
            <a:r>
              <a:rPr lang="en-US" sz="2000" dirty="0"/>
              <a:t>[1, 2, 3]</a:t>
            </a:r>
          </a:p>
          <a:p>
            <a:pPr marL="342900" indent="-342900">
              <a:buAutoNum type="alphaUcPeriod"/>
            </a:pPr>
            <a:r>
              <a:rPr lang="en-US" sz="2000" dirty="0"/>
              <a:t>[4, 5, 6]</a:t>
            </a:r>
          </a:p>
          <a:p>
            <a:pPr marL="342900" indent="-342900">
              <a:buAutoNum type="alphaUcPeriod"/>
            </a:pPr>
            <a:r>
              <a:rPr lang="en-US" sz="2000" dirty="0"/>
              <a:t>[1, 2, 3, 4, 5, 6]</a:t>
            </a:r>
          </a:p>
          <a:p>
            <a:pPr marL="342900" indent="-342900">
              <a:buAutoNum type="alphaUcPeriod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8905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3922</Words>
  <Application>Microsoft Office PowerPoint</Application>
  <PresentationFormat>Widescreen</PresentationFormat>
  <Paragraphs>598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Consolas</vt:lpstr>
      <vt:lpstr>Courier New</vt:lpstr>
      <vt:lpstr>Open Sans</vt:lpstr>
      <vt:lpstr>Calibri</vt:lpstr>
      <vt:lpstr>Open Sans SemiBold</vt:lpstr>
      <vt:lpstr>Arial</vt:lpstr>
      <vt:lpstr>Office Theme</vt:lpstr>
      <vt:lpstr>CSE 8A – Introduction to  Programming and Computational Problem Solving I</vt:lpstr>
      <vt:lpstr>Quarter</vt:lpstr>
      <vt:lpstr>Announcements – Part 1</vt:lpstr>
      <vt:lpstr>Announcements – Part 2</vt:lpstr>
      <vt:lpstr>Any Questions about the Final Exam?</vt:lpstr>
      <vt:lpstr>Learning Goals for Today</vt:lpstr>
      <vt:lpstr>References - Parameters</vt:lpstr>
      <vt:lpstr>References - parameters</vt:lpstr>
      <vt:lpstr>References - parameters</vt:lpstr>
      <vt:lpstr>References</vt:lpstr>
      <vt:lpstr>References</vt:lpstr>
      <vt:lpstr>Review</vt:lpstr>
      <vt:lpstr>What can you do?</vt:lpstr>
      <vt:lpstr>CSE8A and your future</vt:lpstr>
      <vt:lpstr>You all have shown us amazing things.</vt:lpstr>
      <vt:lpstr>Review - Variables</vt:lpstr>
      <vt:lpstr>Review - Variables</vt:lpstr>
      <vt:lpstr>Review - Variables</vt:lpstr>
      <vt:lpstr>Review - Lists</vt:lpstr>
      <vt:lpstr>Review - Lists</vt:lpstr>
      <vt:lpstr>Review - Lists</vt:lpstr>
      <vt:lpstr>Review – Code reading/prediction</vt:lpstr>
      <vt:lpstr>Review – Functions and lists</vt:lpstr>
      <vt:lpstr>Review – Functions and Lists</vt:lpstr>
      <vt:lpstr>Review – Functions and Lists</vt:lpstr>
      <vt:lpstr>Review – Functions and Lists</vt:lpstr>
      <vt:lpstr>Review – Dictionaries and lists</vt:lpstr>
      <vt:lpstr>Review – Dictionaries and lists</vt:lpstr>
      <vt:lpstr>Review – Functions and lists</vt:lpstr>
      <vt:lpstr>Review – Images, Functions, and Methods</vt:lpstr>
      <vt:lpstr>Review – User Input and Loops</vt:lpstr>
      <vt:lpstr>Review – Loops (careful tracing)</vt:lpstr>
      <vt:lpstr>For more practice – Code writing</vt:lpstr>
      <vt:lpstr>For more practice – Code writing</vt:lpstr>
      <vt:lpstr>For more practice – Code writing</vt:lpstr>
      <vt:lpstr>For more practice – Code Writing</vt:lpstr>
      <vt:lpstr>Final Exam Studying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21</cp:revision>
  <dcterms:created xsi:type="dcterms:W3CDTF">2019-07-17T06:14:48Z</dcterms:created>
  <dcterms:modified xsi:type="dcterms:W3CDTF">2023-12-17T07:25:15Z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