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1724" r:id="rId3"/>
    <p:sldId id="1742" r:id="rId4"/>
    <p:sldId id="655" r:id="rId5"/>
    <p:sldId id="1699" r:id="rId6"/>
    <p:sldId id="1701" r:id="rId7"/>
    <p:sldId id="1703" r:id="rId8"/>
    <p:sldId id="1705" r:id="rId9"/>
    <p:sldId id="1706" r:id="rId10"/>
    <p:sldId id="1708" r:id="rId11"/>
    <p:sldId id="1707" r:id="rId12"/>
    <p:sldId id="1709" r:id="rId13"/>
    <p:sldId id="1710" r:id="rId14"/>
    <p:sldId id="1713" r:id="rId15"/>
    <p:sldId id="1714" r:id="rId16"/>
    <p:sldId id="1716" r:id="rId17"/>
    <p:sldId id="1715" r:id="rId18"/>
    <p:sldId id="1719" r:id="rId19"/>
    <p:sldId id="1717" r:id="rId20"/>
    <p:sldId id="1720" r:id="rId21"/>
    <p:sldId id="1721" r:id="rId22"/>
    <p:sldId id="1730" r:id="rId23"/>
    <p:sldId id="1732" r:id="rId24"/>
    <p:sldId id="1733" r:id="rId25"/>
    <p:sldId id="1735" r:id="rId26"/>
    <p:sldId id="1734" r:id="rId27"/>
    <p:sldId id="1745" r:id="rId28"/>
    <p:sldId id="650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Open Sans SemiBold" panose="020B0706030804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8" roundtripDataSignature="AMtx7mhrSKjNLGSCKwlpN8azhVkMHzGxn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nson, Steven" initials="" lastIdx="3" clrIdx="0"/>
  <p:cmAuthor id="1" name="Leo Porter" initials="LP" lastIdx="1" clrIdx="1">
    <p:extLst>
      <p:ext uri="{19B8F6BF-5375-455C-9EA6-DF929625EA0E}">
        <p15:presenceInfo xmlns:p15="http://schemas.microsoft.com/office/powerpoint/2012/main" userId="bc0e59dab6a63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955371-7259-4FFE-A116-24322F608BE9}">
  <a:tblStyle styleId="{85955371-7259-4FFE-A116-24322F608BE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3F7"/>
          </a:solidFill>
        </a:fill>
      </a:tcStyle>
    </a:wholeTbl>
    <a:band1H>
      <a:tcTxStyle/>
      <a:tcStyle>
        <a:tcBdr/>
        <a:fill>
          <a:solidFill>
            <a:srgbClr val="CBE6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6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D4B56B-A886-46B0-8B76-EC81411015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50" autoAdjust="0"/>
  </p:normalViewPr>
  <p:slideViewPr>
    <p:cSldViewPr snapToGrid="0">
      <p:cViewPr varScale="1">
        <p:scale>
          <a:sx n="85" d="100"/>
          <a:sy n="85" d="100"/>
        </p:scale>
        <p:origin x="15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Welcome!</a:t>
            </a:r>
            <a:endParaRPr dirty="0"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Live code for a few more functions if time.  Then take a close look at Area of a Circle</a:t>
            </a: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133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2400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1705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9542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932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247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5675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3750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2+(2*3)+(3*1)=11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5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this with the students to show the need to test properly,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666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extension</a:t>
            </a: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194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5211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7717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operators vs. operands</a:t>
            </a:r>
          </a:p>
          <a:p>
            <a:r>
              <a:rPr lang="en-US" dirty="0"/>
              <a:t>Demo concatenation and repetition of strings if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5510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 each 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673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435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// 3 + 18%8 + 0.5</a:t>
            </a:r>
          </a:p>
          <a:p>
            <a:r>
              <a:rPr lang="en-US" dirty="0"/>
              <a:t>0 + 2 + 0.5</a:t>
            </a:r>
          </a:p>
          <a:p>
            <a:r>
              <a:rPr lang="en-US" dirty="0"/>
              <a:t>2.5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2865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in Plain English style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3370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extension</a:t>
            </a: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01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82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76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memory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819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out that a(1,1) is bad form because it doesn’t use the parameter </a:t>
            </a:r>
            <a:r>
              <a:rPr lang="en-US" dirty="0" err="1"/>
              <a:t>val</a:t>
            </a:r>
            <a:r>
              <a:rPr lang="en-US" dirty="0"/>
              <a:t>!</a:t>
            </a:r>
          </a:p>
          <a:p>
            <a:r>
              <a:rPr lang="en-US" dirty="0"/>
              <a:t>Draw memory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115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Just first!  Addresses common misconception that confuses “printing” with “returning”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956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5318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135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3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  <a:defRPr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3"/>
          <p:cNvSpPr txBox="1"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  <a:defRPr sz="3000">
                <a:solidFill>
                  <a:srgbClr val="63656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98B92"/>
              </a:buClr>
              <a:buSzPts val="2800"/>
              <a:buNone/>
              <a:defRPr>
                <a:solidFill>
                  <a:srgbClr val="898B92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98B92"/>
              </a:buClr>
              <a:buSzPts val="2400"/>
              <a:buNone/>
              <a:defRPr>
                <a:solidFill>
                  <a:srgbClr val="898B92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73"/>
          <p:cNvSpPr/>
          <p:nvPr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3"/>
          <p:cNvSpPr txBox="1">
            <a:spLocks noGrp="1"/>
          </p:cNvSpPr>
          <p:nvPr>
            <p:ph type="body" idx="2"/>
          </p:nvPr>
        </p:nvSpPr>
        <p:spPr>
          <a:xfrm>
            <a:off x="3086100" y="5257800"/>
            <a:ext cx="601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libri"/>
              <a:buNone/>
              <a:defRPr sz="2000" b="0" i="1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">
  <p:cSld name="Footer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type="obj">
  <p:cSld name="OBJECT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s">
  <p:cSld name="1_Bullets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5"/>
          <p:cNvSpPr txBox="1"/>
          <p:nvPr/>
        </p:nvSpPr>
        <p:spPr>
          <a:xfrm>
            <a:off x="609600" y="1524000"/>
            <a:ext cx="5215467" cy="473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key steps in executing an instruction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 (and solve) key problems as we try to execute instructions quickly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Idle resources 🡪 “pipelining”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Control Hazards 🡪 “speculation”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Data hazards 🡪 “forwarding”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x86 is terrible 🡪 “micro ops”</a:t>
            </a:r>
            <a:endParaRPr sz="1800" b="0" i="0" u="none" strike="noStrike" cap="none">
              <a:solidFill>
                <a:srgbClr val="0169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Push for more performance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Deeper pipelining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Exploiting instruction-level parallelism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See how these lesson apply in a modern processor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Learn how to exploit them in software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5"/>
          <p:cNvSpPr txBox="1">
            <a:spLocks noGrp="1"/>
          </p:cNvSpPr>
          <p:nvPr>
            <p:ph type="body" idx="1"/>
          </p:nvPr>
        </p:nvSpPr>
        <p:spPr>
          <a:xfrm>
            <a:off x="5951538" y="1524000"/>
            <a:ext cx="5630862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bed Figure">
  <p:cSld name="Described Figure">
    <p:bg>
      <p:bgPr>
        <a:solidFill>
          <a:schemeClr val="l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6"/>
          <p:cNvSpPr txBox="1">
            <a:spLocks noGrp="1"/>
          </p:cNvSpPr>
          <p:nvPr>
            <p:ph type="body" idx="1"/>
          </p:nvPr>
        </p:nvSpPr>
        <p:spPr>
          <a:xfrm>
            <a:off x="609600" y="1447799"/>
            <a:ext cx="5334000" cy="46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169A0"/>
              </a:buClr>
              <a:buSzPts val="2400"/>
              <a:buChar char="–"/>
              <a:defRPr sz="2400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Trouble Large">
  <p:cSld name="Double Trouble Large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7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7"/>
          <p:cNvSpPr txBox="1">
            <a:spLocks noGrp="1"/>
          </p:cNvSpPr>
          <p:nvPr>
            <p:ph type="body" idx="1"/>
          </p:nvPr>
        </p:nvSpPr>
        <p:spPr>
          <a:xfrm>
            <a:off x="609599" y="1524000"/>
            <a:ext cx="5333999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7"/>
          <p:cNvSpPr txBox="1">
            <a:spLocks noGrp="1"/>
          </p:cNvSpPr>
          <p:nvPr>
            <p:ph type="body" idx="2"/>
          </p:nvPr>
        </p:nvSpPr>
        <p:spPr>
          <a:xfrm>
            <a:off x="6248400" y="1524000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7"/>
          <p:cNvSpPr txBox="1">
            <a:spLocks noGrp="1"/>
          </p:cNvSpPr>
          <p:nvPr>
            <p:ph type="body" idx="3"/>
          </p:nvPr>
        </p:nvSpPr>
        <p:spPr>
          <a:xfrm>
            <a:off x="609601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7"/>
          <p:cNvSpPr txBox="1">
            <a:spLocks noGrp="1"/>
          </p:cNvSpPr>
          <p:nvPr>
            <p:ph type="body" idx="4"/>
          </p:nvPr>
        </p:nvSpPr>
        <p:spPr>
          <a:xfrm>
            <a:off x="6248399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Trouble Large">
  <p:cSld name="1_Double Trouble Large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8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8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88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ouble Trouble Large">
  <p:cSld name="2_Double Trouble Large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9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9"/>
          <p:cNvSpPr txBox="1">
            <a:spLocks noGrp="1"/>
          </p:cNvSpPr>
          <p:nvPr>
            <p:ph type="body" idx="1"/>
          </p:nvPr>
        </p:nvSpPr>
        <p:spPr>
          <a:xfrm>
            <a:off x="609600" y="762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89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">
  <p:cSld name="Big Graph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0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0"/>
          <p:cNvSpPr>
            <a:spLocks noGrp="1"/>
          </p:cNvSpPr>
          <p:nvPr>
            <p:ph type="chart" idx="2"/>
          </p:nvPr>
        </p:nvSpPr>
        <p:spPr>
          <a:xfrm>
            <a:off x="76200" y="1600200"/>
            <a:ext cx="1203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+Footer">
  <p:cSld name="Header+Footer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/>
          <p:nvPr/>
        </p:nvSpPr>
        <p:spPr>
          <a:xfrm>
            <a:off x="11582424" y="64008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800" b="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7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647" y="6400800"/>
            <a:ext cx="1815353" cy="3943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s.google.com/ucsd.edu/cse8afa23/hom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8E473A-487C-EF26-2131-4A0736CBD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63183" cy="515129"/>
          </a:xfrm>
          <a:prstGeom prst="rect">
            <a:avLst/>
          </a:prstGeom>
        </p:spPr>
      </p:pic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91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3200" dirty="0"/>
              <a:t>CSE 8A – Introduction to </a:t>
            </a:r>
            <a:br>
              <a:rPr lang="en-US" sz="3200" dirty="0"/>
            </a:br>
            <a:r>
              <a:rPr lang="en-US" sz="3200" dirty="0"/>
              <a:t>Programming and Computational Problem Solving I</a:t>
            </a:r>
            <a:endParaRPr sz="3200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792941" y="153897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</a:pPr>
            <a:r>
              <a:rPr lang="en-US" dirty="0">
                <a:solidFill>
                  <a:schemeClr val="tx1"/>
                </a:solidFill>
              </a:rPr>
              <a:t>LLM </a:t>
            </a:r>
            <a:r>
              <a:rPr lang="en-US" dirty="0" err="1">
                <a:solidFill>
                  <a:schemeClr val="tx1"/>
                </a:solidFill>
              </a:rPr>
              <a:t>WorkFlow</a:t>
            </a:r>
            <a:r>
              <a:rPr lang="en-US" dirty="0">
                <a:solidFill>
                  <a:schemeClr val="tx1"/>
                </a:solidFill>
              </a:rPr>
              <a:t> and Common Python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97A1F-E364-BFCF-1D5D-93B82BA2F1F4}"/>
              </a:ext>
            </a:extLst>
          </p:cNvPr>
          <p:cNvSpPr txBox="1"/>
          <p:nvPr/>
        </p:nvSpPr>
        <p:spPr>
          <a:xfrm>
            <a:off x="164952" y="2835894"/>
            <a:ext cx="59310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How to get help:</a:t>
            </a:r>
          </a:p>
          <a:p>
            <a:endParaRPr lang="en-US" sz="1800" b="1" dirty="0"/>
          </a:p>
          <a:p>
            <a:r>
              <a:rPr lang="en-US" sz="1800" b="1" dirty="0"/>
              <a:t>Class Website</a:t>
            </a:r>
          </a:p>
          <a:p>
            <a:r>
              <a:rPr lang="en-US" sz="1800" dirty="0">
                <a:hlinkClick r:id="rId4"/>
              </a:rPr>
              <a:t>https://sites.google.com/ucsd.edu/cse8afa23/home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Piazza</a:t>
            </a:r>
            <a:r>
              <a:rPr lang="en-US" sz="1800" dirty="0"/>
              <a:t> for brief questions or logistic questions</a:t>
            </a:r>
          </a:p>
          <a:p>
            <a:endParaRPr lang="en-US" sz="1800" dirty="0"/>
          </a:p>
          <a:p>
            <a:r>
              <a:rPr lang="en-US" sz="1800" b="1" dirty="0"/>
              <a:t>Tutor Hours</a:t>
            </a:r>
            <a:r>
              <a:rPr lang="en-US" sz="1800" dirty="0"/>
              <a:t> for help with homework/setting up computer</a:t>
            </a:r>
          </a:p>
          <a:p>
            <a:endParaRPr lang="en-US" sz="1800" dirty="0"/>
          </a:p>
          <a:p>
            <a:r>
              <a:rPr lang="en-US" sz="1800" b="1" dirty="0"/>
              <a:t>Office Hours</a:t>
            </a:r>
            <a:r>
              <a:rPr lang="en-US" sz="1800" dirty="0"/>
              <a:t> for homework/conceptual help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DB4E2-9307-45AC-D374-D0804286D9CE}"/>
              </a:ext>
            </a:extLst>
          </p:cNvPr>
          <p:cNvSpPr txBox="1"/>
          <p:nvPr/>
        </p:nvSpPr>
        <p:spPr>
          <a:xfrm>
            <a:off x="2236424" y="6367749"/>
            <a:ext cx="2511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based, in part, on materials from Dan Zingaro.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Designing Functions with Copilot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87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Overview of the Design Cycle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650D0-4B67-74B5-74ED-919057F2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89" y="1158279"/>
            <a:ext cx="9261621" cy="51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Step 1 – Write the function signature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650D0-4B67-74B5-74ED-919057F2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89" y="1158279"/>
            <a:ext cx="9261621" cy="51434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5059A-63A8-F05E-03C1-127F7F6B2F18}"/>
              </a:ext>
            </a:extLst>
          </p:cNvPr>
          <p:cNvSpPr txBox="1"/>
          <p:nvPr/>
        </p:nvSpPr>
        <p:spPr>
          <a:xfrm>
            <a:off x="3612444" y="1027289"/>
            <a:ext cx="6581423" cy="495520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Need to understand the behavior of the function – specifically, what are its inputs and output and what would be a good name for the function.  Then write the function signature.</a:t>
            </a:r>
          </a:p>
          <a:p>
            <a:endParaRPr lang="en-US" sz="2000" dirty="0"/>
          </a:p>
          <a:p>
            <a:r>
              <a:rPr lang="en-US" sz="2000" dirty="0"/>
              <a:t>For example, to compute the area of a circle, you need to know it’s radius: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area_circle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C78287-2A59-56EB-D85E-8C1A383AD7B0}"/>
              </a:ext>
            </a:extLst>
          </p:cNvPr>
          <p:cNvSpPr/>
          <p:nvPr/>
        </p:nvSpPr>
        <p:spPr>
          <a:xfrm>
            <a:off x="1580444" y="1353275"/>
            <a:ext cx="1399823" cy="1288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0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Step 2 – Describe the function in a docstring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650D0-4B67-74B5-74ED-919057F2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89" y="1158279"/>
            <a:ext cx="9261621" cy="51434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5059A-63A8-F05E-03C1-127F7F6B2F18}"/>
              </a:ext>
            </a:extLst>
          </p:cNvPr>
          <p:cNvSpPr txBox="1"/>
          <p:nvPr/>
        </p:nvSpPr>
        <p:spPr>
          <a:xfrm>
            <a:off x="5428772" y="1052295"/>
            <a:ext cx="6581423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Now you need to describe the desired behavior of the function in a docstring.  The more complex the function, the larger the description</a:t>
            </a:r>
          </a:p>
          <a:p>
            <a:endParaRPr lang="en-US" sz="2000" dirty="0"/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area_circle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Function takes radius as a parameter and</a:t>
            </a: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outputs the corresponding area of a</a:t>
            </a: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circle.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7AF6C-9621-C36C-C64B-87B524152F30}"/>
              </a:ext>
            </a:extLst>
          </p:cNvPr>
          <p:cNvSpPr/>
          <p:nvPr/>
        </p:nvSpPr>
        <p:spPr>
          <a:xfrm>
            <a:off x="3872088" y="1353274"/>
            <a:ext cx="1467556" cy="13475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2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Step 3 – Generate Code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650D0-4B67-74B5-74ED-919057F2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89" y="1158279"/>
            <a:ext cx="9261621" cy="51434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5059A-63A8-F05E-03C1-127F7F6B2F18}"/>
              </a:ext>
            </a:extLst>
          </p:cNvPr>
          <p:cNvSpPr txBox="1"/>
          <p:nvPr/>
        </p:nvSpPr>
        <p:spPr>
          <a:xfrm>
            <a:off x="5282017" y="2810170"/>
            <a:ext cx="6581423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Let Copilot generate code.</a:t>
            </a:r>
          </a:p>
          <a:p>
            <a:endParaRPr lang="en-US" sz="2000" dirty="0"/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area_circle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Function takes radius as a parameter and</a:t>
            </a: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outputs the corresponding area of a</a:t>
            </a: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circle.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4A8C9-B645-7B41-9F8E-1F6B7F981915}"/>
              </a:ext>
            </a:extLst>
          </p:cNvPr>
          <p:cNvSpPr/>
          <p:nvPr/>
        </p:nvSpPr>
        <p:spPr>
          <a:xfrm>
            <a:off x="6254044" y="1329304"/>
            <a:ext cx="1467556" cy="13475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3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Step 4 – Determining if the code is reasonable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650D0-4B67-74B5-74ED-919057F2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89" y="1158279"/>
            <a:ext cx="9261621" cy="51434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5059A-63A8-F05E-03C1-127F7F6B2F18}"/>
              </a:ext>
            </a:extLst>
          </p:cNvPr>
          <p:cNvSpPr txBox="1"/>
          <p:nvPr/>
        </p:nvSpPr>
        <p:spPr>
          <a:xfrm>
            <a:off x="5394906" y="2700785"/>
            <a:ext cx="6581423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Examine it to see if it is reasonable (you will get better at this as the quarter goes on).</a:t>
            </a:r>
          </a:p>
          <a:p>
            <a:endParaRPr lang="en-US" sz="2000" dirty="0"/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area_circle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Function takes radius as a parameter and</a:t>
            </a: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outputs the corresponding area of a</a:t>
            </a: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circle.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80455-1A34-2E1F-EAE3-2610A6014FC7}"/>
              </a:ext>
            </a:extLst>
          </p:cNvPr>
          <p:cNvSpPr/>
          <p:nvPr/>
        </p:nvSpPr>
        <p:spPr>
          <a:xfrm>
            <a:off x="8602133" y="1353274"/>
            <a:ext cx="1467556" cy="13475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5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Overview of the Design Cycle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650D0-4B67-74B5-74ED-919057F2E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59" b="70010"/>
          <a:stretch/>
        </p:blipFill>
        <p:spPr>
          <a:xfrm>
            <a:off x="8602133" y="1158279"/>
            <a:ext cx="2124677" cy="15425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5059A-63A8-F05E-03C1-127F7F6B2F18}"/>
              </a:ext>
            </a:extLst>
          </p:cNvPr>
          <p:cNvSpPr txBox="1"/>
          <p:nvPr/>
        </p:nvSpPr>
        <p:spPr>
          <a:xfrm>
            <a:off x="609600" y="1575589"/>
            <a:ext cx="7473244" cy="3046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Based on the reading, what should you do if the code is NOT reasonable for what you wanted it to do?</a:t>
            </a:r>
          </a:p>
          <a:p>
            <a:pPr marL="457200" indent="-457200">
              <a:buAutoNum type="alphaUcPeriod"/>
            </a:pPr>
            <a:r>
              <a:rPr lang="en-US" sz="2400" dirty="0"/>
              <a:t>Use &lt;ctrl&gt;+Enter and explore other suggestions</a:t>
            </a:r>
          </a:p>
          <a:p>
            <a:pPr marL="457200" indent="-457200">
              <a:buAutoNum type="alphaUcPeriod"/>
            </a:pPr>
            <a:r>
              <a:rPr lang="en-US" sz="2400" dirty="0"/>
              <a:t>Try to write a new prompt to see if you get better suggestions</a:t>
            </a:r>
          </a:p>
          <a:p>
            <a:pPr marL="457200" indent="-457200">
              <a:buAutoNum type="alphaUcPeriod"/>
            </a:pPr>
            <a:r>
              <a:rPr lang="en-US" sz="2400" dirty="0"/>
              <a:t>Try to edit the code yourself to make it work</a:t>
            </a:r>
          </a:p>
          <a:p>
            <a:pPr marL="457200" indent="-457200">
              <a:buAutoNum type="alphaUcPeriod"/>
            </a:pPr>
            <a:r>
              <a:rPr lang="en-US" sz="2400" dirty="0"/>
              <a:t>Call a tutor for help 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80455-1A34-2E1F-EAE3-2610A6014FC7}"/>
              </a:ext>
            </a:extLst>
          </p:cNvPr>
          <p:cNvSpPr/>
          <p:nvPr/>
        </p:nvSpPr>
        <p:spPr>
          <a:xfrm>
            <a:off x="8602133" y="1353274"/>
            <a:ext cx="1467556" cy="13475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Step 5 - Testing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650D0-4B67-74B5-74ED-919057F2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666" y="932501"/>
            <a:ext cx="8098334" cy="4497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5059A-63A8-F05E-03C1-127F7F6B2F18}"/>
              </a:ext>
            </a:extLst>
          </p:cNvPr>
          <p:cNvSpPr txBox="1"/>
          <p:nvPr/>
        </p:nvSpPr>
        <p:spPr>
          <a:xfrm>
            <a:off x="0" y="2641461"/>
            <a:ext cx="6581423" cy="421653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Test the code. Try basic/standard values but also try unexpected values (e.g., 0, negative numbers, etc.)</a:t>
            </a:r>
          </a:p>
          <a:p>
            <a:endParaRPr lang="en-US" sz="2000" dirty="0"/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area_circle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Function takes radius as a parameter and</a:t>
            </a: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outputs the corresponding area of a</a:t>
            </a: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circle.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endParaRPr lang="en-US" sz="200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area_circle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4AAB7-E469-A5E6-797B-8DC312499AB8}"/>
              </a:ext>
            </a:extLst>
          </p:cNvPr>
          <p:cNvSpPr/>
          <p:nvPr/>
        </p:nvSpPr>
        <p:spPr>
          <a:xfrm>
            <a:off x="8286044" y="2641461"/>
            <a:ext cx="1264356" cy="11628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4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Demo – Two ways to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F9982-AD5B-4D72-B960-B33B838B7B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" y="1104164"/>
            <a:ext cx="1063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CMSS10"/>
                <a:cs typeface="Courier New" panose="02070309020205020404" pitchFamily="49" charset="0"/>
              </a:rPr>
              <a:t>In the code itself or in the terminal.</a:t>
            </a:r>
          </a:p>
          <a:p>
            <a:pPr algn="l"/>
            <a:endParaRPr lang="en-US" sz="2400" dirty="0">
              <a:latin typeface="CMSS1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MSS10"/>
                <a:cs typeface="Courier New" panose="02070309020205020404" pitchFamily="49" charset="0"/>
              </a:rPr>
              <a:t> </a:t>
            </a:r>
            <a:endParaRPr lang="en-US" sz="32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8AB80-7FFE-B05E-86E2-B62FE39A509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599" y="2673824"/>
            <a:ext cx="85231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CMSS10"/>
              </a:rPr>
              <a:t>When describing tests in Python, the standard format is to write a &gt;&gt;&gt; before the command and the expected value on the next line.  For example:</a:t>
            </a:r>
          </a:p>
          <a:p>
            <a:r>
              <a:rPr lang="en-US" sz="2400" dirty="0">
                <a:latin typeface="CMSS10"/>
              </a:rPr>
              <a:t>&gt;&gt;&gt; </a:t>
            </a:r>
            <a:r>
              <a:rPr lang="en-US" sz="2400" dirty="0" err="1">
                <a:latin typeface="CMSS10"/>
              </a:rPr>
              <a:t>area_circle</a:t>
            </a:r>
            <a:r>
              <a:rPr lang="en-US" sz="2400" dirty="0">
                <a:latin typeface="CMSS10"/>
              </a:rPr>
              <a:t>(1)</a:t>
            </a:r>
          </a:p>
          <a:p>
            <a:r>
              <a:rPr lang="en-US" sz="2400" b="0" i="0" u="none" strike="noStrike" baseline="0" dirty="0">
                <a:latin typeface="CMSS10"/>
              </a:rPr>
              <a:t>3.14</a:t>
            </a:r>
          </a:p>
          <a:p>
            <a:endParaRPr lang="en-US" sz="2400" dirty="0">
              <a:latin typeface="CMSS10"/>
            </a:endParaRPr>
          </a:p>
          <a:p>
            <a:r>
              <a:rPr lang="en-US" sz="2400" b="0" i="0" u="none" strike="noStrike" baseline="0" dirty="0">
                <a:latin typeface="CMSS10"/>
              </a:rPr>
              <a:t>We will use this format of “</a:t>
            </a:r>
            <a:r>
              <a:rPr lang="en-US" sz="2400" b="0" i="0" u="none" strike="noStrike" baseline="0" dirty="0" err="1">
                <a:latin typeface="CMSS10"/>
              </a:rPr>
              <a:t>doctests</a:t>
            </a:r>
            <a:r>
              <a:rPr lang="en-US" sz="2400" b="0" i="0" u="none" strike="noStrike" baseline="0" dirty="0">
                <a:latin typeface="CMSS10"/>
              </a:rPr>
              <a:t>” soon!</a:t>
            </a:r>
          </a:p>
        </p:txBody>
      </p:sp>
    </p:spTree>
    <p:extLst>
      <p:ext uri="{BB962C8B-B14F-4D97-AF65-F5344CB8AC3E}">
        <p14:creationId xmlns:p14="http://schemas.microsoft.com/office/powerpoint/2010/main" val="230696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57874"/>
            <a:ext cx="10972800" cy="910823"/>
          </a:xfrm>
        </p:spPr>
        <p:txBody>
          <a:bodyPr/>
          <a:lstStyle/>
          <a:p>
            <a:r>
              <a:rPr lang="en-US" dirty="0"/>
              <a:t>Testing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F9982-AD5B-4D72-B960-B33B838B7B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" y="968697"/>
            <a:ext cx="10637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CMSS10"/>
              </a:rPr>
              <a:t>At an intergalactic pizzeria, Earthlings order two slices, </a:t>
            </a:r>
            <a:r>
              <a:rPr lang="en-US" sz="2400" b="0" i="0" u="none" strike="noStrike" baseline="0" dirty="0" err="1">
                <a:latin typeface="CMSS10"/>
              </a:rPr>
              <a:t>Andalites</a:t>
            </a:r>
            <a:r>
              <a:rPr lang="en-US" sz="2400" b="0" i="0" u="none" strike="noStrike" baseline="0" dirty="0">
                <a:latin typeface="CMSS10"/>
              </a:rPr>
              <a:t> order three slices, and Martians order one slice. Write a function that takes three parameters representing the number of Earthlings, </a:t>
            </a:r>
            <a:r>
              <a:rPr lang="en-US" sz="2400" b="0" i="0" u="none" strike="noStrike" baseline="0" dirty="0" err="1">
                <a:latin typeface="CMSS10"/>
              </a:rPr>
              <a:t>Andalites</a:t>
            </a:r>
            <a:r>
              <a:rPr lang="en-US" sz="2400" b="0" i="0" u="none" strike="noStrike" baseline="0" dirty="0">
                <a:latin typeface="CMSS10"/>
              </a:rPr>
              <a:t>, and Martians, and returns the required number of slices.</a:t>
            </a:r>
            <a:endParaRPr lang="en-US" sz="32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8AB80-7FFE-B05E-86E2-B62FE39A509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600" y="2538357"/>
            <a:ext cx="47703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CMSS10"/>
              </a:rPr>
              <a:t>Which example is correct?</a:t>
            </a:r>
          </a:p>
          <a:p>
            <a:r>
              <a:rPr lang="en-US" sz="2400" dirty="0">
                <a:latin typeface="CMSS10"/>
              </a:rPr>
              <a:t>&gt;&gt;&gt; </a:t>
            </a:r>
            <a:r>
              <a:rPr lang="en-US" sz="2400" dirty="0" err="1">
                <a:latin typeface="CMSS10"/>
              </a:rPr>
              <a:t>num_slices</a:t>
            </a:r>
            <a:r>
              <a:rPr lang="en-US" sz="2400" dirty="0">
                <a:latin typeface="CMSS10"/>
              </a:rPr>
              <a:t>(1, 2, 3)</a:t>
            </a:r>
          </a:p>
          <a:p>
            <a:r>
              <a:rPr lang="en-US" sz="2400" dirty="0">
                <a:latin typeface="CMSS10"/>
              </a:rPr>
              <a:t>6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CMSS10"/>
              </a:rPr>
              <a:t>&gt;&gt;&gt; </a:t>
            </a:r>
            <a:r>
              <a:rPr lang="en-US" sz="2400" dirty="0" err="1">
                <a:latin typeface="CMSS10"/>
              </a:rPr>
              <a:t>num_slices</a:t>
            </a:r>
            <a:r>
              <a:rPr lang="en-US" sz="2400" dirty="0">
                <a:latin typeface="CMSS10"/>
              </a:rPr>
              <a:t>(1, 2, 3)</a:t>
            </a:r>
          </a:p>
          <a:p>
            <a:r>
              <a:rPr lang="en-US" sz="2400" dirty="0">
                <a:latin typeface="CMSS10"/>
              </a:rPr>
              <a:t>11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CMSS10"/>
              </a:rPr>
              <a:t>&gt;&gt;&gt; </a:t>
            </a:r>
            <a:r>
              <a:rPr lang="en-US" sz="2400" dirty="0" err="1">
                <a:latin typeface="CMSS10"/>
              </a:rPr>
              <a:t>num_slices</a:t>
            </a:r>
            <a:r>
              <a:rPr lang="en-US" sz="2400" dirty="0">
                <a:latin typeface="CMSS10"/>
              </a:rPr>
              <a:t>(1, 2, 3)</a:t>
            </a:r>
          </a:p>
          <a:p>
            <a:r>
              <a:rPr lang="en-US" sz="2400" dirty="0">
                <a:latin typeface="CMSS10"/>
              </a:rPr>
              <a:t>13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CMSS10"/>
              </a:rPr>
              <a:t>&gt;&gt;&gt; </a:t>
            </a:r>
            <a:r>
              <a:rPr lang="en-US" sz="2400" dirty="0" err="1">
                <a:latin typeface="CMSS10"/>
              </a:rPr>
              <a:t>num_slices</a:t>
            </a:r>
            <a:r>
              <a:rPr lang="en-US" sz="2400" dirty="0">
                <a:latin typeface="CMSS10"/>
              </a:rPr>
              <a:t>(1, 2, 3)</a:t>
            </a:r>
          </a:p>
          <a:p>
            <a:r>
              <a:rPr lang="en-US" sz="2400" dirty="0">
                <a:latin typeface="CMSS10"/>
              </a:rPr>
              <a:t>14</a:t>
            </a:r>
          </a:p>
          <a:p>
            <a:endParaRPr lang="en-US" sz="2400" dirty="0">
              <a:latin typeface="CMSS10"/>
            </a:endParaRPr>
          </a:p>
          <a:p>
            <a:endParaRPr lang="en-US" sz="2400" dirty="0">
              <a:latin typeface="CMSS1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93850-D6E7-CC62-A3EF-F1F4C605959E}"/>
              </a:ext>
            </a:extLst>
          </p:cNvPr>
          <p:cNvSpPr txBox="1"/>
          <p:nvPr/>
        </p:nvSpPr>
        <p:spPr>
          <a:xfrm>
            <a:off x="146756" y="2941345"/>
            <a:ext cx="58702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2400" dirty="0"/>
              <a:t>A.</a:t>
            </a:r>
          </a:p>
          <a:p>
            <a:pPr>
              <a:spcAft>
                <a:spcPts val="4200"/>
              </a:spcAft>
            </a:pPr>
            <a:r>
              <a:rPr lang="en-US" sz="2400" dirty="0"/>
              <a:t>B.</a:t>
            </a:r>
          </a:p>
          <a:p>
            <a:pPr>
              <a:spcAft>
                <a:spcPts val="4200"/>
              </a:spcAft>
            </a:pPr>
            <a:r>
              <a:rPr lang="en-US" sz="2400" dirty="0"/>
              <a:t>C.</a:t>
            </a:r>
          </a:p>
          <a:p>
            <a:pPr>
              <a:spcAft>
                <a:spcPts val="4200"/>
              </a:spcAft>
            </a:pPr>
            <a:r>
              <a:rPr lang="en-US" sz="2400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130107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99;p27">
            <a:extLst>
              <a:ext uri="{FF2B5EF4-FFF2-40B4-BE49-F238E27FC236}">
                <a16:creationId xmlns:a16="http://schemas.microsoft.com/office/drawing/2014/main" id="{50C816C0-EFAD-B2D1-F471-CF4C948AAA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Code Tracing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E.g., What is the value of variable n on line 4?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Code Explaining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E.g., that block of code finds the area of a triangle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E.g., that function should be named </a:t>
            </a:r>
            <a:r>
              <a:rPr lang="en-US" dirty="0" err="1"/>
              <a:t>area_triangle</a:t>
            </a: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Code Writing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E.g., create a function that finds the area of a triangle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+Code modification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E.g., given this code, change it so it has a new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812A9-06B1-1E78-94C2-4A92A2BE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(or four?) tasks of a new programmer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BF7DC-3CF1-2E7C-ACBF-62506AD10DE0}"/>
              </a:ext>
            </a:extLst>
          </p:cNvPr>
          <p:cNvSpPr txBox="1"/>
          <p:nvPr/>
        </p:nvSpPr>
        <p:spPr>
          <a:xfrm>
            <a:off x="609600" y="4594862"/>
            <a:ext cx="99793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Venables et al. A closer look at tracing, explaining and code writing skills in the novice programmer. ICER 2009.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39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57874"/>
            <a:ext cx="10972800" cy="910823"/>
          </a:xfrm>
        </p:spPr>
        <p:txBody>
          <a:bodyPr/>
          <a:lstStyle/>
          <a:p>
            <a:r>
              <a:rPr lang="en-US" dirty="0"/>
              <a:t>Demo: Solving this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F9982-AD5B-4D72-B960-B33B838B7B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" y="968697"/>
            <a:ext cx="10637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CMSS10"/>
              </a:rPr>
              <a:t>At an intergalactic pizzeria, Earthlings order two slices, </a:t>
            </a:r>
            <a:r>
              <a:rPr lang="en-US" sz="2400" b="0" i="0" u="none" strike="noStrike" baseline="0" dirty="0" err="1">
                <a:latin typeface="CMSS10"/>
              </a:rPr>
              <a:t>Andalites</a:t>
            </a:r>
            <a:r>
              <a:rPr lang="en-US" sz="2400" b="0" i="0" u="none" strike="noStrike" baseline="0" dirty="0">
                <a:latin typeface="CMSS10"/>
              </a:rPr>
              <a:t> order three slices, and Martians order one slice. Write a function that takes three parameters representing the number of Earthlings, </a:t>
            </a:r>
            <a:r>
              <a:rPr lang="en-US" sz="2400" b="0" i="0" u="none" strike="noStrike" baseline="0" dirty="0" err="1">
                <a:latin typeface="CMSS10"/>
              </a:rPr>
              <a:t>Andalites</a:t>
            </a:r>
            <a:r>
              <a:rPr lang="en-US" sz="2400" b="0" i="0" u="none" strike="noStrike" baseline="0" dirty="0">
                <a:latin typeface="CMSS10"/>
              </a:rPr>
              <a:t>, and Martians, and returns the required number of slices.</a:t>
            </a:r>
            <a:endParaRPr lang="en-US" sz="32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93850-D6E7-CC62-A3EF-F1F4C605959E}"/>
              </a:ext>
            </a:extLst>
          </p:cNvPr>
          <p:cNvSpPr txBox="1"/>
          <p:nvPr/>
        </p:nvSpPr>
        <p:spPr>
          <a:xfrm>
            <a:off x="146756" y="2941345"/>
            <a:ext cx="58702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2400" dirty="0"/>
              <a:t>A.</a:t>
            </a:r>
          </a:p>
          <a:p>
            <a:pPr>
              <a:spcAft>
                <a:spcPts val="4200"/>
              </a:spcAft>
            </a:pPr>
            <a:r>
              <a:rPr lang="en-US" sz="2400" dirty="0"/>
              <a:t>B.</a:t>
            </a:r>
          </a:p>
          <a:p>
            <a:pPr>
              <a:spcAft>
                <a:spcPts val="4200"/>
              </a:spcAft>
            </a:pPr>
            <a:r>
              <a:rPr lang="en-US" sz="2400" dirty="0"/>
              <a:t>C.</a:t>
            </a:r>
          </a:p>
          <a:p>
            <a:pPr>
              <a:spcAft>
                <a:spcPts val="4200"/>
              </a:spcAft>
            </a:pPr>
            <a:r>
              <a:rPr lang="en-US" sz="2400" dirty="0"/>
              <a:t>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29360-2DE4-0F78-F806-97A39A30FE20}"/>
              </a:ext>
            </a:extLst>
          </p:cNvPr>
          <p:cNvSpPr txBox="1"/>
          <p:nvPr/>
        </p:nvSpPr>
        <p:spPr>
          <a:xfrm>
            <a:off x="6615289" y="5969129"/>
            <a:ext cx="4770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Bonus – what if pizzas were 8 slices each and you had to return the number of pizzas rather than the number of slices?  Hint: Use </a:t>
            </a:r>
            <a:r>
              <a:rPr lang="en-US" sz="1600" dirty="0" err="1"/>
              <a:t>math.ceil</a:t>
            </a:r>
            <a:r>
              <a:rPr lang="en-US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466C-87EC-914B-9A5A-076B7D9E86A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600" y="2538357"/>
            <a:ext cx="47703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CMSS10"/>
              </a:rPr>
              <a:t>Which example is correct?</a:t>
            </a:r>
          </a:p>
          <a:p>
            <a:r>
              <a:rPr lang="en-US" sz="2400" dirty="0">
                <a:latin typeface="CMSS10"/>
              </a:rPr>
              <a:t>&gt;&gt;&gt; </a:t>
            </a:r>
            <a:r>
              <a:rPr lang="en-US" sz="2400" dirty="0" err="1">
                <a:latin typeface="CMSS10"/>
              </a:rPr>
              <a:t>num_slices</a:t>
            </a:r>
            <a:r>
              <a:rPr lang="en-US" sz="2400" dirty="0">
                <a:latin typeface="CMSS10"/>
              </a:rPr>
              <a:t>(1, 2, 3)</a:t>
            </a:r>
          </a:p>
          <a:p>
            <a:r>
              <a:rPr lang="en-US" sz="2400" dirty="0">
                <a:latin typeface="CMSS10"/>
              </a:rPr>
              <a:t>6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CMSS10"/>
              </a:rPr>
              <a:t>&gt;&gt;&gt; </a:t>
            </a:r>
            <a:r>
              <a:rPr lang="en-US" sz="2400" dirty="0" err="1">
                <a:latin typeface="CMSS10"/>
              </a:rPr>
              <a:t>num_slices</a:t>
            </a:r>
            <a:r>
              <a:rPr lang="en-US" sz="2400" dirty="0">
                <a:latin typeface="CMSS10"/>
              </a:rPr>
              <a:t>(1, 2, 3)</a:t>
            </a:r>
          </a:p>
          <a:p>
            <a:r>
              <a:rPr lang="en-US" sz="2400" dirty="0">
                <a:latin typeface="CMSS10"/>
              </a:rPr>
              <a:t>11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CMSS10"/>
              </a:rPr>
              <a:t>&gt;&gt;&gt; </a:t>
            </a:r>
            <a:r>
              <a:rPr lang="en-US" sz="2400" dirty="0" err="1">
                <a:latin typeface="CMSS10"/>
              </a:rPr>
              <a:t>num_slices</a:t>
            </a:r>
            <a:r>
              <a:rPr lang="en-US" sz="2400" dirty="0">
                <a:latin typeface="CMSS10"/>
              </a:rPr>
              <a:t>(1, 2, 3)</a:t>
            </a:r>
          </a:p>
          <a:p>
            <a:r>
              <a:rPr lang="en-US" sz="2400" dirty="0">
                <a:latin typeface="CMSS10"/>
              </a:rPr>
              <a:t>13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CMSS10"/>
              </a:rPr>
              <a:t>&gt;&gt;&gt; </a:t>
            </a:r>
            <a:r>
              <a:rPr lang="en-US" sz="2400" dirty="0" err="1">
                <a:latin typeface="CMSS10"/>
              </a:rPr>
              <a:t>num_slices</a:t>
            </a:r>
            <a:r>
              <a:rPr lang="en-US" sz="2400" dirty="0">
                <a:latin typeface="CMSS10"/>
              </a:rPr>
              <a:t>(1, 2, 3)</a:t>
            </a:r>
          </a:p>
          <a:p>
            <a:r>
              <a:rPr lang="en-US" sz="2400" dirty="0">
                <a:latin typeface="CMSS10"/>
              </a:rPr>
              <a:t>14</a:t>
            </a:r>
          </a:p>
          <a:p>
            <a:endParaRPr lang="en-US" sz="2400" dirty="0">
              <a:latin typeface="CMSS10"/>
            </a:endParaRPr>
          </a:p>
          <a:p>
            <a:endParaRPr lang="en-US" sz="2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99509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Good function descriptions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 the description, you should describe precisely what the function does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Do </a:t>
            </a:r>
            <a:r>
              <a:rPr lang="en-US" b="1" dirty="0"/>
              <a:t>not </a:t>
            </a:r>
            <a:r>
              <a:rPr lang="en-US" dirty="0"/>
              <a:t>specify how the function does it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Make the purpose of every parameter clear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Refer to every parameter by name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Be clear about whether the function returns a value and, if it does, what it returns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Explain any condition that the function assumes are true (e.g., base and height are positive values)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41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Basic Operators in Python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839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Python as a calculator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  <p:sp>
        <p:nvSpPr>
          <p:cNvPr id="4" name="Google Shape;299;p27">
            <a:extLst>
              <a:ext uri="{FF2B5EF4-FFF2-40B4-BE49-F238E27FC236}">
                <a16:creationId xmlns:a16="http://schemas.microsoft.com/office/drawing/2014/main" id="{21DBFE69-6E26-E7AA-5C5C-F34900C158CF}"/>
              </a:ext>
            </a:extLst>
          </p:cNvPr>
          <p:cNvSpPr txBox="1">
            <a:spLocks/>
          </p:cNvSpPr>
          <p:nvPr/>
        </p:nvSpPr>
        <p:spPr>
          <a:xfrm>
            <a:off x="762001" y="13490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Python supports many common mathematical operators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+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(addition)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MSS10"/>
              </a:rPr>
              <a:t>Can do += as a shorthand when incrementing variables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MSS10"/>
              </a:rPr>
              <a:t>For example,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is the same as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MSS10"/>
              </a:rPr>
              <a:t>However, be careful doing this with anything other than int and floats as behavior can vary in unexpected ways, enough so </a:t>
            </a:r>
            <a:r>
              <a:rPr lang="en-US" b="1" dirty="0">
                <a:solidFill>
                  <a:srgbClr val="000000"/>
                </a:solidFill>
                <a:latin typeface="CMSS10"/>
              </a:rPr>
              <a:t>I recommend you not use +=</a:t>
            </a:r>
            <a:endParaRPr lang="en-US" b="1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-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(subtraction)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*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(multiplication)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**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(exponentiation)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/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//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(two different division operators!)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  <a:latin typeface="CMTT10"/>
              </a:rPr>
              <a:t>%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MSS10"/>
              </a:rPr>
              <a:t>(remainder, AKA modulus, mod)</a:t>
            </a:r>
            <a:endParaRPr lang="en-US" sz="2400" dirty="0"/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60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Division and Mod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  <p:sp>
        <p:nvSpPr>
          <p:cNvPr id="4" name="Google Shape;299;p27">
            <a:extLst>
              <a:ext uri="{FF2B5EF4-FFF2-40B4-BE49-F238E27FC236}">
                <a16:creationId xmlns:a16="http://schemas.microsoft.com/office/drawing/2014/main" id="{21DBFE69-6E26-E7AA-5C5C-F34900C158CF}"/>
              </a:ext>
            </a:extLst>
          </p:cNvPr>
          <p:cNvSpPr txBox="1">
            <a:spLocks/>
          </p:cNvSpPr>
          <p:nvPr/>
        </p:nvSpPr>
        <p:spPr>
          <a:xfrm>
            <a:off x="762001" y="13490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MTT10"/>
              </a:rPr>
              <a:t>/ means perform standard division (result </a:t>
            </a:r>
            <a:r>
              <a:rPr lang="en-US" sz="2800" dirty="0">
                <a:solidFill>
                  <a:srgbClr val="000000"/>
                </a:solidFill>
                <a:latin typeface="CMTT10"/>
              </a:rPr>
              <a:t>is 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MTT10"/>
              </a:rPr>
              <a:t> float)</a:t>
            </a:r>
          </a:p>
          <a:p>
            <a:pPr marL="25400" indent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MTT1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MTT10"/>
              </a:rPr>
              <a:t>//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MSS10"/>
              </a:rPr>
              <a:t>means perform integer division (result must be an int)</a:t>
            </a:r>
          </a:p>
          <a:p>
            <a:pPr marL="25400" indent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MTT10"/>
              </a:rPr>
              <a:t>%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MSS10"/>
              </a:rPr>
              <a:t>operator returns the remainder</a:t>
            </a:r>
            <a:endParaRPr lang="en-US" sz="2800" dirty="0"/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5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Python as a calculator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  <p:sp>
        <p:nvSpPr>
          <p:cNvPr id="4" name="Google Shape;299;p27">
            <a:extLst>
              <a:ext uri="{FF2B5EF4-FFF2-40B4-BE49-F238E27FC236}">
                <a16:creationId xmlns:a16="http://schemas.microsoft.com/office/drawing/2014/main" id="{21DBFE69-6E26-E7AA-5C5C-F34900C158CF}"/>
              </a:ext>
            </a:extLst>
          </p:cNvPr>
          <p:cNvSpPr txBox="1">
            <a:spLocks/>
          </p:cNvSpPr>
          <p:nvPr/>
        </p:nvSpPr>
        <p:spPr>
          <a:xfrm>
            <a:off x="762001" y="13490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PEMDAS is automatic order of operation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Parenthesis, Exponent, Multiply, Divide, Add, Subtract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Use parenthesis to change precedence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4 + 5 * 3 is different than (4 + 5) * 3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2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Division and mod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What is printed by the following (not well written) code?</a:t>
            </a:r>
          </a:p>
          <a:p>
            <a:pPr marL="25400" indent="0">
              <a:buNone/>
            </a:pPr>
            <a:r>
              <a:rPr lang="pt-BR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pt-BR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pt-BR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pt-BR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pt-BR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bg2"/>
                </a:solidFill>
              </a:rPr>
              <a:t>A. </a:t>
            </a:r>
            <a:r>
              <a:rPr lang="en-US" sz="2800" dirty="0">
                <a:solidFill>
                  <a:schemeClr val="tx1"/>
                </a:solidFill>
              </a:rPr>
              <a:t>2.5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bg2"/>
                </a:solidFill>
              </a:rPr>
              <a:t>B. </a:t>
            </a:r>
            <a:r>
              <a:rPr lang="en-US" sz="2800" dirty="0">
                <a:solidFill>
                  <a:schemeClr val="tx1"/>
                </a:solidFill>
              </a:rPr>
              <a:t>2.75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2"/>
                </a:solidFill>
              </a:rPr>
              <a:t>C. </a:t>
            </a:r>
            <a:r>
              <a:rPr lang="en-US" sz="2800" dirty="0">
                <a:solidFill>
                  <a:schemeClr val="tx1"/>
                </a:solidFill>
              </a:rPr>
              <a:t>3.16666666666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2"/>
                </a:solidFill>
              </a:rPr>
              <a:t>D. </a:t>
            </a:r>
            <a:r>
              <a:rPr lang="en-US" sz="2800" dirty="0">
                <a:solidFill>
                  <a:schemeClr val="tx1"/>
                </a:solidFill>
              </a:rPr>
              <a:t>3.41666666666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bg2"/>
                </a:solidFill>
              </a:rPr>
              <a:t>E. </a:t>
            </a:r>
            <a:r>
              <a:rPr lang="en-US" sz="2800" dirty="0">
                <a:solidFill>
                  <a:schemeClr val="tx1"/>
                </a:solidFill>
              </a:rPr>
              <a:t>None of the above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024027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Variables revisited – Code Explaining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What does this code do?</a:t>
            </a:r>
          </a:p>
          <a:p>
            <a:pPr marL="25400" indent="0">
              <a:buNone/>
            </a:pP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assume a and b are already defined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bg2"/>
                </a:solidFill>
              </a:rPr>
              <a:t>Discuss in your groups. Goal is a single sentence that describes the effect of the code without giving a line-by-line explanation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627831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LLMs have a clear design flow when working with functions we’ll use all course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Python has numeric operators for calculations and string operations for text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We need a clear understanding of these to be able to read code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68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Announcements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Students adding late (deadline moved for everyone):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HW0 (on canvas) extended until Friday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Reading Quiz 1 and 2 extended until Friday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Lab yesterday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Grading will be kind (bunch of issues with the system)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Must arrive on time to do the lab </a:t>
            </a:r>
          </a:p>
          <a:p>
            <a:pPr marL="1257300" lvl="2" indent="-342900">
              <a:spcBef>
                <a:spcPts val="0"/>
              </a:spcBef>
            </a:pPr>
            <a:r>
              <a:rPr lang="en-US" dirty="0"/>
              <a:t>we’ll offer a small cushion but will turn students away if past that time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Homework 1 due on </a:t>
            </a:r>
            <a:r>
              <a:rPr lang="en-US" b="1" dirty="0"/>
              <a:t>Monday at 10pm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Reading for next week due on </a:t>
            </a:r>
            <a:r>
              <a:rPr lang="en-US" b="1" dirty="0"/>
              <a:t>Tuesday at noon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64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Learning Goals for Today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42FE-AE52-7F26-A402-7775A5D4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/>
              <a:t>By the end of today’s lecture, you should be able to:</a:t>
            </a:r>
          </a:p>
          <a:p>
            <a:r>
              <a:rPr lang="en-US" dirty="0"/>
              <a:t>Use the LLM workflow for designing a function for simple functions</a:t>
            </a:r>
          </a:p>
          <a:p>
            <a:r>
              <a:rPr lang="en-US" dirty="0"/>
              <a:t>Recognize and use standard programming operators</a:t>
            </a:r>
          </a:p>
          <a:p>
            <a:r>
              <a:rPr lang="en-US" dirty="0"/>
              <a:t>Draw memory models for basic programs</a:t>
            </a:r>
          </a:p>
        </p:txBody>
      </p:sp>
    </p:spTree>
    <p:extLst>
      <p:ext uri="{BB962C8B-B14F-4D97-AF65-F5344CB8AC3E}">
        <p14:creationId xmlns:p14="http://schemas.microsoft.com/office/powerpoint/2010/main" val="14825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Choosing Parameters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How do you decide on the parameters of a function?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Ask the question: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bg2"/>
                </a:solidFill>
              </a:rPr>
              <a:t>“What does the function need to know to do its job?”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Style rule: Everything a function has to “know” should be provided as a parameter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Function can access: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Local variables (including parameters)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Global variables (often bad style)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Built-in functions/variables (e.g., abs)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But </a:t>
            </a:r>
            <a:r>
              <a:rPr lang="en-US" b="1" dirty="0"/>
              <a:t>not</a:t>
            </a:r>
            <a:r>
              <a:rPr lang="en-US" dirty="0"/>
              <a:t> parameters and variables of other functions!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32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F9982-AD5B-4D72-B960-B33B838B7B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44696" y="1397675"/>
            <a:ext cx="6579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def a(num):</a:t>
            </a:r>
          </a:p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return val + num + 3</a:t>
            </a:r>
          </a:p>
          <a:p>
            <a:pPr algn="l"/>
            <a:endParaRPr lang="pt-BR" sz="24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def b(val):</a:t>
            </a:r>
          </a:p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return a(1)</a:t>
            </a:r>
          </a:p>
          <a:p>
            <a:pPr algn="l"/>
            <a:endParaRPr lang="pt-BR" sz="24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print(b(2))</a:t>
            </a:r>
            <a:endParaRPr lang="en-US" sz="24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8AB80-7FFE-B05E-86E2-B62FE39A509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44696" y="4306686"/>
            <a:ext cx="47703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CMSS10"/>
              </a:rPr>
              <a:t>What is the output of this code? </a:t>
            </a:r>
          </a:p>
          <a:p>
            <a:pPr marL="342900" indent="-342900">
              <a:buAutoNum type="alphaUcPeriod"/>
            </a:pPr>
            <a:r>
              <a:rPr lang="en-US" sz="1800" dirty="0"/>
              <a:t>6</a:t>
            </a:r>
          </a:p>
          <a:p>
            <a:pPr marL="342900" indent="-342900">
              <a:buAutoNum type="alphaUcPeriod"/>
            </a:pPr>
            <a:r>
              <a:rPr lang="en-US" sz="1800" dirty="0"/>
              <a:t>7</a:t>
            </a:r>
          </a:p>
          <a:p>
            <a:pPr marL="342900" indent="-342900">
              <a:buAutoNum type="alphaUcPeriod"/>
            </a:pPr>
            <a:r>
              <a:rPr lang="en-US" sz="1800" dirty="0"/>
              <a:t>4</a:t>
            </a:r>
          </a:p>
          <a:p>
            <a:pPr marL="342900" indent="-342900">
              <a:buAutoNum type="alphaUcPeriod"/>
            </a:pPr>
            <a:r>
              <a:rPr lang="en-US" sz="1800" dirty="0"/>
              <a:t>5</a:t>
            </a:r>
          </a:p>
          <a:p>
            <a:pPr marL="342900" indent="-342900">
              <a:buAutoNum type="alphaUcPeriod"/>
            </a:pPr>
            <a:r>
              <a:rPr lang="en-US" sz="1800" dirty="0"/>
              <a:t>Error because of an undefined variable</a:t>
            </a:r>
          </a:p>
        </p:txBody>
      </p:sp>
    </p:spTree>
    <p:extLst>
      <p:ext uri="{BB962C8B-B14F-4D97-AF65-F5344CB8AC3E}">
        <p14:creationId xmlns:p14="http://schemas.microsoft.com/office/powerpoint/2010/main" val="164957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F9982-AD5B-4D72-B960-B33B838B7B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44696" y="1397675"/>
            <a:ext cx="6579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def a(num, val):</a:t>
            </a:r>
          </a:p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return val + num + 3</a:t>
            </a:r>
          </a:p>
          <a:p>
            <a:pPr algn="l"/>
            <a:endParaRPr lang="pt-BR" sz="24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def b(val):</a:t>
            </a:r>
          </a:p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return a(1, 1)</a:t>
            </a:r>
          </a:p>
          <a:p>
            <a:pPr algn="l"/>
            <a:endParaRPr lang="pt-BR" sz="24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print(b(2))</a:t>
            </a:r>
            <a:endParaRPr lang="en-US" sz="24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8AB80-7FFE-B05E-86E2-B62FE39A509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44696" y="4306686"/>
            <a:ext cx="47703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CMSS10"/>
              </a:rPr>
              <a:t>What is the output of this code? </a:t>
            </a:r>
          </a:p>
          <a:p>
            <a:pPr marL="342900" indent="-342900">
              <a:buAutoNum type="alphaUcPeriod"/>
            </a:pPr>
            <a:r>
              <a:rPr lang="en-US" sz="1800" dirty="0"/>
              <a:t>6</a:t>
            </a:r>
          </a:p>
          <a:p>
            <a:pPr marL="342900" indent="-342900">
              <a:buAutoNum type="alphaUcPeriod"/>
            </a:pPr>
            <a:r>
              <a:rPr lang="en-US" sz="1800" dirty="0"/>
              <a:t>7</a:t>
            </a:r>
          </a:p>
          <a:p>
            <a:pPr marL="342900" indent="-342900">
              <a:buAutoNum type="alphaUcPeriod"/>
            </a:pPr>
            <a:r>
              <a:rPr lang="en-US" sz="1800" dirty="0"/>
              <a:t>4</a:t>
            </a:r>
          </a:p>
          <a:p>
            <a:pPr marL="342900" indent="-342900">
              <a:buAutoNum type="alphaUcPeriod"/>
            </a:pPr>
            <a:r>
              <a:rPr lang="en-US" sz="1800" dirty="0"/>
              <a:t>5</a:t>
            </a:r>
          </a:p>
          <a:p>
            <a:pPr marL="342900" indent="-342900">
              <a:buAutoNum type="alphaUcPeriod"/>
            </a:pPr>
            <a:r>
              <a:rPr lang="en-US" sz="1800" dirty="0"/>
              <a:t>Error because of an undefined variable</a:t>
            </a:r>
          </a:p>
        </p:txBody>
      </p:sp>
    </p:spTree>
    <p:extLst>
      <p:ext uri="{BB962C8B-B14F-4D97-AF65-F5344CB8AC3E}">
        <p14:creationId xmlns:p14="http://schemas.microsoft.com/office/powerpoint/2010/main" val="425089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Returning from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F9982-AD5B-4D72-B960-B33B838B7B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44696" y="1397675"/>
            <a:ext cx="6579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(val):</a:t>
            </a:r>
          </a:p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return val</a:t>
            </a:r>
          </a:p>
          <a:p>
            <a:pPr algn="l"/>
            <a:endParaRPr lang="pt-BR" sz="24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def second(val):</a:t>
            </a:r>
          </a:p>
          <a:p>
            <a:pPr algn="l"/>
            <a:r>
              <a:rPr lang="pt-BR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print(val)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8AB80-7FFE-B05E-86E2-B62FE39A509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44696" y="4306686"/>
            <a:ext cx="4770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CMSS10"/>
              </a:rPr>
              <a:t>Which of the functions returns </a:t>
            </a:r>
            <a:r>
              <a:rPr lang="en-US" sz="24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0" i="0" u="none" strike="noStrike" baseline="0" dirty="0">
                <a:latin typeface="CMSS10"/>
              </a:rPr>
              <a:t>? </a:t>
            </a:r>
          </a:p>
          <a:p>
            <a:pPr marL="342900" indent="-342900">
              <a:buAutoNum type="alphaUcPeriod"/>
            </a:pPr>
            <a:r>
              <a:rPr lang="en-US" sz="1800" dirty="0"/>
              <a:t>first</a:t>
            </a:r>
          </a:p>
          <a:p>
            <a:pPr marL="342900" indent="-342900">
              <a:buAutoNum type="alphaUcPeriod"/>
            </a:pPr>
            <a:r>
              <a:rPr lang="en-US" sz="1800" dirty="0"/>
              <a:t>second</a:t>
            </a:r>
          </a:p>
          <a:p>
            <a:pPr marL="342900" indent="-342900">
              <a:buAutoNum type="alphaUcPeriod"/>
            </a:pPr>
            <a:r>
              <a:rPr lang="en-US" sz="1800" dirty="0"/>
              <a:t>both</a:t>
            </a:r>
          </a:p>
          <a:p>
            <a:pPr marL="342900" indent="-342900">
              <a:buAutoNum type="alphaUcPeriod"/>
            </a:pPr>
            <a:r>
              <a:rPr lang="en-US" sz="1800" dirty="0"/>
              <a:t>neither</a:t>
            </a:r>
          </a:p>
        </p:txBody>
      </p:sp>
    </p:spTree>
    <p:extLst>
      <p:ext uri="{BB962C8B-B14F-4D97-AF65-F5344CB8AC3E}">
        <p14:creationId xmlns:p14="http://schemas.microsoft.com/office/powerpoint/2010/main" val="365948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Return vs. print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We have said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terminates the function and returns a value to its caller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If there is no return, the function returns the value None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We have also used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function, which outputs its arguments to the screen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takes arguments and prints them out with a space separating the values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as a function itself actually returns None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63737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UCSD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1850</Words>
  <Application>Microsoft Office PowerPoint</Application>
  <PresentationFormat>Widescreen</PresentationFormat>
  <Paragraphs>327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Consolas</vt:lpstr>
      <vt:lpstr>CMTT10</vt:lpstr>
      <vt:lpstr>Open Sans</vt:lpstr>
      <vt:lpstr>Courier New</vt:lpstr>
      <vt:lpstr>CMSS10</vt:lpstr>
      <vt:lpstr>Open Sans SemiBold</vt:lpstr>
      <vt:lpstr>Calibri</vt:lpstr>
      <vt:lpstr>Arial</vt:lpstr>
      <vt:lpstr>Office Theme</vt:lpstr>
      <vt:lpstr>CSE 8A – Introduction to  Programming and Computational Problem Solving I</vt:lpstr>
      <vt:lpstr>Three (or four?) tasks of a new programmer</vt:lpstr>
      <vt:lpstr>Announcements</vt:lpstr>
      <vt:lpstr>Learning Goals for Today</vt:lpstr>
      <vt:lpstr>Choosing Parameters</vt:lpstr>
      <vt:lpstr>Calling Functions</vt:lpstr>
      <vt:lpstr>Calling Functions</vt:lpstr>
      <vt:lpstr>Returning from a function</vt:lpstr>
      <vt:lpstr>Return vs. print</vt:lpstr>
      <vt:lpstr>Designing Functions with Copilot</vt:lpstr>
      <vt:lpstr>Overview of the Design Cycle</vt:lpstr>
      <vt:lpstr>Step 1 – Write the function signature</vt:lpstr>
      <vt:lpstr>Step 2 – Describe the function in a docstring</vt:lpstr>
      <vt:lpstr>Step 3 – Generate Code</vt:lpstr>
      <vt:lpstr>Step 4 – Determining if the code is reasonable</vt:lpstr>
      <vt:lpstr>Overview of the Design Cycle</vt:lpstr>
      <vt:lpstr>Step 5 - Testing</vt:lpstr>
      <vt:lpstr>Demo – Two ways to test</vt:lpstr>
      <vt:lpstr>Testing functions</vt:lpstr>
      <vt:lpstr>Demo: Solving this function</vt:lpstr>
      <vt:lpstr>Good function descriptions</vt:lpstr>
      <vt:lpstr>Basic Operators in Python</vt:lpstr>
      <vt:lpstr>Python as a calculator</vt:lpstr>
      <vt:lpstr>Division and Mod</vt:lpstr>
      <vt:lpstr>Python as a calculator</vt:lpstr>
      <vt:lpstr>Division and mod</vt:lpstr>
      <vt:lpstr>Variables revisited – Code Explaining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8A – Introduction to  Programming and Computational Problem Solving I</dc:title>
  <dc:creator>Leo Porter</dc:creator>
  <cp:lastModifiedBy>Leo Porter</cp:lastModifiedBy>
  <cp:revision>15</cp:revision>
  <dcterms:created xsi:type="dcterms:W3CDTF">2019-07-17T06:14:48Z</dcterms:created>
  <dcterms:modified xsi:type="dcterms:W3CDTF">2023-12-17T07:14:37Z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