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1742" r:id="rId3"/>
    <p:sldId id="655" r:id="rId4"/>
    <p:sldId id="1725" r:id="rId5"/>
    <p:sldId id="1726" r:id="rId6"/>
    <p:sldId id="1729" r:id="rId7"/>
    <p:sldId id="1727" r:id="rId8"/>
    <p:sldId id="1728" r:id="rId9"/>
    <p:sldId id="1736" r:id="rId10"/>
    <p:sldId id="1746" r:id="rId11"/>
    <p:sldId id="1737" r:id="rId12"/>
    <p:sldId id="1738" r:id="rId13"/>
    <p:sldId id="1699" r:id="rId14"/>
    <p:sldId id="1749" r:id="rId15"/>
    <p:sldId id="1750" r:id="rId16"/>
    <p:sldId id="1751" r:id="rId17"/>
    <p:sldId id="1752" r:id="rId18"/>
    <p:sldId id="1753" r:id="rId19"/>
    <p:sldId id="1754" r:id="rId20"/>
    <p:sldId id="650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Open Sans SemiBold" panose="020B0706030804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hrSKjNLGSCKwlpN8azhVkMHzGxn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wanson, Steven" initials="" lastIdx="3" clrIdx="0"/>
  <p:cmAuthor id="1" name="Leo Porter" initials="LP" lastIdx="1" clrIdx="1">
    <p:extLst>
      <p:ext uri="{19B8F6BF-5375-455C-9EA6-DF929625EA0E}">
        <p15:presenceInfo xmlns:p15="http://schemas.microsoft.com/office/powerpoint/2012/main" userId="bc0e59dab6a63e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955371-7259-4FFE-A116-24322F608BE9}">
  <a:tblStyle styleId="{85955371-7259-4FFE-A116-24322F608B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3F7"/>
          </a:solidFill>
        </a:fill>
      </a:tcStyle>
    </a:wholeTbl>
    <a:band1H>
      <a:tcTxStyle/>
      <a:tcStyle>
        <a:tcBdr/>
        <a:fill>
          <a:solidFill>
            <a:srgbClr val="CBE6E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6E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D4B56B-A886-46B0-8B76-EC814110159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05" autoAdjust="0"/>
  </p:normalViewPr>
  <p:slideViewPr>
    <p:cSldViewPr snapToGrid="0">
      <p:cViewPr varScale="1">
        <p:scale>
          <a:sx n="77" d="100"/>
          <a:sy n="77" d="100"/>
        </p:scale>
        <p:origin x="187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10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Welcome!</a:t>
            </a:r>
            <a:endParaRPr dirty="0"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275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751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</a:p>
          <a:p>
            <a:r>
              <a:rPr lang="en-US" dirty="0"/>
              <a:t>Careful – t is an integer not a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668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relationship between two variables?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5761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3485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967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975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in one for just A and not A</a:t>
            </a:r>
          </a:p>
          <a:p>
            <a:r>
              <a:rPr lang="en-US" dirty="0"/>
              <a:t>Then one for And </a:t>
            </a:r>
            <a:r>
              <a:rPr lang="en-US" dirty="0" err="1"/>
              <a:t>and</a:t>
            </a:r>
            <a:r>
              <a:rPr lang="en-US" dirty="0"/>
              <a:t> another for OR with both A and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576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and (not False)</a:t>
            </a:r>
          </a:p>
          <a:p>
            <a:r>
              <a:rPr lang="en-US" dirty="0"/>
              <a:t>True and (True)</a:t>
            </a:r>
          </a:p>
          <a:p>
            <a:endParaRPr lang="en-US" dirty="0"/>
          </a:p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563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True and False or True</a:t>
            </a:r>
          </a:p>
          <a:p>
            <a:r>
              <a:rPr lang="en-US" dirty="0"/>
              <a:t>False and False or True</a:t>
            </a:r>
          </a:p>
          <a:p>
            <a:r>
              <a:rPr lang="en-US" dirty="0"/>
              <a:t>False or True</a:t>
            </a:r>
          </a:p>
          <a:p>
            <a:r>
              <a:rPr lang="en-US" dirty="0"/>
              <a:t>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extension</a:t>
            </a: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3194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7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6" name="Google Shape;296;p2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01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282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concatenation and repetition, demo the error of “3” + 4.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92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these commands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61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operators vs. operands</a:t>
            </a:r>
          </a:p>
          <a:p>
            <a:r>
              <a:rPr lang="en-US" dirty="0"/>
              <a:t>Demo concatenation and repetition, demo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2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dddabcq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50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0633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 quick demo and show the importance of catching the value returned from lower() and what is returned from </a:t>
            </a:r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r>
              <a:rPr lang="en-US" dirty="0"/>
              <a:t>Also show that if you do</a:t>
            </a:r>
          </a:p>
          <a:p>
            <a:r>
              <a:rPr lang="en-US" dirty="0"/>
              <a:t>s = “Baseball!”</a:t>
            </a:r>
          </a:p>
          <a:p>
            <a:r>
              <a:rPr lang="en-US" dirty="0"/>
              <a:t>t = </a:t>
            </a:r>
            <a:r>
              <a:rPr lang="en-US" dirty="0" err="1"/>
              <a:t>s.lower</a:t>
            </a:r>
            <a:r>
              <a:rPr lang="en-US" dirty="0"/>
              <a:t>()</a:t>
            </a:r>
          </a:p>
          <a:p>
            <a:r>
              <a:rPr lang="en-US" dirty="0"/>
              <a:t>And print s, it is still Baseball!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83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3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  <a:defRPr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3"/>
          <p:cNvSpPr txBox="1"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  <a:defRPr sz="3000">
                <a:solidFill>
                  <a:srgbClr val="63656A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98B92"/>
              </a:buClr>
              <a:buSzPts val="2800"/>
              <a:buNone/>
              <a:defRPr>
                <a:solidFill>
                  <a:srgbClr val="898B92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98B92"/>
              </a:buClr>
              <a:buSzPts val="2400"/>
              <a:buNone/>
              <a:defRPr>
                <a:solidFill>
                  <a:srgbClr val="898B92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98B92"/>
              </a:buClr>
              <a:buSzPts val="2000"/>
              <a:buNone/>
              <a:defRPr>
                <a:solidFill>
                  <a:srgbClr val="898B9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3"/>
          <p:cNvSpPr/>
          <p:nvPr/>
        </p:nvSpPr>
        <p:spPr>
          <a:xfrm>
            <a:off x="10744200" y="6096000"/>
            <a:ext cx="1447800" cy="762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73"/>
          <p:cNvSpPr txBox="1">
            <a:spLocks noGrp="1"/>
          </p:cNvSpPr>
          <p:nvPr>
            <p:ph type="body" idx="2"/>
          </p:nvPr>
        </p:nvSpPr>
        <p:spPr>
          <a:xfrm>
            <a:off x="3086100" y="5257800"/>
            <a:ext cx="6019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libri"/>
              <a:buNone/>
              <a:defRPr sz="2000" b="0" i="1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">
  <p:cSld name="Footer">
    <p:bg>
      <p:bgPr>
        <a:solidFill>
          <a:schemeClr val="l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 type="obj">
  <p:cSld name="OBJECT">
    <p:bg>
      <p:bgPr>
        <a:solidFill>
          <a:schemeClr val="l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5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460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7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s">
  <p:cSld name="1_Bullets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5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5"/>
          <p:cNvSpPr txBox="1"/>
          <p:nvPr/>
        </p:nvSpPr>
        <p:spPr>
          <a:xfrm>
            <a:off x="3332285" y="746466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5"/>
          <p:cNvSpPr txBox="1"/>
          <p:nvPr/>
        </p:nvSpPr>
        <p:spPr>
          <a:xfrm>
            <a:off x="609600" y="1524000"/>
            <a:ext cx="5215467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key steps in executing an instruction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Identify  (and solve) key problems as we try to execute instructions quickly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Idle resources 🡪 “pipelining”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Control Hazards 🡪 “speculation”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Data hazards 🡪 “forwarding”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x86 is terrible 🡪 “micro ops”</a:t>
            </a:r>
            <a:endParaRPr sz="1800" b="0" i="0" u="none" strike="noStrike" cap="none">
              <a:solidFill>
                <a:srgbClr val="0169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Push for more performance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Deeper pipelining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169A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rPr>
              <a:t>Exploiting instruction-level parallelism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See how these lesson apply in a modern processor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2A4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162A46"/>
                </a:solidFill>
                <a:latin typeface="Calibri"/>
                <a:ea typeface="Calibri"/>
                <a:cs typeface="Calibri"/>
                <a:sym typeface="Calibri"/>
              </a:rPr>
              <a:t>Learn how to exploit them in software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5"/>
          <p:cNvSpPr txBox="1">
            <a:spLocks noGrp="1"/>
          </p:cNvSpPr>
          <p:nvPr>
            <p:ph type="body" idx="1"/>
          </p:nvPr>
        </p:nvSpPr>
        <p:spPr>
          <a:xfrm>
            <a:off x="5951538" y="1524000"/>
            <a:ext cx="5630862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cribed Figure">
  <p:cSld name="Described Figure">
    <p:bg>
      <p:bgPr>
        <a:solidFill>
          <a:schemeClr val="lt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6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body" idx="1"/>
          </p:nvPr>
        </p:nvSpPr>
        <p:spPr>
          <a:xfrm>
            <a:off x="609600" y="1447799"/>
            <a:ext cx="5334000" cy="467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169A0"/>
              </a:buClr>
              <a:buSzPts val="2400"/>
              <a:buChar char="–"/>
              <a:defRPr sz="2400"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uble Trouble Large">
  <p:cSld name="Double Trouble Large">
    <p:bg>
      <p:bgPr>
        <a:solidFill>
          <a:schemeClr val="lt2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87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7"/>
          <p:cNvSpPr txBox="1">
            <a:spLocks noGrp="1"/>
          </p:cNvSpPr>
          <p:nvPr>
            <p:ph type="body" idx="1"/>
          </p:nvPr>
        </p:nvSpPr>
        <p:spPr>
          <a:xfrm>
            <a:off x="609599" y="1524000"/>
            <a:ext cx="5333999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body" idx="2"/>
          </p:nvPr>
        </p:nvSpPr>
        <p:spPr>
          <a:xfrm>
            <a:off x="6248400" y="1524000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body" idx="3"/>
          </p:nvPr>
        </p:nvSpPr>
        <p:spPr>
          <a:xfrm>
            <a:off x="609601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body" idx="4"/>
          </p:nvPr>
        </p:nvSpPr>
        <p:spPr>
          <a:xfrm>
            <a:off x="6248399" y="4185266"/>
            <a:ext cx="5334000" cy="251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uble Trouble Large">
  <p:cSld name="1_Double Trouble Large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8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88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88"/>
          <p:cNvSpPr txBox="1">
            <a:spLocks noGrp="1"/>
          </p:cNvSpPr>
          <p:nvPr>
            <p:ph type="body" idx="1"/>
          </p:nvPr>
        </p:nvSpPr>
        <p:spPr>
          <a:xfrm>
            <a:off x="609600" y="1524000"/>
            <a:ext cx="10972800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88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ouble Trouble Large">
  <p:cSld name="2_Double Trouble Large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9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9"/>
          <p:cNvSpPr txBox="1">
            <a:spLocks noGrp="1"/>
          </p:cNvSpPr>
          <p:nvPr>
            <p:ph type="body" idx="1"/>
          </p:nvPr>
        </p:nvSpPr>
        <p:spPr>
          <a:xfrm>
            <a:off x="609600" y="762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body" idx="2"/>
          </p:nvPr>
        </p:nvSpPr>
        <p:spPr>
          <a:xfrm>
            <a:off x="609600" y="5334000"/>
            <a:ext cx="109728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169A0"/>
              </a:buClr>
              <a:buSzPts val="2800"/>
              <a:buChar char="–"/>
              <a:defRPr>
                <a:solidFill>
                  <a:srgbClr val="0169A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">
  <p:cSld name="Big Graph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0"/>
          <p:cNvSpPr/>
          <p:nvPr/>
        </p:nvSpPr>
        <p:spPr>
          <a:xfrm>
            <a:off x="0" y="5638800"/>
            <a:ext cx="12192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90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Open Sans SemiBold"/>
              <a:buNone/>
              <a:defRPr sz="4000" b="1" i="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0"/>
          <p:cNvSpPr>
            <a:spLocks noGrp="1"/>
          </p:cNvSpPr>
          <p:nvPr>
            <p:ph type="chart" idx="2"/>
          </p:nvPr>
        </p:nvSpPr>
        <p:spPr>
          <a:xfrm>
            <a:off x="76200" y="1600200"/>
            <a:ext cx="12039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+Footer">
  <p:cSld name="Header+Footer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1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 b="1" i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/>
          <p:nvPr/>
        </p:nvSpPr>
        <p:spPr>
          <a:xfrm>
            <a:off x="11582424" y="6400800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800" b="0" i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7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647" y="6400800"/>
            <a:ext cx="1815353" cy="39431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ucsd.edu/cse8afa23/hom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06D233-7E89-702E-6BC9-49F745043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63183" cy="515129"/>
          </a:xfrm>
          <a:prstGeom prst="rect">
            <a:avLst/>
          </a:prstGeom>
        </p:spPr>
      </p:pic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533400" y="304800"/>
            <a:ext cx="10668000" cy="91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3200" dirty="0"/>
              <a:t>CSE 8A – Introduction to </a:t>
            </a:r>
            <a:br>
              <a:rPr lang="en-US" sz="3200" dirty="0"/>
            </a:br>
            <a:r>
              <a:rPr lang="en-US" sz="3200" dirty="0"/>
              <a:t>Programming and Computational Problem Solving I</a:t>
            </a:r>
            <a:endParaRPr sz="32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792941" y="1538970"/>
            <a:ext cx="8534400" cy="20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3656A"/>
              </a:buClr>
              <a:buSzPts val="3000"/>
              <a:buNone/>
            </a:pPr>
            <a:r>
              <a:rPr lang="en-US" dirty="0">
                <a:solidFill>
                  <a:schemeClr val="tx1"/>
                </a:solidFill>
              </a:rPr>
              <a:t>Strings + Conditionals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7A1F-E364-BFCF-1D5D-93B82BA2F1F4}"/>
              </a:ext>
            </a:extLst>
          </p:cNvPr>
          <p:cNvSpPr txBox="1"/>
          <p:nvPr/>
        </p:nvSpPr>
        <p:spPr>
          <a:xfrm>
            <a:off x="164952" y="2835894"/>
            <a:ext cx="62602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How to get help:</a:t>
            </a:r>
          </a:p>
          <a:p>
            <a:endParaRPr lang="en-US" sz="1800" b="1" dirty="0"/>
          </a:p>
          <a:p>
            <a:r>
              <a:rPr lang="en-US" sz="1800" b="1" dirty="0"/>
              <a:t>Class Website</a:t>
            </a:r>
          </a:p>
          <a:p>
            <a:r>
              <a:rPr lang="en-US" sz="1800" dirty="0">
                <a:hlinkClick r:id="rId4"/>
              </a:rPr>
              <a:t>https://sites.google.com/ucsd.edu/cse8afa23/home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Piazza</a:t>
            </a:r>
            <a:r>
              <a:rPr lang="en-US" sz="1800" dirty="0"/>
              <a:t> for brief questions or logistic questions</a:t>
            </a:r>
          </a:p>
          <a:p>
            <a:endParaRPr lang="en-US" sz="1800" dirty="0"/>
          </a:p>
          <a:p>
            <a:r>
              <a:rPr lang="en-US" sz="1800" b="1" dirty="0"/>
              <a:t>Tutor Hours</a:t>
            </a:r>
            <a:r>
              <a:rPr lang="en-US" sz="1800" dirty="0"/>
              <a:t> for help with homework/setting up computer </a:t>
            </a:r>
            <a:r>
              <a:rPr lang="en-US" sz="1800" dirty="0">
                <a:sym typeface="Wingdings" panose="05000000000000000000" pitchFamily="2" charset="2"/>
              </a:rPr>
              <a:t>To get help, use </a:t>
            </a:r>
            <a:r>
              <a:rPr lang="en-US" sz="1800" dirty="0" err="1">
                <a:sym typeface="Wingdings" panose="05000000000000000000" pitchFamily="2" charset="2"/>
              </a:rPr>
              <a:t>Autograder</a:t>
            </a:r>
            <a:r>
              <a:rPr lang="en-US" sz="1800" dirty="0">
                <a:sym typeface="Wingdings" panose="05000000000000000000" pitchFamily="2" charset="2"/>
              </a:rPr>
              <a:t> (directions on piazza)</a:t>
            </a:r>
            <a:endParaRPr lang="en-US" sz="1800" dirty="0"/>
          </a:p>
          <a:p>
            <a:endParaRPr lang="en-US" sz="1800" dirty="0"/>
          </a:p>
          <a:p>
            <a:r>
              <a:rPr lang="en-US" sz="1800" b="1" dirty="0"/>
              <a:t>Office Hours</a:t>
            </a:r>
            <a:r>
              <a:rPr lang="en-US" sz="1800" dirty="0"/>
              <a:t> for homework/conceptual help</a:t>
            </a:r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DB4E2-9307-45AC-D374-D0804286D9CE}"/>
              </a:ext>
            </a:extLst>
          </p:cNvPr>
          <p:cNvSpPr txBox="1"/>
          <p:nvPr/>
        </p:nvSpPr>
        <p:spPr>
          <a:xfrm>
            <a:off x="2236424" y="6367749"/>
            <a:ext cx="2511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Slides based, in part, on materials from Dan Zingaro.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Methods vs. Functions</a:t>
            </a:r>
          </a:p>
        </p:txBody>
      </p:sp>
      <p:sp>
        <p:nvSpPr>
          <p:cNvPr id="4" name="Google Shape;299;p27">
            <a:extLst>
              <a:ext uri="{FF2B5EF4-FFF2-40B4-BE49-F238E27FC236}">
                <a16:creationId xmlns:a16="http://schemas.microsoft.com/office/drawing/2014/main" id="{C0CC8095-8670-F054-13D1-9451945914DE}"/>
              </a:ext>
            </a:extLst>
          </p:cNvPr>
          <p:cNvSpPr txBox="1">
            <a:spLocks/>
          </p:cNvSpPr>
          <p:nvPr/>
        </p:nvSpPr>
        <p:spPr>
          <a:xfrm>
            <a:off x="762001" y="13490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Both methods and functions take parameters and can return values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Methods</a:t>
            </a:r>
            <a:r>
              <a:rPr lang="en-US" sz="2400" dirty="0"/>
              <a:t> are called </a:t>
            </a:r>
            <a:r>
              <a:rPr lang="en-US" sz="2400" i="1" dirty="0"/>
              <a:t>on an object</a:t>
            </a:r>
            <a:r>
              <a:rPr lang="en-US" sz="2400" dirty="0"/>
              <a:t>.  For example, the object might be a string or a list and the method knows all about that </a:t>
            </a:r>
            <a:r>
              <a:rPr lang="en-US" sz="2400" i="1" dirty="0"/>
              <a:t>object</a:t>
            </a:r>
          </a:p>
          <a:p>
            <a:pPr marL="25400" indent="0">
              <a:buNone/>
            </a:pPr>
            <a:r>
              <a:rPr lang="en-US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"hi"</a:t>
            </a:r>
          </a:p>
          <a:p>
            <a:pPr marL="25400" indent="0">
              <a:buNone/>
            </a:pPr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low = </a:t>
            </a:r>
            <a:r>
              <a:rPr lang="en-US" sz="2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val.lower</a:t>
            </a:r>
            <a:r>
              <a:rPr lang="en-US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b="1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Functions</a:t>
            </a:r>
            <a:r>
              <a:rPr lang="en-US" sz="2400" dirty="0"/>
              <a:t> only have their parameters (and </a:t>
            </a:r>
            <a:r>
              <a:rPr lang="en-US" sz="2400" dirty="0" err="1"/>
              <a:t>globals</a:t>
            </a:r>
            <a:r>
              <a:rPr lang="en-US" sz="2400" dirty="0"/>
              <a:t>) and are called without any associated object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area =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area_triangle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(3, 4)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1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Google Shape;299;p27">
            <a:extLst>
              <a:ext uri="{FF2B5EF4-FFF2-40B4-BE49-F238E27FC236}">
                <a16:creationId xmlns:a16="http://schemas.microsoft.com/office/drawing/2014/main" id="{C0CC8095-8670-F054-13D1-9451945914DE}"/>
              </a:ext>
            </a:extLst>
          </p:cNvPr>
          <p:cNvSpPr txBox="1">
            <a:spLocks/>
          </p:cNvSpPr>
          <p:nvPr/>
        </p:nvSpPr>
        <p:spPr>
          <a:xfrm>
            <a:off x="762001" y="13490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S.upper</a:t>
            </a:r>
            <a:r>
              <a:rPr lang="en-US" dirty="0"/>
              <a:t>(): return uppercase version of S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S.lower</a:t>
            </a:r>
            <a:r>
              <a:rPr lang="en-US" dirty="0"/>
              <a:t>(): return lowercase version of S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S.strip</a:t>
            </a:r>
            <a:r>
              <a:rPr lang="en-US" dirty="0"/>
              <a:t>(): return S with leading and trailing space removed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(also try calling strip with an argument!)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S.count</a:t>
            </a:r>
            <a:r>
              <a:rPr lang="en-US" dirty="0"/>
              <a:t>(substring): return the number of times substring occurs in S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S.replace</a:t>
            </a:r>
            <a:r>
              <a:rPr lang="en-US" dirty="0"/>
              <a:t>(old, new): return S but with all occurrences of old replaced by new.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2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What is the output of this code?</a:t>
            </a:r>
          </a:p>
          <a:p>
            <a:pPr marL="2540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"Mississippi"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"ss"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2540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5400" indent="0">
              <a:buNone/>
            </a:pP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A. </a:t>
            </a:r>
            <a:r>
              <a:rPr lang="en-US" dirty="0">
                <a:solidFill>
                  <a:schemeClr val="tx1"/>
                </a:solidFill>
              </a:rPr>
              <a:t>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B. </a:t>
            </a:r>
            <a:r>
              <a:rPr lang="en-US" dirty="0">
                <a:solidFill>
                  <a:schemeClr val="tx1"/>
                </a:solidFill>
              </a:rPr>
              <a:t>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C. </a:t>
            </a:r>
            <a:r>
              <a:rPr lang="en-US" dirty="0">
                <a:solidFill>
                  <a:schemeClr val="tx1"/>
                </a:solidFill>
              </a:rPr>
              <a:t>“Mississippi”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D. </a:t>
            </a:r>
            <a:r>
              <a:rPr lang="en-US" dirty="0">
                <a:solidFill>
                  <a:schemeClr val="tx1"/>
                </a:solidFill>
              </a:rPr>
              <a:t>“</a:t>
            </a:r>
            <a:r>
              <a:rPr lang="en-US" dirty="0" err="1">
                <a:solidFill>
                  <a:schemeClr val="tx1"/>
                </a:solidFill>
              </a:rPr>
              <a:t>Misisippi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E. </a:t>
            </a:r>
            <a:r>
              <a:rPr lang="en-US" dirty="0">
                <a:solidFill>
                  <a:schemeClr val="tx1"/>
                </a:solidFill>
              </a:rPr>
              <a:t>Error changing immutable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84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79327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Remember: = is the Python assignment symbol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 Python, it is a command to evaluate the right-hand side and make the variable on the left refer to that result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 math (not Python!), = is a claim that two expressions are equal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== is the Python operator that tests for equality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Other relational operators:  &gt;   &gt;=   &lt;   &lt;=   !=   (the last one means “not equal”)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There’s also in for testing string membership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All of these return bool (Boolean) values</a:t>
            </a: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4939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What is the output of the following code?</a:t>
            </a:r>
          </a:p>
          <a:p>
            <a:pPr marL="25400" indent="0">
              <a:buNone/>
            </a:pP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3</a:t>
            </a:r>
          </a:p>
          <a:p>
            <a:pPr marL="25400" indent="0">
              <a:buNone/>
            </a:pP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= (a != 3)</a:t>
            </a:r>
          </a:p>
          <a:p>
            <a:pPr marL="25400" indent="0">
              <a:buNone/>
            </a:pP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print(b)</a:t>
            </a: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bg2"/>
                </a:solidFill>
              </a:rPr>
              <a:t>A. </a:t>
            </a:r>
            <a:r>
              <a:rPr lang="en-US" sz="2800" dirty="0">
                <a:solidFill>
                  <a:schemeClr val="tx1"/>
                </a:solidFill>
              </a:rPr>
              <a:t>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bg2"/>
                </a:solidFill>
              </a:rPr>
              <a:t>B. </a:t>
            </a:r>
            <a:r>
              <a:rPr lang="en-US" sz="2800" dirty="0">
                <a:solidFill>
                  <a:schemeClr val="tx1"/>
                </a:solidFill>
              </a:rPr>
              <a:t>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2"/>
                </a:solidFill>
              </a:rPr>
              <a:t>C. </a:t>
            </a:r>
            <a:r>
              <a:rPr lang="en-US" sz="2800" dirty="0">
                <a:solidFill>
                  <a:schemeClr val="tx1"/>
                </a:solidFill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solidFill>
                  <a:schemeClr val="bg2"/>
                </a:solidFill>
              </a:rPr>
              <a:t>D. </a:t>
            </a:r>
            <a:r>
              <a:rPr lang="en-US" sz="2800" dirty="0">
                <a:solidFill>
                  <a:schemeClr val="tx1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99051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Boolean operators take one (not) or two (and, or) bools and return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An expression involving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 produces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the original value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if the original value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produces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exactly when both of its operands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produces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exactly when at least one of its operands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07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14B2-7590-898F-AC89-B9FC07AA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</p:spTree>
    <p:extLst>
      <p:ext uri="{BB962C8B-B14F-4D97-AF65-F5344CB8AC3E}">
        <p14:creationId xmlns:p14="http://schemas.microsoft.com/office/powerpoint/2010/main" val="932104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9205" y="1353274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Consider this expression:</a:t>
            </a:r>
          </a:p>
          <a:p>
            <a:pPr marL="25400" indent="0">
              <a:buNone/>
            </a:pPr>
            <a:r>
              <a:rPr lang="pt-BR" sz="2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and (not b)</a:t>
            </a: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800" dirty="0"/>
              <a:t>Which of the following makes the expression true?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false, b false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false, b true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C. 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true, b false</a:t>
            </a: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D. 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 true, b true</a:t>
            </a:r>
          </a:p>
          <a:p>
            <a:pPr marL="254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E.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More than one of the above</a:t>
            </a: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038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What is printed by the code below?  (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800" dirty="0"/>
              <a:t> has the highest precedence,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dirty="0"/>
              <a:t>, then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dirty="0"/>
              <a:t>.)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b="0" dirty="0">
                <a:solidFill>
                  <a:srgbClr val="3B3B3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rint(not a and b or c)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0" dirty="0">
              <a:solidFill>
                <a:srgbClr val="3B3B3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A.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True</a:t>
            </a:r>
            <a:endParaRPr lang="en-US" sz="24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B.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False</a:t>
            </a:r>
          </a:p>
          <a:p>
            <a:pPr marL="25400" indent="0">
              <a:buNone/>
            </a:pPr>
            <a:endParaRPr lang="pt-BR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2 due next Monday at 10pm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1 extended to Friday for late enrollments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Lab tomorrow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Same format (group work followed by short individual assessment)</a:t>
            </a:r>
          </a:p>
          <a:p>
            <a:pPr marL="800100" lvl="1" indent="-342900">
              <a:spcBef>
                <a:spcPts val="0"/>
              </a:spcBef>
            </a:pPr>
            <a:r>
              <a:rPr lang="en-US" dirty="0"/>
              <a:t>We believe/hope the kinks have been worked out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First real quiz is in lab on Wednesday 10/18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64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"/>
          <p:cNvSpPr txBox="1">
            <a:spLocks noGrp="1"/>
          </p:cNvSpPr>
          <p:nvPr>
            <p:ph type="title"/>
          </p:nvPr>
        </p:nvSpPr>
        <p:spPr>
          <a:xfrm>
            <a:off x="609599" y="57874"/>
            <a:ext cx="1135711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99" name="Google Shape;299;p27"/>
          <p:cNvSpPr txBox="1">
            <a:spLocks noGrp="1"/>
          </p:cNvSpPr>
          <p:nvPr>
            <p:ph type="body" idx="1"/>
          </p:nvPr>
        </p:nvSpPr>
        <p:spPr>
          <a:xfrm>
            <a:off x="609600" y="1196622"/>
            <a:ext cx="11130843" cy="5159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Python has numeric operators for calculations and string operations for text</a:t>
            </a:r>
          </a:p>
          <a:p>
            <a:pPr marL="800100"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US" dirty="0"/>
              <a:t>We need a clear understanding of these to be able to read code</a:t>
            </a:r>
          </a:p>
          <a:p>
            <a:pPr marL="342900" indent="-342900">
              <a:spcBef>
                <a:spcPts val="0"/>
              </a:spcBef>
            </a:pPr>
            <a:r>
              <a:rPr lang="en-US" dirty="0"/>
              <a:t>Boolean operators including NOT, AND, and OR are useful in programming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68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609600" y="57874"/>
            <a:ext cx="109728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dirty="0"/>
              <a:t>Learning Goals for Today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242FE-AE52-7F26-A402-7775A5D4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dirty="0"/>
              <a:t>By the end of today’s lecture, you should be able to:</a:t>
            </a:r>
          </a:p>
          <a:p>
            <a:r>
              <a:rPr lang="en-US" dirty="0"/>
              <a:t>Trace and modify code that includes strings, relational operators, and conditional statements</a:t>
            </a:r>
          </a:p>
        </p:txBody>
      </p:sp>
    </p:spTree>
    <p:extLst>
      <p:ext uri="{BB962C8B-B14F-4D97-AF65-F5344CB8AC3E}">
        <p14:creationId xmlns:p14="http://schemas.microsoft.com/office/powerpoint/2010/main" val="148254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Basics of Strings in Python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+ operator is for string concatenation, * for repetition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These are examples of </a:t>
            </a:r>
            <a:r>
              <a:rPr lang="en-US" b="1" dirty="0"/>
              <a:t>overloaded</a:t>
            </a:r>
            <a:r>
              <a:rPr lang="en-US" dirty="0"/>
              <a:t> operators since they behave differently depending on the type of the operands</a:t>
            </a:r>
          </a:p>
          <a:p>
            <a:pPr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 + 7</a:t>
            </a:r>
          </a:p>
          <a:p>
            <a:pPr lvl="2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"Hi "+ "there"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What happens if we try to use a + with a string and a number?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We get an error, the + doesn’t know what to do!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"3" + 4 </a:t>
            </a:r>
            <a:r>
              <a:rPr lang="en-US" dirty="0"/>
              <a:t>supposed to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"34" </a:t>
            </a:r>
            <a:r>
              <a:rPr lang="en-US" dirty="0"/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40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What happens if we try to use a + with a string and a number?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We get an error, the + doesn’t know what to do!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"3" + 4 </a:t>
            </a:r>
            <a:r>
              <a:rPr lang="en-US" dirty="0"/>
              <a:t>supposed to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"34" </a:t>
            </a:r>
            <a:r>
              <a:rPr lang="en-US" dirty="0"/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endParaRPr lang="en-US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You can use </a:t>
            </a:r>
            <a:r>
              <a:rPr lang="en-US" b="1" dirty="0"/>
              <a:t>type</a:t>
            </a:r>
            <a:r>
              <a:rPr lang="en-US" dirty="0"/>
              <a:t> to find the type of an argument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type(1)</a:t>
            </a:r>
            <a:r>
              <a:rPr lang="en-US" dirty="0"/>
              <a:t>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'int'&gt;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type("3")returns &lt;class 'str’&gt;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You can convert a variables type using: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int(value)</a:t>
            </a:r>
            <a:r>
              <a:rPr lang="en-US" dirty="0"/>
              <a:t>: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/>
              <a:t> as an int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str(value)</a:t>
            </a:r>
            <a:r>
              <a:rPr lang="en-US" dirty="0"/>
              <a:t>: returns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/>
              <a:t> to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1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Newline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character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dirty="0"/>
              <a:t> is for a new line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bg2"/>
              </a:solidFill>
            </a:endParaRP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Or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	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=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3B3B3B"/>
                </a:solidFill>
                <a:effectLst/>
                <a:uLnTx/>
                <a:uFillTx/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print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AD5A1-9A24-FE75-F5E3-4F3FBDCE2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720" y="2492021"/>
            <a:ext cx="2346979" cy="105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Google Shape;299;p27">
            <a:extLst>
              <a:ext uri="{FF2B5EF4-FFF2-40B4-BE49-F238E27FC236}">
                <a16:creationId xmlns:a16="http://schemas.microsoft.com/office/drawing/2014/main" id="{5D69FB80-DA12-5E15-8A81-D31CD6D1C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11966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What is the value of s after the following code runs:</a:t>
            </a:r>
          </a:p>
          <a:p>
            <a:pPr marL="25400" indent="0">
              <a:buNone/>
            </a:pP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25400" indent="0">
              <a:buNone/>
            </a:pP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‘q’</a:t>
            </a:r>
          </a:p>
          <a:p>
            <a:pPr marL="25400" indent="0">
              <a:buNone/>
            </a:pP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A.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abcddd</a:t>
            </a:r>
            <a:r>
              <a:rPr lang="en-US" dirty="0">
                <a:solidFill>
                  <a:schemeClr val="tx1"/>
                </a:solidFill>
              </a:rPr>
              <a:t>   q"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B.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abcddd</a:t>
            </a:r>
            <a:r>
              <a:rPr lang="en-US" dirty="0">
                <a:solidFill>
                  <a:schemeClr val="tx1"/>
                </a:solidFill>
              </a:rPr>
              <a:t>’’’’’’q"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C.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abcdddq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D.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qdddabc</a:t>
            </a:r>
            <a:r>
              <a:rPr lang="en-US" dirty="0">
                <a:solidFill>
                  <a:schemeClr val="tx1"/>
                </a:solidFill>
              </a:rPr>
              <a:t>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bg2"/>
                </a:solidFill>
              </a:rPr>
              <a:t>E. </a:t>
            </a:r>
            <a:r>
              <a:rPr lang="en-US" dirty="0">
                <a:solidFill>
                  <a:schemeClr val="tx1"/>
                </a:solidFill>
              </a:rPr>
              <a:t>"</a:t>
            </a:r>
            <a:r>
              <a:rPr lang="en-US" dirty="0" err="1">
                <a:solidFill>
                  <a:schemeClr val="tx1"/>
                </a:solidFill>
              </a:rPr>
              <a:t>dddabcq</a:t>
            </a:r>
            <a:r>
              <a:rPr lang="en-US" dirty="0">
                <a:solidFill>
                  <a:schemeClr val="tx1"/>
                </a:solidFill>
              </a:rPr>
              <a:t>"</a:t>
            </a:r>
            <a:endParaRPr lang="en-US" dirty="0">
              <a:solidFill>
                <a:schemeClr val="bg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221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Gathering Input</a:t>
            </a:r>
          </a:p>
        </p:txBody>
      </p:sp>
      <p:sp>
        <p:nvSpPr>
          <p:cNvPr id="4" name="Google Shape;299;p27">
            <a:extLst>
              <a:ext uri="{FF2B5EF4-FFF2-40B4-BE49-F238E27FC236}">
                <a16:creationId xmlns:a16="http://schemas.microsoft.com/office/drawing/2014/main" id="{C0CC8095-8670-F054-13D1-9451945914DE}"/>
              </a:ext>
            </a:extLst>
          </p:cNvPr>
          <p:cNvSpPr txBox="1">
            <a:spLocks/>
          </p:cNvSpPr>
          <p:nvPr/>
        </p:nvSpPr>
        <p:spPr>
          <a:xfrm>
            <a:off x="762001" y="13490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How to collect input from a user?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Use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has one parameter which is the prompt to the user before collecting input.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For example</a:t>
            </a:r>
          </a:p>
          <a:p>
            <a:pPr marL="25400" indent="0">
              <a:buNone/>
            </a:pP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your name: 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5400" indent="0">
              <a:buNone/>
            </a:pP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9DAFA-82AA-82EC-CB7D-02F6AF68B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4965977"/>
            <a:ext cx="3471332" cy="6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1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5302-411F-42E6-9D15-DEFE653BC6B8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Google Shape;299;p27">
            <a:extLst>
              <a:ext uri="{FF2B5EF4-FFF2-40B4-BE49-F238E27FC236}">
                <a16:creationId xmlns:a16="http://schemas.microsoft.com/office/drawing/2014/main" id="{C0CC8095-8670-F054-13D1-9451945914DE}"/>
              </a:ext>
            </a:extLst>
          </p:cNvPr>
          <p:cNvSpPr txBox="1">
            <a:spLocks/>
          </p:cNvSpPr>
          <p:nvPr/>
        </p:nvSpPr>
        <p:spPr>
          <a:xfrm>
            <a:off x="762001" y="1349022"/>
            <a:ext cx="10972800" cy="4946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Method: an operation specific to one type of value</a:t>
            </a:r>
          </a:p>
          <a:p>
            <a:pPr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Methods are called using </a:t>
            </a:r>
            <a:r>
              <a:rPr lang="en-US" dirty="0" err="1"/>
              <a:t>value.method</a:t>
            </a:r>
            <a:r>
              <a:rPr lang="en-US" dirty="0"/>
              <a:t> syntax</a:t>
            </a: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18247-A12C-1E83-A09C-2C6C07FFAB69}"/>
              </a:ext>
            </a:extLst>
          </p:cNvPr>
          <p:cNvSpPr txBox="1"/>
          <p:nvPr/>
        </p:nvSpPr>
        <p:spPr>
          <a:xfrm>
            <a:off x="685800" y="2754489"/>
            <a:ext cx="108203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"Baseball!"</a:t>
            </a: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 does not change</a:t>
            </a: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lower(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wrong!</a:t>
            </a: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8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works because </a:t>
            </a:r>
            <a:r>
              <a:rPr lang="en-US" sz="2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is a function, not method!</a:t>
            </a:r>
            <a:endParaRPr lang="en-US" sz="28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F3C9C-DAB8-4C73-7FE8-6826CEA7CDC7}"/>
              </a:ext>
            </a:extLst>
          </p:cNvPr>
          <p:cNvSpPr txBox="1"/>
          <p:nvPr/>
        </p:nvSpPr>
        <p:spPr>
          <a:xfrm>
            <a:off x="846667" y="5238044"/>
            <a:ext cx="10735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Strings are </a:t>
            </a:r>
            <a:r>
              <a:rPr lang="en-US" sz="2800" b="1" dirty="0"/>
              <a:t>immutable</a:t>
            </a:r>
            <a:r>
              <a:rPr lang="en-US" sz="2800" dirty="0"/>
              <a:t> which means you cannot change a string (but you can ask to have a changed copy returned to you)</a:t>
            </a:r>
          </a:p>
        </p:txBody>
      </p:sp>
    </p:spTree>
    <p:extLst>
      <p:ext uri="{BB962C8B-B14F-4D97-AF65-F5344CB8AC3E}">
        <p14:creationId xmlns:p14="http://schemas.microsoft.com/office/powerpoint/2010/main" val="3686512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UCSD">
      <a:dk1>
        <a:srgbClr val="162A46"/>
      </a:dk1>
      <a:lt1>
        <a:srgbClr val="FFFFFF"/>
      </a:lt1>
      <a:dk2>
        <a:srgbClr val="01639C"/>
      </a:dk2>
      <a:lt2>
        <a:srgbClr val="FFFFFF"/>
      </a:lt2>
      <a:accent1>
        <a:srgbClr val="23B8D1"/>
      </a:accent1>
      <a:accent2>
        <a:srgbClr val="73953E"/>
      </a:accent2>
      <a:accent3>
        <a:srgbClr val="FEE70C"/>
      </a:accent3>
      <a:accent4>
        <a:srgbClr val="EE8F00"/>
      </a:accent4>
      <a:accent5>
        <a:srgbClr val="B3ACA3"/>
      </a:accent5>
      <a:accent6>
        <a:srgbClr val="C79100"/>
      </a:accent6>
      <a:hlink>
        <a:srgbClr val="0329D7"/>
      </a:hlink>
      <a:folHlink>
        <a:srgbClr val="0229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1296</Words>
  <Application>Microsoft Office PowerPoint</Application>
  <PresentationFormat>Widescreen</PresentationFormat>
  <Paragraphs>203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Open Sans</vt:lpstr>
      <vt:lpstr>Consolas</vt:lpstr>
      <vt:lpstr>Courier New</vt:lpstr>
      <vt:lpstr>Open Sans SemiBold</vt:lpstr>
      <vt:lpstr>Calibri</vt:lpstr>
      <vt:lpstr>Arial</vt:lpstr>
      <vt:lpstr>Office Theme</vt:lpstr>
      <vt:lpstr>CSE 8A – Introduction to  Programming and Computational Problem Solving I</vt:lpstr>
      <vt:lpstr>Announcements</vt:lpstr>
      <vt:lpstr>Learning Goals for Today</vt:lpstr>
      <vt:lpstr>Basics of Strings in Python</vt:lpstr>
      <vt:lpstr>Casting</vt:lpstr>
      <vt:lpstr>Newline</vt:lpstr>
      <vt:lpstr>String operations</vt:lpstr>
      <vt:lpstr>Gathering Input</vt:lpstr>
      <vt:lpstr>String Methods</vt:lpstr>
      <vt:lpstr>Methods vs. Functions</vt:lpstr>
      <vt:lpstr>String Methods</vt:lpstr>
      <vt:lpstr>String methods</vt:lpstr>
      <vt:lpstr>Relational Operators</vt:lpstr>
      <vt:lpstr>Relational Operators</vt:lpstr>
      <vt:lpstr>Relational Operators</vt:lpstr>
      <vt:lpstr>Boolean Operators</vt:lpstr>
      <vt:lpstr>Truth Tables</vt:lpstr>
      <vt:lpstr>Boolean Operators</vt:lpstr>
      <vt:lpstr>Boolean Operators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8A – Introduction to  Programming and Computational Problem Solving I</dc:title>
  <dc:creator>Leo Porter</dc:creator>
  <cp:lastModifiedBy>Leo Porter</cp:lastModifiedBy>
  <cp:revision>21</cp:revision>
  <dcterms:created xsi:type="dcterms:W3CDTF">2019-07-17T06:14:48Z</dcterms:created>
  <dcterms:modified xsi:type="dcterms:W3CDTF">2023-12-17T07:14:55Z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0x0101002F3DBABC677EAC4EB89D0E5813CE1C97</vt:lpwstr>
  </property>
  <property fmtid="{D5CDD505-2E9C-101B-9397-08002B2CF9AE}" pid="3" name="_dlc_DocIdItemGuid">
    <vt:lpwstr>672fea0e-6365-4b73-84cc-a1c7a9616c94</vt:lpwstr>
  </property>
</Properties>
</file>