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1743" r:id="rId3"/>
    <p:sldId id="1742" r:id="rId4"/>
    <p:sldId id="655" r:id="rId5"/>
    <p:sldId id="1754" r:id="rId6"/>
    <p:sldId id="1748" r:id="rId7"/>
    <p:sldId id="1747" r:id="rId8"/>
    <p:sldId id="1755" r:id="rId9"/>
    <p:sldId id="1758" r:id="rId10"/>
    <p:sldId id="1759" r:id="rId11"/>
    <p:sldId id="1760" r:id="rId12"/>
    <p:sldId id="1764" r:id="rId13"/>
    <p:sldId id="1765" r:id="rId14"/>
    <p:sldId id="1767" r:id="rId15"/>
    <p:sldId id="1768" r:id="rId16"/>
    <p:sldId id="650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Open Sans SemiBold" panose="020B0706030804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8" roundtripDataSignature="AMtx7mhrSKjNLGSCKwlpN8azhVkMHzGxn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F5A3516-EF39-4584-BF69-F12ED04454D3}" name="Leo Porter" initials="LP" userId="bc0e59dab6a63e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wanson, Steven" initials="" lastIdx="3" clrIdx="0"/>
  <p:cmAuthor id="1" name="Leo Porter" initials="LP" lastIdx="1" clrIdx="1">
    <p:extLst>
      <p:ext uri="{19B8F6BF-5375-455C-9EA6-DF929625EA0E}">
        <p15:presenceInfo xmlns:p15="http://schemas.microsoft.com/office/powerpoint/2012/main" userId="bc0e59dab6a63e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955371-7259-4FFE-A116-24322F608BE9}">
  <a:tblStyle styleId="{85955371-7259-4FFE-A116-24322F608BE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3F7"/>
          </a:solidFill>
        </a:fill>
      </a:tcStyle>
    </a:wholeTbl>
    <a:band1H>
      <a:tcTxStyle/>
      <a:tcStyle>
        <a:tcBdr/>
        <a:fill>
          <a:solidFill>
            <a:srgbClr val="CBE6E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6E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D4B56B-A886-46B0-8B76-EC814110159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605" autoAdjust="0"/>
  </p:normalViewPr>
  <p:slideViewPr>
    <p:cSldViewPr snapToGrid="0">
      <p:cViewPr varScale="1">
        <p:scale>
          <a:sx n="77" d="100"/>
          <a:sy n="77" d="100"/>
        </p:scale>
        <p:origin x="187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104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9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10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Welcome!</a:t>
            </a:r>
            <a:endParaRPr dirty="0"/>
          </a:p>
        </p:txBody>
      </p:sp>
      <p:sp>
        <p:nvSpPr>
          <p:cNvPr id="104" name="Google Shape;104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– the temperature of 32 prints two things in the first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6772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0520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5792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7 &gt; 2 </a:t>
            </a:r>
            <a:r>
              <a:rPr lang="pt-BR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The parens bind the “and” operator to 9&lt;2 and 8&gt;3 as operands, but Python still goes left to right.  Thankfully, the lack of ++ operators in Python makes it less important to discuss the difference between binding of operators to operands and order of evaluation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445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– all has to be evaluated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4469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– </a:t>
            </a:r>
            <a:r>
              <a:rPr lang="en-US" dirty="0" err="1"/>
              <a:t>elif</a:t>
            </a:r>
            <a:r>
              <a:rPr lang="en-US" dirty="0"/>
              <a:t> is redundant and the else can’t execute.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8885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2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6" name="Google Shape;296;p2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601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useful hints from this study</a:t>
            </a:r>
          </a:p>
          <a:p>
            <a:r>
              <a:rPr lang="en-US" dirty="0"/>
              <a:t>Careful: Correlation and Causation.  If a student is already really lost, they aren’t in a position to conduct a targeted review.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967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2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Mention extension</a:t>
            </a:r>
            <a:endParaRPr dirty="0"/>
          </a:p>
        </p:txBody>
      </p:sp>
      <p:sp>
        <p:nvSpPr>
          <p:cNvPr id="296" name="Google Shape;296;p2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319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2821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True and False or True</a:t>
            </a:r>
          </a:p>
          <a:p>
            <a:r>
              <a:rPr lang="en-US" dirty="0"/>
              <a:t>False and False or True</a:t>
            </a:r>
          </a:p>
          <a:p>
            <a:r>
              <a:rPr lang="en-US" dirty="0"/>
              <a:t>False or True</a:t>
            </a:r>
          </a:p>
          <a:p>
            <a:r>
              <a:rPr lang="en-US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087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conditionals in everyday life.</a:t>
            </a:r>
          </a:p>
          <a:p>
            <a:r>
              <a:rPr lang="en-US" dirty="0"/>
              <a:t>If I have a reading for class, I read the book.</a:t>
            </a:r>
          </a:p>
          <a:p>
            <a:r>
              <a:rPr lang="en-US" dirty="0"/>
              <a:t>When emptying the dishwasher, I make decisions based on conditionals</a:t>
            </a:r>
          </a:p>
          <a:p>
            <a:r>
              <a:rPr lang="en-US" dirty="0"/>
              <a:t>If a plate, put with plates in the cupboard</a:t>
            </a:r>
          </a:p>
          <a:p>
            <a:r>
              <a:rPr lang="en-US" dirty="0" err="1"/>
              <a:t>elif</a:t>
            </a:r>
            <a:r>
              <a:rPr lang="en-US" dirty="0"/>
              <a:t> a glass, put with glasses in the cupboard</a:t>
            </a:r>
          </a:p>
          <a:p>
            <a:r>
              <a:rPr lang="en-US" dirty="0" err="1"/>
              <a:t>elif</a:t>
            </a:r>
            <a:r>
              <a:rPr lang="en-US" dirty="0"/>
              <a:t> if a utensil, put with utensils in the drawer</a:t>
            </a:r>
          </a:p>
          <a:p>
            <a:r>
              <a:rPr lang="en-US" dirty="0"/>
              <a:t>Else … put in dish strainer for someone else to put away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1402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memory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2177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coding</a:t>
            </a:r>
          </a:p>
          <a:p>
            <a:r>
              <a:rPr lang="en-US" dirty="0"/>
              <a:t>Abs</a:t>
            </a:r>
          </a:p>
          <a:p>
            <a:r>
              <a:rPr lang="en-US" dirty="0"/>
              <a:t>Even/odd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1876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memory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097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3"/>
          <p:cNvSpPr txBox="1">
            <a:spLocks noGrp="1"/>
          </p:cNvSpPr>
          <p:nvPr>
            <p:ph type="ctrTitle"/>
          </p:nvPr>
        </p:nvSpPr>
        <p:spPr>
          <a:xfrm>
            <a:off x="533400" y="304800"/>
            <a:ext cx="10668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None/>
              <a:defRPr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3"/>
          <p:cNvSpPr txBox="1"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006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63656A"/>
              </a:buClr>
              <a:buSzPts val="3000"/>
              <a:buNone/>
              <a:defRPr sz="3000">
                <a:solidFill>
                  <a:srgbClr val="63656A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98B92"/>
              </a:buClr>
              <a:buSzPts val="2800"/>
              <a:buNone/>
              <a:defRPr>
                <a:solidFill>
                  <a:srgbClr val="898B92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98B92"/>
              </a:buClr>
              <a:buSzPts val="2400"/>
              <a:buNone/>
              <a:defRPr>
                <a:solidFill>
                  <a:srgbClr val="898B92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73"/>
          <p:cNvSpPr/>
          <p:nvPr/>
        </p:nvSpPr>
        <p:spPr>
          <a:xfrm>
            <a:off x="10744200" y="6096000"/>
            <a:ext cx="1447800" cy="762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73"/>
          <p:cNvSpPr txBox="1">
            <a:spLocks noGrp="1"/>
          </p:cNvSpPr>
          <p:nvPr>
            <p:ph type="body" idx="2"/>
          </p:nvPr>
        </p:nvSpPr>
        <p:spPr>
          <a:xfrm>
            <a:off x="3086100" y="5257800"/>
            <a:ext cx="6019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alibri"/>
              <a:buNone/>
              <a:defRPr sz="2000" b="0" i="1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">
  <p:cSld name="Footer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 type="obj">
  <p:cSld name="OBJECT">
    <p:bg>
      <p:bgPr>
        <a:solidFill>
          <a:schemeClr val="lt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5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5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75"/>
          <p:cNvSpPr txBox="1"/>
          <p:nvPr/>
        </p:nvSpPr>
        <p:spPr>
          <a:xfrm>
            <a:off x="3332285" y="746466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ullets">
  <p:cSld name="1_Bullets">
    <p:bg>
      <p:bgPr>
        <a:solidFill>
          <a:schemeClr val="lt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5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5"/>
          <p:cNvSpPr txBox="1"/>
          <p:nvPr/>
        </p:nvSpPr>
        <p:spPr>
          <a:xfrm>
            <a:off x="3332285" y="746466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5"/>
          <p:cNvSpPr txBox="1"/>
          <p:nvPr/>
        </p:nvSpPr>
        <p:spPr>
          <a:xfrm>
            <a:off x="609600" y="1524000"/>
            <a:ext cx="5215467" cy="4733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Identify key steps in executing an instruction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Identify  (and solve) key problems as we try to execute instructions quickly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Idle resources 🡪 “pipelining”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Control Hazards 🡪 “speculation”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Data hazards 🡪 “forwarding”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x86 is terrible 🡪 “micro ops”</a:t>
            </a:r>
            <a:endParaRPr sz="1800" b="0" i="0" u="none" strike="noStrike" cap="none">
              <a:solidFill>
                <a:srgbClr val="0169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Push for more performance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Deeper pipelining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Exploiting instruction-level parallelism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See how these lesson apply in a modern processor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Learn how to exploit them in software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5"/>
          <p:cNvSpPr txBox="1">
            <a:spLocks noGrp="1"/>
          </p:cNvSpPr>
          <p:nvPr>
            <p:ph type="body" idx="1"/>
          </p:nvPr>
        </p:nvSpPr>
        <p:spPr>
          <a:xfrm>
            <a:off x="5951538" y="1524000"/>
            <a:ext cx="5630862" cy="47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cribed Figure">
  <p:cSld name="Described Figure">
    <p:bg>
      <p:bgPr>
        <a:solidFill>
          <a:schemeClr val="lt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6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6"/>
          <p:cNvSpPr txBox="1">
            <a:spLocks noGrp="1"/>
          </p:cNvSpPr>
          <p:nvPr>
            <p:ph type="body" idx="1"/>
          </p:nvPr>
        </p:nvSpPr>
        <p:spPr>
          <a:xfrm>
            <a:off x="609600" y="1447799"/>
            <a:ext cx="5334000" cy="467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169A0"/>
              </a:buClr>
              <a:buSzPts val="2400"/>
              <a:buChar char="–"/>
              <a:defRPr sz="2400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Trouble Large">
  <p:cSld name="Double Trouble Large">
    <p:bg>
      <p:bgPr>
        <a:solidFill>
          <a:schemeClr val="lt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7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87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pen Sans SemiBold"/>
              <a:buNone/>
              <a:defRPr sz="4000" b="1" i="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7"/>
          <p:cNvSpPr txBox="1">
            <a:spLocks noGrp="1"/>
          </p:cNvSpPr>
          <p:nvPr>
            <p:ph type="body" idx="1"/>
          </p:nvPr>
        </p:nvSpPr>
        <p:spPr>
          <a:xfrm>
            <a:off x="609599" y="1524000"/>
            <a:ext cx="5333999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87"/>
          <p:cNvSpPr txBox="1">
            <a:spLocks noGrp="1"/>
          </p:cNvSpPr>
          <p:nvPr>
            <p:ph type="body" idx="2"/>
          </p:nvPr>
        </p:nvSpPr>
        <p:spPr>
          <a:xfrm>
            <a:off x="6248400" y="1524000"/>
            <a:ext cx="5334000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87"/>
          <p:cNvSpPr txBox="1">
            <a:spLocks noGrp="1"/>
          </p:cNvSpPr>
          <p:nvPr>
            <p:ph type="body" idx="3"/>
          </p:nvPr>
        </p:nvSpPr>
        <p:spPr>
          <a:xfrm>
            <a:off x="609601" y="4185266"/>
            <a:ext cx="5334000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87"/>
          <p:cNvSpPr txBox="1">
            <a:spLocks noGrp="1"/>
          </p:cNvSpPr>
          <p:nvPr>
            <p:ph type="body" idx="4"/>
          </p:nvPr>
        </p:nvSpPr>
        <p:spPr>
          <a:xfrm>
            <a:off x="6248399" y="4185266"/>
            <a:ext cx="5334000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uble Trouble Large">
  <p:cSld name="1_Double Trouble Large"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8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88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pen Sans SemiBold"/>
              <a:buNone/>
              <a:defRPr sz="4000" b="1" i="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88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88"/>
          <p:cNvSpPr txBox="1">
            <a:spLocks noGrp="1"/>
          </p:cNvSpPr>
          <p:nvPr>
            <p:ph type="body" idx="2"/>
          </p:nvPr>
        </p:nvSpPr>
        <p:spPr>
          <a:xfrm>
            <a:off x="609600" y="5334000"/>
            <a:ext cx="109728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ouble Trouble Large">
  <p:cSld name="2_Double Trouble Large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9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89"/>
          <p:cNvSpPr txBox="1">
            <a:spLocks noGrp="1"/>
          </p:cNvSpPr>
          <p:nvPr>
            <p:ph type="body" idx="1"/>
          </p:nvPr>
        </p:nvSpPr>
        <p:spPr>
          <a:xfrm>
            <a:off x="609600" y="76200"/>
            <a:ext cx="10972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89"/>
          <p:cNvSpPr txBox="1">
            <a:spLocks noGrp="1"/>
          </p:cNvSpPr>
          <p:nvPr>
            <p:ph type="body" idx="2"/>
          </p:nvPr>
        </p:nvSpPr>
        <p:spPr>
          <a:xfrm>
            <a:off x="609600" y="5334000"/>
            <a:ext cx="109728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Graph">
  <p:cSld name="Big Graph">
    <p:bg>
      <p:bgPr>
        <a:solidFill>
          <a:schemeClr val="l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0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90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pen Sans SemiBold"/>
              <a:buNone/>
              <a:defRPr sz="4000" b="1" i="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0"/>
          <p:cNvSpPr>
            <a:spLocks noGrp="1"/>
          </p:cNvSpPr>
          <p:nvPr>
            <p:ph type="chart" idx="2"/>
          </p:nvPr>
        </p:nvSpPr>
        <p:spPr>
          <a:xfrm>
            <a:off x="76200" y="1600200"/>
            <a:ext cx="12039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+Footer">
  <p:cSld name="Header+Footer"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1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2"/>
          <p:cNvSpPr txBox="1"/>
          <p:nvPr/>
        </p:nvSpPr>
        <p:spPr>
          <a:xfrm>
            <a:off x="11582424" y="640080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800" b="0" i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Google Shape;13;p7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9647" y="6400800"/>
            <a:ext cx="1815353" cy="39431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ites.google.com/ucsd.edu/cse8afa23/hom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FA1BEF-DAD1-5BF2-A04C-5BFE08ADC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63183" cy="515129"/>
          </a:xfrm>
          <a:prstGeom prst="rect">
            <a:avLst/>
          </a:prstGeom>
        </p:spPr>
      </p:pic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533400" y="304800"/>
            <a:ext cx="10668000" cy="91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sz="3200" dirty="0"/>
              <a:t>CSE 8A – Introduction to </a:t>
            </a:r>
            <a:br>
              <a:rPr lang="en-US" sz="3200" dirty="0"/>
            </a:br>
            <a:r>
              <a:rPr lang="en-US" sz="3200" dirty="0"/>
              <a:t>Programming and Computational Problem Solving I</a:t>
            </a:r>
            <a:endParaRPr sz="3200" dirty="0"/>
          </a:p>
        </p:txBody>
      </p:sp>
      <p:sp>
        <p:nvSpPr>
          <p:cNvPr id="107" name="Google Shape;107;p1"/>
          <p:cNvSpPr txBox="1">
            <a:spLocks noGrp="1"/>
          </p:cNvSpPr>
          <p:nvPr>
            <p:ph type="subTitle" idx="1"/>
          </p:nvPr>
        </p:nvSpPr>
        <p:spPr>
          <a:xfrm>
            <a:off x="1792941" y="1538970"/>
            <a:ext cx="8534400" cy="2006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3656A"/>
              </a:buClr>
              <a:buSzPts val="3000"/>
              <a:buNone/>
            </a:pPr>
            <a:r>
              <a:rPr lang="en-US" dirty="0">
                <a:solidFill>
                  <a:schemeClr val="tx1"/>
                </a:solidFill>
              </a:rPr>
              <a:t>Conditionals + Using </a:t>
            </a:r>
            <a:r>
              <a:rPr lang="en-US" dirty="0" err="1">
                <a:solidFill>
                  <a:schemeClr val="tx1"/>
                </a:solidFill>
              </a:rPr>
              <a:t>VSCode</a:t>
            </a:r>
            <a:r>
              <a:rPr lang="en-US" dirty="0">
                <a:solidFill>
                  <a:schemeClr val="tx1"/>
                </a:solidFill>
              </a:rPr>
              <a:t> to Understand Code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97A1F-E364-BFCF-1D5D-93B82BA2F1F4}"/>
              </a:ext>
            </a:extLst>
          </p:cNvPr>
          <p:cNvSpPr txBox="1"/>
          <p:nvPr/>
        </p:nvSpPr>
        <p:spPr>
          <a:xfrm>
            <a:off x="88234" y="2336710"/>
            <a:ext cx="62602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How to get help:</a:t>
            </a:r>
          </a:p>
          <a:p>
            <a:endParaRPr lang="en-US" sz="1800" b="1" dirty="0"/>
          </a:p>
          <a:p>
            <a:r>
              <a:rPr lang="en-US" sz="1800" b="1" dirty="0"/>
              <a:t>Class Website</a:t>
            </a:r>
          </a:p>
          <a:p>
            <a:r>
              <a:rPr lang="en-US" sz="1800" dirty="0">
                <a:hlinkClick r:id="rId4"/>
              </a:rPr>
              <a:t>https://sites.google.com/ucsd.edu/cse8afa23/home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DB4E2-9307-45AC-D374-D0804286D9CE}"/>
              </a:ext>
            </a:extLst>
          </p:cNvPr>
          <p:cNvSpPr txBox="1"/>
          <p:nvPr/>
        </p:nvSpPr>
        <p:spPr>
          <a:xfrm>
            <a:off x="0" y="5816604"/>
            <a:ext cx="2511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Slides based, in part, on materials from Dan Zingaro.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58F244-FBF3-120D-C22A-96EBE90E718A}"/>
              </a:ext>
            </a:extLst>
          </p:cNvPr>
          <p:cNvSpPr txBox="1"/>
          <p:nvPr/>
        </p:nvSpPr>
        <p:spPr>
          <a:xfrm>
            <a:off x="11136154" y="6539761"/>
            <a:ext cx="117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xkcd.com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0FEE2-F9D9-501B-876B-BE6E3A384BCA}"/>
              </a:ext>
            </a:extLst>
          </p:cNvPr>
          <p:cNvSpPr txBox="1"/>
          <p:nvPr/>
        </p:nvSpPr>
        <p:spPr>
          <a:xfrm>
            <a:off x="88234" y="3701659"/>
            <a:ext cx="61502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Piazza</a:t>
            </a:r>
            <a:r>
              <a:rPr lang="en-US" sz="1600" dirty="0"/>
              <a:t> for brief questions or logistic questions</a:t>
            </a:r>
          </a:p>
          <a:p>
            <a:endParaRPr lang="en-US" sz="1600" dirty="0"/>
          </a:p>
          <a:p>
            <a:r>
              <a:rPr lang="en-US" sz="1600" b="1" dirty="0"/>
              <a:t>Tutor Hours</a:t>
            </a:r>
            <a:r>
              <a:rPr lang="en-US" sz="1600" dirty="0"/>
              <a:t> for help with homework/setting up computer </a:t>
            </a:r>
            <a:r>
              <a:rPr lang="en-US" sz="1600" dirty="0">
                <a:sym typeface="Wingdings" panose="05000000000000000000" pitchFamily="2" charset="2"/>
              </a:rPr>
              <a:t>To get help, use </a:t>
            </a:r>
            <a:r>
              <a:rPr lang="en-US" sz="1600" dirty="0" err="1">
                <a:sym typeface="Wingdings" panose="05000000000000000000" pitchFamily="2" charset="2"/>
              </a:rPr>
              <a:t>Autograder</a:t>
            </a:r>
            <a:r>
              <a:rPr lang="en-US" sz="1600" dirty="0">
                <a:sym typeface="Wingdings" panose="05000000000000000000" pitchFamily="2" charset="2"/>
              </a:rPr>
              <a:t> (directions on piazza)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Office Hours</a:t>
            </a:r>
            <a:r>
              <a:rPr lang="en-US" sz="1600" dirty="0"/>
              <a:t> for homework/conceptual help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11966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temperature &gt; 32: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print("above freezing")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print("below freezing")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temperature == 32: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print("at freezing")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Does the code above do exactly the same thing as the code below? (Assume temperature already refers to some numeric value.)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temperature &gt; 32: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print("below freezing")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0" dirty="0" err="1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temperature &lt; 32: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print("below freezing")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0" dirty="0" err="1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temperature == 32: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print("at freezing")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A.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Yes</a:t>
            </a:r>
            <a:endParaRPr lang="en-US" sz="2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B.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No</a:t>
            </a:r>
          </a:p>
          <a:p>
            <a:pPr marL="25400" indent="0">
              <a:buNone/>
            </a:pPr>
            <a:endParaRPr lang="pt-BR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27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Conditionals Continued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11966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What is the output of the code below?  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x &lt; 15: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x &gt; 8: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print("one")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print("two")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print("three")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A.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one</a:t>
            </a:r>
            <a:endParaRPr lang="en-US" sz="2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B.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two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three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D.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More than one of the above are output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No output</a:t>
            </a:r>
          </a:p>
          <a:p>
            <a:pPr marL="2540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5400" indent="0">
              <a:buNone/>
            </a:pPr>
            <a:endParaRPr lang="pt-BR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62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Short-circuit evaluation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1490F-7DF4-E15E-0D42-2A7201522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10850"/>
            <a:ext cx="10972800" cy="3599145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When an expression contains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/>
              <a:t>or 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/>
              <a:t>, Python evaluates from left to right</a:t>
            </a:r>
          </a:p>
          <a:p>
            <a:r>
              <a:rPr lang="en-US"/>
              <a:t>It stops evaluating once the truth value of the expression is known</a:t>
            </a:r>
          </a:p>
          <a:p>
            <a:r>
              <a:rPr lang="en-US"/>
              <a:t>For x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/>
              <a:t> y, if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is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/>
              <a:t>, there is no reason to evaluate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r>
              <a:rPr lang="en-US"/>
              <a:t>For x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/>
              <a:t> y, if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is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/>
              <a:t>, there is no reason to evaluate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r>
              <a:rPr lang="en-US"/>
              <a:t>The value of the expression ends up being the last condition actually evaluated by Python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7ED83E-7576-5641-F1FE-14672836F3B3}"/>
              </a:ext>
            </a:extLst>
          </p:cNvPr>
          <p:cNvSpPr txBox="1"/>
          <p:nvPr/>
        </p:nvSpPr>
        <p:spPr>
          <a:xfrm>
            <a:off x="717116" y="4647157"/>
            <a:ext cx="60939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False and True # examples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US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and False</a:t>
            </a:r>
          </a:p>
          <a:p>
            <a:pPr algn="l"/>
            <a:r>
              <a:rPr lang="en-US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0 and 5</a:t>
            </a:r>
          </a:p>
          <a:p>
            <a:pPr algn="l"/>
            <a:r>
              <a:rPr lang="en-US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1 or 0</a:t>
            </a:r>
          </a:p>
          <a:p>
            <a:pPr algn="l"/>
            <a:r>
              <a:rPr lang="en-US" sz="18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0 or 1</a:t>
            </a:r>
            <a:endParaRPr lang="en-US" sz="14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398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Conditionals Continued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11966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In the following expression, which parts are evaluated?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</a:rPr>
              <a:t>(7 &gt; 2) </a:t>
            </a:r>
            <a:r>
              <a:rPr lang="en-US" sz="2800" dirty="0"/>
              <a:t>or ( </a:t>
            </a:r>
            <a:r>
              <a:rPr lang="en-US" sz="2800" dirty="0">
                <a:solidFill>
                  <a:srgbClr val="7030A0"/>
                </a:solidFill>
              </a:rPr>
              <a:t>(9 &lt; 2) </a:t>
            </a:r>
            <a:r>
              <a:rPr lang="en-US" sz="2800" dirty="0"/>
              <a:t>and </a:t>
            </a:r>
            <a:r>
              <a:rPr lang="en-US" sz="2800" dirty="0">
                <a:solidFill>
                  <a:schemeClr val="bg2"/>
                </a:solidFill>
              </a:rPr>
              <a:t>(8 &gt; 3) </a:t>
            </a:r>
            <a:r>
              <a:rPr lang="en-US" sz="28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A.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Only the first condition</a:t>
            </a:r>
            <a:endParaRPr lang="en-US" sz="2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B.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Only the second condition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Only the third condition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D.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The first and third condition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All of the code is evaluated</a:t>
            </a:r>
          </a:p>
          <a:p>
            <a:pPr marL="2540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721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Conditionals Continued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11966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In the following expression, which parts are evaluated?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(7 &gt; 2)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7030A0"/>
                </a:solidFill>
              </a:rPr>
              <a:t>(9 &lt; 2) </a:t>
            </a:r>
            <a:r>
              <a:rPr lang="en-US" sz="2800" dirty="0"/>
              <a:t>) or </a:t>
            </a:r>
            <a:r>
              <a:rPr lang="en-US" sz="2800" dirty="0">
                <a:solidFill>
                  <a:schemeClr val="bg2"/>
                </a:solidFill>
              </a:rPr>
              <a:t>(8 &gt; 3) </a:t>
            </a:r>
            <a:r>
              <a:rPr lang="en-US" sz="28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A.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Only the first condition</a:t>
            </a:r>
            <a:endParaRPr lang="en-US" sz="2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B.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Only the second condition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Only the third condition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D.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The first and third condition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E.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All of the code is evaluated</a:t>
            </a:r>
          </a:p>
          <a:p>
            <a:pPr marL="2540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355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Conditionals Continued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11966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5400" indent="0">
              <a:buNone/>
            </a:pPr>
            <a:r>
              <a:rPr lang="en-US" sz="23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 = int(input("What is your age?"))</a:t>
            </a:r>
          </a:p>
          <a:p>
            <a:pPr marL="25400" indent="0">
              <a:buNone/>
            </a:pPr>
            <a:r>
              <a:rPr lang="en-US" sz="23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age &lt; 18:</a:t>
            </a:r>
          </a:p>
          <a:p>
            <a:pPr marL="25400" indent="0">
              <a:buNone/>
            </a:pPr>
            <a:r>
              <a:rPr lang="en-US" sz="23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print('minor')</a:t>
            </a:r>
          </a:p>
          <a:p>
            <a:pPr marL="25400" indent="0">
              <a:buNone/>
            </a:pPr>
            <a:r>
              <a:rPr lang="en-US" sz="23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3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 &gt;= 18</a:t>
            </a:r>
            <a:r>
              <a:rPr lang="en-US" sz="23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age &lt; 30:</a:t>
            </a:r>
          </a:p>
          <a:p>
            <a:pPr marL="25400" indent="0">
              <a:buNone/>
            </a:pPr>
            <a:r>
              <a:rPr lang="en-US" sz="23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print('young adult')</a:t>
            </a:r>
          </a:p>
          <a:p>
            <a:pPr marL="25400" indent="0">
              <a:buNone/>
            </a:pPr>
            <a:r>
              <a:rPr lang="en-US" sz="23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3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age &gt;= 30:</a:t>
            </a:r>
          </a:p>
          <a:p>
            <a:pPr marL="25400" indent="0">
              <a:buNone/>
            </a:pPr>
            <a:r>
              <a:rPr lang="en-US" sz="23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print('adult')</a:t>
            </a:r>
          </a:p>
          <a:p>
            <a:pPr marL="25400" indent="0">
              <a:buNone/>
            </a:pPr>
            <a:r>
              <a:rPr lang="en-US" sz="2300" b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25400" indent="0">
              <a:buNone/>
            </a:pPr>
            <a:r>
              <a:rPr lang="en-US" sz="2300" b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print('ageless’)</a:t>
            </a:r>
          </a:p>
          <a:p>
            <a:pPr marL="25400" indent="0">
              <a:buNone/>
            </a:pPr>
            <a:r>
              <a:rPr lang="en-US" sz="2800" dirty="0"/>
              <a:t>What can be removed without changing what the code does?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A.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red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code (i.e.,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&gt;= 18)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can be removed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B.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The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blue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code (i.e., the last two lines) can be removed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Both the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red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and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blue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code can be removed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D.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Nothing can be removed</a:t>
            </a:r>
          </a:p>
          <a:p>
            <a:pPr marL="2540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444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299" name="Google Shape;299;p27"/>
          <p:cNvSpPr txBox="1">
            <a:spLocks noGrp="1"/>
          </p:cNvSpPr>
          <p:nvPr>
            <p:ph type="body" idx="1"/>
          </p:nvPr>
        </p:nvSpPr>
        <p:spPr>
          <a:xfrm>
            <a:off x="609600" y="1196622"/>
            <a:ext cx="11130843" cy="5159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Python has numeric operators for calculations and string operations for text</a:t>
            </a:r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We need a clear understanding of these to be able to read code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Conditionals allow us to perform logical tests of relationships of variables and change what the code does based on that relationship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68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12A9-06B1-1E78-94C2-4A92A2BE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Succeeding in introductory CS!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0A601-80DD-1A58-D67E-D031C7AB0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2427"/>
            <a:ext cx="11912488" cy="4469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CBF7DC-3CF1-2E7C-ACBF-62506AD10DE0}"/>
              </a:ext>
            </a:extLst>
          </p:cNvPr>
          <p:cNvSpPr txBox="1"/>
          <p:nvPr/>
        </p:nvSpPr>
        <p:spPr>
          <a:xfrm>
            <a:off x="2562577" y="627690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Liao et al. 2019. Behaviors of Higher and Lower Performing Students in CS1.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ITiCSE</a:t>
            </a:r>
            <a:r>
              <a:rPr lang="en-US" b="0" i="1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2019.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0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Announcements</a:t>
            </a:r>
            <a:endParaRPr dirty="0"/>
          </a:p>
        </p:txBody>
      </p:sp>
      <p:sp>
        <p:nvSpPr>
          <p:cNvPr id="299" name="Google Shape;299;p27"/>
          <p:cNvSpPr txBox="1">
            <a:spLocks noGrp="1"/>
          </p:cNvSpPr>
          <p:nvPr>
            <p:ph type="body" idx="1"/>
          </p:nvPr>
        </p:nvSpPr>
        <p:spPr>
          <a:xfrm>
            <a:off x="609600" y="1196622"/>
            <a:ext cx="11130843" cy="5159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Homework 2 due next Monday at 10pm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Homework 1 extended to Friday for late enrollments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Discussion tomorrow!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First real quiz is in lab on Wednesday 10/18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Lab 3 will be a take-home lab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Extensions students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Everything should now be set, see piazza for details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264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Learning Goals for Today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242FE-AE52-7F26-A402-7775A5D42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US" dirty="0"/>
              <a:t>By the end of today’s lecture, you should be able to:</a:t>
            </a:r>
          </a:p>
          <a:p>
            <a:r>
              <a:rPr lang="en-US" dirty="0"/>
              <a:t>Trace and modify code that includes conditional statements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148254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Recall - Boolean Operators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11966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What is printed by the code below?  (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2800" dirty="0"/>
              <a:t> has the highest precedence, then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800" dirty="0"/>
              <a:t>, then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800" dirty="0"/>
              <a:t>.)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rint(not a and b or c)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A.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True</a:t>
            </a:r>
            <a:endParaRPr lang="en-US" sz="2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B.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False</a:t>
            </a:r>
          </a:p>
          <a:p>
            <a:pPr marL="25400" indent="0">
              <a:buNone/>
            </a:pPr>
            <a:endParaRPr lang="pt-BR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6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Conditionals!</a:t>
            </a:r>
          </a:p>
        </p:txBody>
      </p:sp>
    </p:spTree>
    <p:extLst>
      <p:ext uri="{BB962C8B-B14F-4D97-AF65-F5344CB8AC3E}">
        <p14:creationId xmlns:p14="http://schemas.microsoft.com/office/powerpoint/2010/main" val="362319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Conditionals:  If and If-Else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11966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To do something if a condition is true, and nothing if the condition is false: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&lt;sequence-of-statements&gt;</a:t>
            </a: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To do something if a condition is true, and something else if that condition is false:</a:t>
            </a: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&lt;sequence-of-statements-1&gt;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&lt;sequence-of-statements-2&gt;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300AFC-77E1-9848-A760-B49406D9E001}"/>
              </a:ext>
            </a:extLst>
          </p:cNvPr>
          <p:cNvCxnSpPr/>
          <p:nvPr/>
        </p:nvCxnSpPr>
        <p:spPr>
          <a:xfrm flipH="1" flipV="1">
            <a:off x="1211855" y="5475383"/>
            <a:ext cx="1894902" cy="936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48B5FF-6525-1FE3-BCE9-815DCABF001E}"/>
              </a:ext>
            </a:extLst>
          </p:cNvPr>
          <p:cNvSpPr txBox="1"/>
          <p:nvPr/>
        </p:nvSpPr>
        <p:spPr>
          <a:xfrm>
            <a:off x="3106757" y="6042485"/>
            <a:ext cx="256693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indent is absolutely critical here to say what should execute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C5419A-564F-488D-AE1D-58D0D0F5DEC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211855" y="4638101"/>
            <a:ext cx="1894902" cy="177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F8BCBE-1D8B-1CC0-69EB-27B294179871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211855" y="2527470"/>
            <a:ext cx="1894902" cy="388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6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Let’s code a couple examples</a:t>
            </a:r>
          </a:p>
        </p:txBody>
      </p:sp>
    </p:spTree>
    <p:extLst>
      <p:ext uri="{BB962C8B-B14F-4D97-AF65-F5344CB8AC3E}">
        <p14:creationId xmlns:p14="http://schemas.microsoft.com/office/powerpoint/2010/main" val="402404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Multi-Way Ifs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11966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if &lt;condition-1&gt;: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&lt;sequence-of-statements-1&gt;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&lt;condition-2&gt;: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&lt;sequence-of-statements-2&gt;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&lt;sequence-of-statements-n&gt;</a:t>
            </a: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Think of this whole thing as one big structure</a:t>
            </a: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evaluates the conditions from top to bottom</a:t>
            </a: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100" dirty="0"/>
              <a:t>When it finds a condition that is true, it executes the corresponding indented statements and continues after this structure</a:t>
            </a: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100" dirty="0"/>
              <a:t>The else is optional</a:t>
            </a:r>
          </a:p>
          <a:p>
            <a:pPr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it’s there, it executes exactly when all conditions above it are false.</a:t>
            </a: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79253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UCSD">
      <a:dk1>
        <a:srgbClr val="162A46"/>
      </a:dk1>
      <a:lt1>
        <a:srgbClr val="FFFFFF"/>
      </a:lt1>
      <a:dk2>
        <a:srgbClr val="01639C"/>
      </a:dk2>
      <a:lt2>
        <a:srgbClr val="FFFFFF"/>
      </a:lt2>
      <a:accent1>
        <a:srgbClr val="23B8D1"/>
      </a:accent1>
      <a:accent2>
        <a:srgbClr val="73953E"/>
      </a:accent2>
      <a:accent3>
        <a:srgbClr val="FEE70C"/>
      </a:accent3>
      <a:accent4>
        <a:srgbClr val="EE8F00"/>
      </a:accent4>
      <a:accent5>
        <a:srgbClr val="B3ACA3"/>
      </a:accent5>
      <a:accent6>
        <a:srgbClr val="C79100"/>
      </a:accent6>
      <a:hlink>
        <a:srgbClr val="0329D7"/>
      </a:hlink>
      <a:folHlink>
        <a:srgbClr val="0229D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</TotalTime>
  <Words>1189</Words>
  <Application>Microsoft Office PowerPoint</Application>
  <PresentationFormat>Widescreen</PresentationFormat>
  <Paragraphs>192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Open Sans</vt:lpstr>
      <vt:lpstr>Consolas</vt:lpstr>
      <vt:lpstr>Courier New</vt:lpstr>
      <vt:lpstr>Open Sans SemiBold</vt:lpstr>
      <vt:lpstr>Calibri</vt:lpstr>
      <vt:lpstr>Arial</vt:lpstr>
      <vt:lpstr>Office Theme</vt:lpstr>
      <vt:lpstr>CSE 8A – Introduction to  Programming and Computational Problem Solving I</vt:lpstr>
      <vt:lpstr>Succeeding in introductory CS!</vt:lpstr>
      <vt:lpstr>Announcements</vt:lpstr>
      <vt:lpstr>Learning Goals for Today</vt:lpstr>
      <vt:lpstr>Recall - Boolean Operators</vt:lpstr>
      <vt:lpstr>Conditionals!</vt:lpstr>
      <vt:lpstr>Conditionals:  If and If-Else</vt:lpstr>
      <vt:lpstr>Let’s code a couple examples</vt:lpstr>
      <vt:lpstr>Multi-Way Ifs</vt:lpstr>
      <vt:lpstr>Conditionals</vt:lpstr>
      <vt:lpstr>Conditionals Continued</vt:lpstr>
      <vt:lpstr>Short-circuit evaluation</vt:lpstr>
      <vt:lpstr>Conditionals Continued</vt:lpstr>
      <vt:lpstr>Conditionals Continued</vt:lpstr>
      <vt:lpstr>Conditionals Continued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8A – Introduction to  Programming and Computational Problem Solving I</dc:title>
  <dc:creator>Leo Porter</dc:creator>
  <cp:lastModifiedBy>Leo Porter</cp:lastModifiedBy>
  <cp:revision>25</cp:revision>
  <dcterms:created xsi:type="dcterms:W3CDTF">2019-07-17T06:14:48Z</dcterms:created>
  <dcterms:modified xsi:type="dcterms:W3CDTF">2023-12-17T07:15:15Z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0x0101002F3DBABC677EAC4EB89D0E5813CE1C97</vt:lpwstr>
  </property>
  <property fmtid="{D5CDD505-2E9C-101B-9397-08002B2CF9AE}" pid="3" name="_dlc_DocIdItemGuid">
    <vt:lpwstr>672fea0e-6365-4b73-84cc-a1c7a9616c94</vt:lpwstr>
  </property>
</Properties>
</file>