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1743" r:id="rId3"/>
    <p:sldId id="1742" r:id="rId4"/>
    <p:sldId id="655" r:id="rId5"/>
    <p:sldId id="1739" r:id="rId6"/>
    <p:sldId id="1762" r:id="rId7"/>
    <p:sldId id="1740" r:id="rId8"/>
    <p:sldId id="1741" r:id="rId9"/>
    <p:sldId id="1744" r:id="rId10"/>
    <p:sldId id="1763" r:id="rId11"/>
    <p:sldId id="1764" r:id="rId12"/>
    <p:sldId id="1765" r:id="rId13"/>
    <p:sldId id="1766" r:id="rId14"/>
    <p:sldId id="1767" r:id="rId15"/>
    <p:sldId id="1768" r:id="rId16"/>
    <p:sldId id="1760" r:id="rId17"/>
    <p:sldId id="65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SemiBold" panose="020B07060308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04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0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 a conditional (test if even, for example)</a:t>
            </a:r>
          </a:p>
          <a:p>
            <a:r>
              <a:rPr lang="en-US" dirty="0"/>
              <a:t>Then code with a loop, say “returns whether a string contains a letter without using the contains method”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31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37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 below works, could also just switch to lowercase and not need such a long list of vowels.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Need to teach “in” and show the alternative: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countVowels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"""Write a function that takes a string as a parameter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and returns the number of vowels in the input string. 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Both uppercase and lowercase vowels should be included.  (The vowels are a, e,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o, and u.)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aeiouAEIOU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04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</a:t>
            </a:r>
            <a:r>
              <a:rPr lang="en-US" dirty="0" err="1"/>
              <a:t>varios</a:t>
            </a:r>
            <a:r>
              <a:rPr lang="en-US" dirty="0"/>
              <a:t> copilot answers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90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12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answers they got from Copilot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741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Reverses the input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52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experience correlates with success in CS1 in college</a:t>
            </a:r>
          </a:p>
          <a:p>
            <a:r>
              <a:rPr lang="en-US" dirty="0"/>
              <a:t>But prior experience isn’t equal due to societal inequities, so we end up with unequal outcomes among various groups</a:t>
            </a:r>
          </a:p>
          <a:p>
            <a:r>
              <a:rPr lang="en-US" dirty="0"/>
              <a:t>This class – CSE8A – is designed intentionally for students without prior programming experience.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7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88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92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the concatenation because of failure in casting to (int).  Also doesn’t handle overflowing 24.</a:t>
            </a:r>
          </a:p>
          <a:p>
            <a:r>
              <a:rPr lang="en-US" dirty="0"/>
              <a:t>Fix with:</a:t>
            </a:r>
          </a:p>
          <a:p>
            <a:r>
              <a:rPr lang="en-US" dirty="0" err="1"/>
              <a:t>result_hour</a:t>
            </a:r>
            <a:r>
              <a:rPr lang="en-US" dirty="0"/>
              <a:t> = (int(</a:t>
            </a:r>
            <a:r>
              <a:rPr lang="en-US" dirty="0" err="1"/>
              <a:t>current_hour</a:t>
            </a:r>
            <a:r>
              <a:rPr lang="en-US" dirty="0"/>
              <a:t>) + int(</a:t>
            </a:r>
            <a:r>
              <a:rPr lang="en-US" dirty="0" err="1"/>
              <a:t>wait_hours</a:t>
            </a:r>
            <a:r>
              <a:rPr lang="en-US" dirty="0"/>
              <a:t>))%24</a:t>
            </a:r>
          </a:p>
          <a:p>
            <a:r>
              <a:rPr lang="en-US" dirty="0"/>
              <a:t>Also should have a message with the “input” so it is more user friendly.  Better yet, it could check to know if the input is indeed a valid int before moving forward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Method </a:t>
            </a:r>
            <a:r>
              <a:rPr lang="en-US" dirty="0" err="1"/>
              <a:t>isnumeric</a:t>
            </a:r>
            <a:r>
              <a:rPr lang="en-US" dirty="0"/>
              <a:t>() will check if it’s an integer.  </a:t>
            </a:r>
            <a:r>
              <a:rPr lang="en-US" dirty="0" err="1"/>
              <a:t>result_hour</a:t>
            </a:r>
            <a:r>
              <a:rPr lang="en-US" dirty="0"/>
              <a:t> = (int(</a:t>
            </a:r>
            <a:r>
              <a:rPr lang="en-US" dirty="0" err="1"/>
              <a:t>current_hour</a:t>
            </a:r>
            <a:r>
              <a:rPr lang="en-US" dirty="0"/>
              <a:t>) + int(</a:t>
            </a:r>
            <a:r>
              <a:rPr lang="en-US" dirty="0" err="1"/>
              <a:t>wait_hours</a:t>
            </a:r>
            <a:r>
              <a:rPr lang="en-US" dirty="0"/>
              <a:t>))%24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73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85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Annimations</a:t>
            </a:r>
            <a:r>
              <a:rPr lang="en-US" dirty="0"/>
              <a:t> about debugging through random permutation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51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9A81F-1558-7C69-1CA1-7D76465B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Strings and Conditionals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88234" y="2336710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816604"/>
            <a:ext cx="251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0" y="3623705"/>
            <a:ext cx="6150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FDC1-0193-796B-5A69-DB03DC7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VSCode</a:t>
            </a:r>
            <a:r>
              <a:rPr lang="en-US" dirty="0"/>
              <a:t> to Understand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3ECDF-BAC6-6E04-BD01-AB71F3BB5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working with: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Step Over</a:t>
            </a:r>
          </a:p>
          <a:p>
            <a:pPr lvl="1"/>
            <a:r>
              <a:rPr lang="en-US" dirty="0"/>
              <a:t>Monitoring state of memory</a:t>
            </a:r>
          </a:p>
        </p:txBody>
      </p:sp>
    </p:spTree>
    <p:extLst>
      <p:ext uri="{BB962C8B-B14F-4D97-AF65-F5344CB8AC3E}">
        <p14:creationId xmlns:p14="http://schemas.microsoft.com/office/powerpoint/2010/main" val="267418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/>
              <a:t>“for”-loops are useful when:</a:t>
            </a:r>
          </a:p>
          <a:p>
            <a:pPr lvl="1"/>
            <a:r>
              <a:rPr lang="en-US" dirty="0"/>
              <a:t>You have a sequence (e.g., a string) and you want to loop once per element</a:t>
            </a:r>
          </a:p>
          <a:p>
            <a:pPr lvl="1"/>
            <a:r>
              <a:rPr lang="en-US" dirty="0"/>
              <a:t>You know in advance how many times to loop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8E76C-2FA5-7286-1CE7-7320A4C0C950}"/>
              </a:ext>
            </a:extLst>
          </p:cNvPr>
          <p:cNvSpPr txBox="1"/>
          <p:nvPr/>
        </p:nvSpPr>
        <p:spPr>
          <a:xfrm>
            <a:off x="905005" y="4270724"/>
            <a:ext cx="6093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 something with char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Code together: Counting Vowels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/>
              <a:t>Ask Copilot to do the following: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Write a function that takes a string as a parameter and returns the number of vowels in the input string.  Both uppercase and lowercase vowels should be included.  (The vowels are a, e, </a:t>
            </a:r>
            <a:r>
              <a:rPr lang="en-US" dirty="0" err="1"/>
              <a:t>i</a:t>
            </a:r>
            <a:r>
              <a:rPr lang="en-US" dirty="0"/>
              <a:t>, o, and u.)</a:t>
            </a:r>
          </a:p>
        </p:txBody>
      </p:sp>
    </p:spTree>
    <p:extLst>
      <p:ext uri="{BB962C8B-B14F-4D97-AF65-F5344CB8AC3E}">
        <p14:creationId xmlns:p14="http://schemas.microsoft.com/office/powerpoint/2010/main" val="381801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Various answers</a:t>
            </a:r>
          </a:p>
        </p:txBody>
      </p:sp>
    </p:spTree>
    <p:extLst>
      <p:ext uri="{BB962C8B-B14F-4D97-AF65-F5344CB8AC3E}">
        <p14:creationId xmlns:p14="http://schemas.microsoft.com/office/powerpoint/2010/main" val="234031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Code together: Removing Spaces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/>
              <a:t>Ask Copilot to do the following: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Write a function that takes a string as input and returns a string that is the same as the input string except that spaces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13479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Various answers</a:t>
            </a:r>
          </a:p>
        </p:txBody>
      </p:sp>
    </p:spTree>
    <p:extLst>
      <p:ext uri="{BB962C8B-B14F-4D97-AF65-F5344CB8AC3E}">
        <p14:creationId xmlns:p14="http://schemas.microsoft.com/office/powerpoint/2010/main" val="14369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 with Loops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c in 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 +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endParaRPr lang="en-US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baseline="0" dirty="0">
              <a:latin typeface="CMSS1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latin typeface="CMSS10"/>
              </a:rPr>
              <a:t>What is a good description of this function?</a:t>
            </a: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the input string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the reverse of the input string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 string consisting of only the final character of the input string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 string consisting of only the first character of the input string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2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Debugging is the process of finding bugs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Use a careful process to uncover bugs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We can use </a:t>
            </a:r>
            <a:r>
              <a:rPr lang="en-US" dirty="0" err="1"/>
              <a:t>VSCode’s</a:t>
            </a:r>
            <a:r>
              <a:rPr lang="en-US" dirty="0"/>
              <a:t> Debugger to understand our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supports variables, conditionals, loops and strings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More on </a:t>
            </a:r>
            <a:r>
              <a:rPr lang="en-US"/>
              <a:t>loops coming soon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Computer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BF7DC-3CF1-2E7C-ACBF-62506AD10DE0}"/>
              </a:ext>
            </a:extLst>
          </p:cNvPr>
          <p:cNvSpPr txBox="1"/>
          <p:nvPr/>
        </p:nvSpPr>
        <p:spPr>
          <a:xfrm>
            <a:off x="5419053" y="5655403"/>
            <a:ext cx="4214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Margolis, Jane. Stuck in the shallow end, updated edition: Education, race, and computing. MIT press, 2017.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49101-A94A-3786-A98F-71A0A749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7424"/>
            <a:ext cx="2860110" cy="4297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E9979-7809-A806-DC21-AEB57BE1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62" y="1375194"/>
            <a:ext cx="2860110" cy="4259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4AE2C-D9A2-B616-BDB5-1751C2B6836A}"/>
              </a:ext>
            </a:extLst>
          </p:cNvPr>
          <p:cNvSpPr txBox="1"/>
          <p:nvPr/>
        </p:nvSpPr>
        <p:spPr>
          <a:xfrm>
            <a:off x="892182" y="5655403"/>
            <a:ext cx="4214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33333"/>
                </a:solidFill>
                <a:latin typeface="Courier New" panose="02070309020205020404" pitchFamily="49" charset="0"/>
              </a:rPr>
              <a:t>Margolis, J., &amp; Fisher, A. (2002). Unlocking the clubhouse: Women in computing. MIT 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3 due next Monday at 10pm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First real quiz is in lab tomorrow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Questions will not allow for using Copilot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Coding questions will allow for multiple attempts before any penalties (so you can fix any issues in the code)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Lab 3 will be a take-home lab due on Monday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Will be posted by Thursday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Extensions students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I don’t have information for all of you yet!  Please see the piazza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Trace and modify code that includes loops, conditionals, and functions</a:t>
            </a:r>
          </a:p>
          <a:p>
            <a:r>
              <a:rPr lang="en-US" dirty="0"/>
              <a:t>Decide whether to use a “for” loop or a “while” loop</a:t>
            </a:r>
          </a:p>
          <a:p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to gain a deeper understanding of your programs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4997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2E3D8-8991-D8EA-E790-7F9B35D8C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programming error is known as a </a:t>
            </a:r>
            <a:r>
              <a:rPr lang="en-US" b="1" dirty="0"/>
              <a:t>bug</a:t>
            </a:r>
          </a:p>
          <a:p>
            <a:r>
              <a:rPr lang="en-US" b="1" dirty="0"/>
              <a:t>Debugging</a:t>
            </a:r>
            <a:r>
              <a:rPr lang="en-US" dirty="0"/>
              <a:t> is the process of finding and correcting them</a:t>
            </a:r>
          </a:p>
          <a:p>
            <a:r>
              <a:rPr lang="en-US" dirty="0"/>
              <a:t>There are programming practices that limit the number of bugs in the first place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incremental development</a:t>
            </a:r>
            <a:r>
              <a:rPr lang="en-US" dirty="0"/>
              <a:t> is key:</a:t>
            </a:r>
          </a:p>
          <a:p>
            <a:pPr lvl="2"/>
            <a:r>
              <a:rPr lang="en-US" dirty="0"/>
              <a:t>Start with a small program that only does some of the full solution, and test it.  </a:t>
            </a:r>
          </a:p>
          <a:p>
            <a:pPr lvl="2"/>
            <a:r>
              <a:rPr lang="en-US" dirty="0"/>
              <a:t>Keep adding something small, testing it each time</a:t>
            </a:r>
          </a:p>
        </p:txBody>
      </p:sp>
    </p:spTree>
    <p:extLst>
      <p:ext uri="{BB962C8B-B14F-4D97-AF65-F5344CB8AC3E}">
        <p14:creationId xmlns:p14="http://schemas.microsoft.com/office/powerpoint/2010/main" val="23428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Debugging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2E3D8-8991-D8EA-E790-7F9B35D8C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800" dirty="0"/>
              <a:t>We want a program that takes a current hour in 24-hour format and a number of hours to wait, and prints the resulting hour.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D00C8-B854-603C-A6B1-F89AD1BCBF15}"/>
              </a:ext>
            </a:extLst>
          </p:cNvPr>
          <p:cNvSpPr txBox="1"/>
          <p:nvPr/>
        </p:nvSpPr>
        <p:spPr>
          <a:xfrm>
            <a:off x="768096" y="2731055"/>
            <a:ext cx="1081430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current_hour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current hour: 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wait_hours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thee number of hours to wait: 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result_hour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current_hour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wait_hours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result_hour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481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0E8EDD8-F946-68B2-4443-55ACB7FA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/>
              <a:t>There are three types of Python errors</a:t>
            </a:r>
          </a:p>
          <a:p>
            <a:pPr lvl="1"/>
            <a:r>
              <a:rPr lang="en-US" b="1" dirty="0"/>
              <a:t>Syntax error: </a:t>
            </a:r>
            <a:r>
              <a:rPr lang="en-US" dirty="0"/>
              <a:t>caused by writing code that is not the correct structure or format</a:t>
            </a:r>
          </a:p>
          <a:p>
            <a:pPr lvl="1"/>
            <a:r>
              <a:rPr lang="en-US" b="1" dirty="0"/>
              <a:t>Runtime error</a:t>
            </a:r>
            <a:r>
              <a:rPr lang="en-US" dirty="0"/>
              <a:t>: caused by doing something that’s not allowed (e.g. subtracting strings, using a variable that you haven’t assigned)</a:t>
            </a:r>
          </a:p>
          <a:p>
            <a:pPr lvl="1"/>
            <a:r>
              <a:rPr lang="en-US" b="1" dirty="0"/>
              <a:t>Semantic error</a:t>
            </a:r>
            <a:r>
              <a:rPr lang="en-US" dirty="0"/>
              <a:t>: caused when your program does something, just not the right thing</a:t>
            </a:r>
          </a:p>
          <a:p>
            <a:pPr lvl="2"/>
            <a:r>
              <a:rPr lang="en-US" dirty="0"/>
              <a:t>No error message for these—up to you to identify them!</a:t>
            </a:r>
          </a:p>
        </p:txBody>
      </p:sp>
    </p:spTree>
    <p:extLst>
      <p:ext uri="{BB962C8B-B14F-4D97-AF65-F5344CB8AC3E}">
        <p14:creationId xmlns:p14="http://schemas.microsoft.com/office/powerpoint/2010/main" val="6875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Common Debugging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2E3D8-8991-D8EA-E790-7F9B35D8C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help you find when your code and your understanding of the code differ</a:t>
            </a:r>
          </a:p>
          <a:p>
            <a:pPr lvl="1"/>
            <a:r>
              <a:rPr lang="en-US" dirty="0"/>
              <a:t>Print statements in your code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VSCode</a:t>
            </a:r>
            <a:r>
              <a:rPr lang="en-US" dirty="0"/>
              <a:t> Debugger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52919-D8BF-19EE-ECD6-F94AE4B36F8E}"/>
              </a:ext>
            </a:extLst>
          </p:cNvPr>
          <p:cNvSpPr txBox="1"/>
          <p:nvPr/>
        </p:nvSpPr>
        <p:spPr>
          <a:xfrm>
            <a:off x="3307644" y="5276280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Debugging through Random Permutation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F0E431-2FFF-A602-9E2F-E3A300D7E6FF}"/>
              </a:ext>
            </a:extLst>
          </p:cNvPr>
          <p:cNvCxnSpPr>
            <a:cxnSpLocks/>
          </p:cNvCxnSpPr>
          <p:nvPr/>
        </p:nvCxnSpPr>
        <p:spPr>
          <a:xfrm flipV="1">
            <a:off x="3443111" y="4554421"/>
            <a:ext cx="4459111" cy="175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40485-31AC-835F-F2C7-826330E4E074}"/>
              </a:ext>
            </a:extLst>
          </p:cNvPr>
          <p:cNvCxnSpPr>
            <a:cxnSpLocks/>
          </p:cNvCxnSpPr>
          <p:nvPr/>
        </p:nvCxnSpPr>
        <p:spPr>
          <a:xfrm flipH="1" flipV="1">
            <a:off x="3443111" y="4554421"/>
            <a:ext cx="4538133" cy="1756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1189</Words>
  <Application>Microsoft Office PowerPoint</Application>
  <PresentationFormat>Widescreen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Consolas</vt:lpstr>
      <vt:lpstr>Courier New</vt:lpstr>
      <vt:lpstr>CMSS10</vt:lpstr>
      <vt:lpstr>Open Sans</vt:lpstr>
      <vt:lpstr>Open Sans SemiBold</vt:lpstr>
      <vt:lpstr>Calibri</vt:lpstr>
      <vt:lpstr>Arial</vt:lpstr>
      <vt:lpstr>Office Theme</vt:lpstr>
      <vt:lpstr>CSE 8A – Introduction to  Programming and Computational Problem Solving I</vt:lpstr>
      <vt:lpstr>Diversity in Computer Science</vt:lpstr>
      <vt:lpstr>Announcements</vt:lpstr>
      <vt:lpstr>Learning Goals for Today</vt:lpstr>
      <vt:lpstr>Debugging</vt:lpstr>
      <vt:lpstr>Debugging</vt:lpstr>
      <vt:lpstr>Debugging Example</vt:lpstr>
      <vt:lpstr>Types of Errors</vt:lpstr>
      <vt:lpstr>Two Common Debugging Methods</vt:lpstr>
      <vt:lpstr>Using VSCode to Understand Code</vt:lpstr>
      <vt:lpstr>For-Loops</vt:lpstr>
      <vt:lpstr>Code together: Counting Vowels</vt:lpstr>
      <vt:lpstr>Various answers</vt:lpstr>
      <vt:lpstr>Code together: Removing Spaces</vt:lpstr>
      <vt:lpstr>Various answers</vt:lpstr>
      <vt:lpstr>Functions with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27</cp:revision>
  <dcterms:created xsi:type="dcterms:W3CDTF">2019-07-17T06:14:48Z</dcterms:created>
  <dcterms:modified xsi:type="dcterms:W3CDTF">2023-12-17T07:15:36Z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