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1742" r:id="rId3"/>
    <p:sldId id="655" r:id="rId4"/>
    <p:sldId id="1760" r:id="rId5"/>
    <p:sldId id="1770" r:id="rId6"/>
    <p:sldId id="1769" r:id="rId7"/>
    <p:sldId id="1771" r:id="rId8"/>
    <p:sldId id="1772" r:id="rId9"/>
    <p:sldId id="1773" r:id="rId10"/>
    <p:sldId id="1783" r:id="rId11"/>
    <p:sldId id="1774" r:id="rId12"/>
    <p:sldId id="1775" r:id="rId13"/>
    <p:sldId id="1776" r:id="rId14"/>
    <p:sldId id="1777" r:id="rId15"/>
    <p:sldId id="1778" r:id="rId16"/>
    <p:sldId id="1779" r:id="rId17"/>
    <p:sldId id="1782" r:id="rId18"/>
    <p:sldId id="1784" r:id="rId19"/>
    <p:sldId id="650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pen Sans SemiBold" panose="020B07060308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8" roundtripDataSignature="AMtx7mhrSKjNLGSCKwlpN8azhVkMHzGxn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5A3516-EF39-4584-BF69-F12ED04454D3}" name="Leo Porter" initials="LP" userId="bc0e59dab6a63e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nson, Steven" initials="" lastIdx="3" clrIdx="0"/>
  <p:cmAuthor id="1" name="Leo Porter" initials="LP" lastIdx="1" clrIdx="1">
    <p:extLst>
      <p:ext uri="{19B8F6BF-5375-455C-9EA6-DF929625EA0E}">
        <p15:presenceInfo xmlns:p15="http://schemas.microsoft.com/office/powerpoint/2012/main" userId="bc0e59dab6a63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55371-7259-4FFE-A116-24322F608BE9}">
  <a:tblStyle styleId="{85955371-7259-4FFE-A116-24322F608B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7"/>
          </a:solidFill>
        </a:fill>
      </a:tcStyle>
    </a:wholeTbl>
    <a:band1H>
      <a:tcTxStyle/>
      <a:tcStyle>
        <a:tcBdr/>
        <a:fill>
          <a:solidFill>
            <a:srgbClr val="CB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4B56B-A886-46B0-8B76-EC81411015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5" autoAdjust="0"/>
  </p:normalViewPr>
  <p:slideViewPr>
    <p:cSldViewPr snapToGrid="0">
      <p:cViewPr varScale="1">
        <p:scale>
          <a:sx n="77" d="100"/>
          <a:sy n="77" d="100"/>
        </p:scale>
        <p:origin x="18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104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– initialize, test, update</a:t>
            </a:r>
          </a:p>
          <a:p>
            <a:r>
              <a:rPr lang="en-US" dirty="0"/>
              <a:t>Demo infinite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413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35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  <a:p>
            <a:r>
              <a:rPr lang="en-US" dirty="0"/>
              <a:t>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69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is the best.  E would be better for copilot if it said stop prompting at 0.  Suggest playing with Copilot to see what prompt will get you the desired functionality.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50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289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Let them work on this on their own if time, otherwise, just code it with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537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with them in </a:t>
            </a:r>
            <a:r>
              <a:rPr lang="en-US" dirty="0" err="1"/>
              <a:t>VSCode</a:t>
            </a:r>
            <a:r>
              <a:rPr lang="en-US" dirty="0"/>
              <a:t>.  In steps: first just 1-10, then parametrize, then give hints about higher or lower</a:t>
            </a:r>
          </a:p>
          <a:p>
            <a:endParaRPr lang="en-US" dirty="0"/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guess_game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"Guess a number between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and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"Sorry, guess again: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got it! The answer was"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guess_game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552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0119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work – Answer is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938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extension</a:t>
            </a: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0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19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82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Reverses the input string.  Explain in plain English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52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302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254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abcde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23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Throw in the debugger!</a:t>
            </a:r>
          </a:p>
          <a:p>
            <a:endParaRPr lang="en-US" dirty="0"/>
          </a:p>
          <a:p>
            <a:r>
              <a:rPr lang="en-US" dirty="0"/>
              <a:t>0 2</a:t>
            </a:r>
          </a:p>
          <a:p>
            <a:r>
              <a:rPr lang="en-US" dirty="0"/>
              <a:t>0 3</a:t>
            </a:r>
          </a:p>
          <a:p>
            <a:r>
              <a:rPr lang="en-US" dirty="0"/>
              <a:t>1 2</a:t>
            </a:r>
          </a:p>
          <a:p>
            <a:r>
              <a:rPr lang="en-US" dirty="0"/>
              <a:t>1 3</a:t>
            </a:r>
          </a:p>
          <a:p>
            <a:r>
              <a:rPr lang="en-US" dirty="0"/>
              <a:t>2 2</a:t>
            </a:r>
          </a:p>
          <a:p>
            <a:r>
              <a:rPr lang="en-US" dirty="0"/>
              <a:t>2 3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44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080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ucsd.edu/cse8afa23/hom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9F61C2-3B21-0E06-92C9-1BB1F8AE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3183" cy="515129"/>
          </a:xfrm>
          <a:prstGeom prst="rect">
            <a:avLst/>
          </a:prstGeom>
        </p:spPr>
      </p:pic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200" dirty="0"/>
              <a:t>CSE 8A – Introduction to </a:t>
            </a:r>
            <a:br>
              <a:rPr lang="en-US" sz="3200" dirty="0"/>
            </a:br>
            <a:r>
              <a:rPr lang="en-US" sz="3200" dirty="0"/>
              <a:t>Programming and Computational Problem Solving I</a:t>
            </a:r>
            <a:endParaRPr sz="320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792941" y="153897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Loops Continued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7A1F-E364-BFCF-1D5D-93B82BA2F1F4}"/>
              </a:ext>
            </a:extLst>
          </p:cNvPr>
          <p:cNvSpPr txBox="1"/>
          <p:nvPr/>
        </p:nvSpPr>
        <p:spPr>
          <a:xfrm>
            <a:off x="0" y="2309109"/>
            <a:ext cx="6260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How to get help:</a:t>
            </a:r>
          </a:p>
          <a:p>
            <a:endParaRPr lang="en-US" sz="1800" b="1" dirty="0"/>
          </a:p>
          <a:p>
            <a:r>
              <a:rPr lang="en-US" sz="1800" b="1" dirty="0"/>
              <a:t>Class Website</a:t>
            </a:r>
          </a:p>
          <a:p>
            <a:r>
              <a:rPr lang="en-US" sz="1800" dirty="0">
                <a:hlinkClick r:id="rId4"/>
              </a:rPr>
              <a:t>https://sites.google.com/ucsd.edu/cse8afa23/home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DB4E2-9307-45AC-D374-D0804286D9CE}"/>
              </a:ext>
            </a:extLst>
          </p:cNvPr>
          <p:cNvSpPr txBox="1"/>
          <p:nvPr/>
        </p:nvSpPr>
        <p:spPr>
          <a:xfrm>
            <a:off x="0" y="5816604"/>
            <a:ext cx="251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based, in part, on materials from Dan Zingaro.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8F244-FBF3-120D-C22A-96EBE90E718A}"/>
              </a:ext>
            </a:extLst>
          </p:cNvPr>
          <p:cNvSpPr txBox="1"/>
          <p:nvPr/>
        </p:nvSpPr>
        <p:spPr>
          <a:xfrm>
            <a:off x="11136154" y="6539761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phdcomics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FEE2-F9D9-501B-876B-BE6E3A384BCA}"/>
              </a:ext>
            </a:extLst>
          </p:cNvPr>
          <p:cNvSpPr txBox="1"/>
          <p:nvPr/>
        </p:nvSpPr>
        <p:spPr>
          <a:xfrm>
            <a:off x="8163" y="3839446"/>
            <a:ext cx="47550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Piazza</a:t>
            </a:r>
            <a:r>
              <a:rPr lang="en-US" sz="1600" dirty="0"/>
              <a:t> for brief questions or logistic questions</a:t>
            </a:r>
          </a:p>
          <a:p>
            <a:endParaRPr lang="en-US" sz="1600" dirty="0"/>
          </a:p>
          <a:p>
            <a:r>
              <a:rPr lang="en-US" sz="1600" b="1" dirty="0"/>
              <a:t>Tutor Hours</a:t>
            </a:r>
            <a:r>
              <a:rPr lang="en-US" sz="1600" dirty="0"/>
              <a:t> for help with homework/setting up computer </a:t>
            </a:r>
            <a:r>
              <a:rPr lang="en-US" sz="1600" dirty="0">
                <a:sym typeface="Wingdings" panose="05000000000000000000" pitchFamily="2" charset="2"/>
              </a:rPr>
              <a:t>To get help, use </a:t>
            </a:r>
            <a:r>
              <a:rPr lang="en-US" sz="1600" dirty="0" err="1">
                <a:sym typeface="Wingdings" panose="05000000000000000000" pitchFamily="2" charset="2"/>
              </a:rPr>
              <a:t>Autograder</a:t>
            </a:r>
            <a:r>
              <a:rPr lang="en-US" sz="1600" dirty="0">
                <a:sym typeface="Wingdings" panose="05000000000000000000" pitchFamily="2" charset="2"/>
              </a:rPr>
              <a:t> (directions on piazza)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Office Hours</a:t>
            </a:r>
            <a:r>
              <a:rPr lang="en-US" sz="1600" dirty="0"/>
              <a:t> for homework/conceptual help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Typical while-loop format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pPr marL="25400" indent="0" algn="l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&lt;condition&gt;</a:t>
            </a:r>
            <a:endParaRPr lang="en-US" sz="2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 algn="l">
              <a:buNone/>
            </a:pP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pPr marL="25400" indent="0" algn="l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&lt;sequence-of-statements&gt;</a:t>
            </a:r>
          </a:p>
          <a:p>
            <a:pPr marL="2540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&lt;update condition&gt;</a:t>
            </a:r>
          </a:p>
          <a:p>
            <a:pPr marL="25400" indent="0" algn="l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 algn="l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Example:</a:t>
            </a:r>
          </a:p>
          <a:p>
            <a:pPr marL="25400" indent="0" algn="l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25400" indent="0" algn="l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3:</a:t>
            </a:r>
          </a:p>
          <a:p>
            <a:pPr marL="25400" indent="0" algn="l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5400" indent="0" algn="l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6404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User-Input Loop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pPr marL="2540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MSS10"/>
              </a:rPr>
              <a:t>How many times will this loop run?  We don’t know – it depends on when valid user input is received!</a:t>
            </a:r>
          </a:p>
          <a:p>
            <a:pPr marL="25400" indent="0" algn="l">
              <a:buNone/>
            </a:pPr>
            <a:endParaRPr lang="en-US" sz="2400" dirty="0">
              <a:solidFill>
                <a:srgbClr val="000000"/>
              </a:solidFill>
              <a:latin typeface="CMSS10"/>
            </a:endParaRPr>
          </a:p>
          <a:p>
            <a:pPr marL="25400" indent="0" algn="l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2B4E6-7224-9053-A31B-AB1471761F12}"/>
              </a:ext>
            </a:extLst>
          </p:cNvPr>
          <p:cNvSpPr txBox="1"/>
          <p:nvPr/>
        </p:nvSpPr>
        <p:spPr>
          <a:xfrm>
            <a:off x="609600" y="2806015"/>
            <a:ext cx="10288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response = ''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while response != 'y' and response != 'n':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response = input('Type y or n to continue: ')</a:t>
            </a:r>
          </a:p>
        </p:txBody>
      </p:sp>
    </p:spTree>
    <p:extLst>
      <p:ext uri="{BB962C8B-B14F-4D97-AF65-F5344CB8AC3E}">
        <p14:creationId xmlns:p14="http://schemas.microsoft.com/office/powerpoint/2010/main" val="202923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Arial"/>
                <a:sym typeface="Arial"/>
              </a:rPr>
              <a:t>x 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Arial"/>
                <a:sym typeface="Arial"/>
              </a:rPr>
              <a:t>while x &gt;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Arial"/>
                <a:sym typeface="Arial"/>
              </a:rPr>
              <a:t>    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Arial"/>
                <a:sym typeface="Arial"/>
              </a:rPr>
              <a:t>    x = x - 1</a:t>
            </a:r>
            <a:endParaRPr lang="en-US" sz="4400" b="0" u="none" strike="noStrike" baseline="0" dirty="0">
              <a:latin typeface="CMSS1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0" i="0" u="none" strike="noStrike" baseline="0" dirty="0">
              <a:latin typeface="CMSS1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i="0" u="none" strike="noStrike" baseline="0" dirty="0">
                <a:latin typeface="CMSS10"/>
              </a:rPr>
              <a:t>What is printed by the code above? (Output is shown on one line to save space.)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6 5</a:t>
            </a:r>
            <a:endParaRPr lang="en-US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6 5 4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5 4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5 4 3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6 5 4 3</a:t>
            </a: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1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889348"/>
            <a:ext cx="10972800" cy="55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mystery():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total = 1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response = int(input("Enter a number: "))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response != 0: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response % 2 == 0: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total = total * response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response = int(input("Enter a number: "))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total</a:t>
            </a:r>
          </a:p>
          <a:p>
            <a:pPr marL="25400" indent="0">
              <a:buNone/>
            </a:pPr>
            <a:endParaRPr lang="en-US" sz="2400" b="0" i="0" u="none" strike="noStrike" baseline="0" dirty="0">
              <a:latin typeface="CMSS1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i="0" u="none" strike="noStrike" baseline="0" dirty="0">
                <a:latin typeface="CMSS10"/>
              </a:rPr>
              <a:t>What is a good description of the function above?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 prompts for only one number, because the body of the while-loop never executes</a:t>
            </a:r>
          </a:p>
          <a:p>
            <a:pPr marL="25400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It returns the product of all numbers entered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It returns the product of all even numbers entered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It returns the product of all odd numbers entered</a:t>
            </a:r>
          </a:p>
          <a:p>
            <a:pPr marL="25400" indent="0" algn="l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E. 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It returns the product of all even numbers entered, and stops prompting once an odd number is entered</a:t>
            </a:r>
          </a:p>
          <a:p>
            <a:pPr marL="25400" indent="0">
              <a:buNone/>
            </a:pPr>
            <a:endParaRPr 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6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Basic Game: Guessing numbers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CMSS10"/>
              </a:rPr>
              <a:t>Let’s write a function that asks a user to guess a random number between 1 and 10</a:t>
            </a:r>
          </a:p>
          <a:p>
            <a:pPr algn="l"/>
            <a:r>
              <a:rPr lang="en-US" sz="2800" dirty="0">
                <a:latin typeface="CMSS10"/>
              </a:rPr>
              <a:t>The program will keep asking until the user gets it right.</a:t>
            </a:r>
          </a:p>
          <a:p>
            <a:pPr algn="l"/>
            <a:r>
              <a:rPr lang="en-US" sz="2800" dirty="0">
                <a:latin typeface="CMSS10"/>
              </a:rPr>
              <a:t>Why is a while loop the correct type of loop to use here?</a:t>
            </a:r>
          </a:p>
          <a:p>
            <a:pPr algn="l"/>
            <a:endParaRPr lang="en-US" sz="2800" dirty="0">
              <a:latin typeface="CMSS10"/>
            </a:endParaRPr>
          </a:p>
          <a:p>
            <a:pPr algn="l"/>
            <a:endParaRPr lang="en-US" sz="2800" dirty="0">
              <a:latin typeface="CMSS10"/>
            </a:endParaRPr>
          </a:p>
          <a:p>
            <a:pPr algn="l"/>
            <a:r>
              <a:rPr lang="en-US" sz="2800" dirty="0">
                <a:latin typeface="CMSS10"/>
              </a:rPr>
              <a:t>If we import the random module, we can use its </a:t>
            </a:r>
            <a:r>
              <a:rPr lang="en-US" sz="2800" dirty="0" err="1">
                <a:latin typeface="CMSS10"/>
              </a:rPr>
              <a:t>randint</a:t>
            </a:r>
            <a:r>
              <a:rPr lang="en-US" sz="2800" dirty="0">
                <a:latin typeface="CMSS10"/>
              </a:rPr>
              <a:t> function to generate a random number between the two bounds</a:t>
            </a:r>
          </a:p>
        </p:txBody>
      </p:sp>
    </p:spTree>
    <p:extLst>
      <p:ext uri="{BB962C8B-B14F-4D97-AF65-F5344CB8AC3E}">
        <p14:creationId xmlns:p14="http://schemas.microsoft.com/office/powerpoint/2010/main" val="348647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Basic Game: Guessing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C7322-630F-99E7-E814-260CA724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CMSS10"/>
              </a:rPr>
              <a:t>Write a function that asks a user to guess a random number between 1 and 10, t</a:t>
            </a:r>
            <a:r>
              <a:rPr lang="en-US" sz="2800" dirty="0">
                <a:latin typeface="CMSS10"/>
              </a:rPr>
              <a:t>he program will keep asking until the user gets it right.</a:t>
            </a:r>
          </a:p>
          <a:p>
            <a:pPr algn="l"/>
            <a:r>
              <a:rPr lang="en-US" sz="2800" dirty="0">
                <a:latin typeface="CMSS10"/>
              </a:rPr>
              <a:t>Step 1: make a function to play the game (described above)</a:t>
            </a:r>
          </a:p>
          <a:p>
            <a:pPr algn="l"/>
            <a:r>
              <a:rPr lang="en-US" sz="2800" dirty="0">
                <a:latin typeface="CMSS10"/>
              </a:rPr>
              <a:t>Step 2: add parameters for 1 and 10</a:t>
            </a:r>
          </a:p>
          <a:p>
            <a:pPr algn="l"/>
            <a:r>
              <a:rPr lang="en-US" sz="2800" dirty="0">
                <a:latin typeface="CMSS10"/>
              </a:rPr>
              <a:t>Step 3: give hints about answer (e.g., higher or lower)</a:t>
            </a:r>
          </a:p>
          <a:p>
            <a:pPr marL="25400" indent="0" algn="l">
              <a:buNone/>
            </a:pPr>
            <a:r>
              <a:rPr lang="en-US" sz="2800" dirty="0">
                <a:latin typeface="CMSS10"/>
              </a:rPr>
              <a:t>To help solve this, use random module, e.g.: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D2399-AB50-9019-191A-AC16AFD0A78C}"/>
              </a:ext>
            </a:extLst>
          </p:cNvPr>
          <p:cNvSpPr txBox="1"/>
          <p:nvPr/>
        </p:nvSpPr>
        <p:spPr>
          <a:xfrm>
            <a:off x="609600" y="5010834"/>
            <a:ext cx="6093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random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answer =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(1, 10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62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Basic Game: Guessing numbers</a:t>
            </a:r>
          </a:p>
        </p:txBody>
      </p:sp>
    </p:spTree>
    <p:extLst>
      <p:ext uri="{BB962C8B-B14F-4D97-AF65-F5344CB8AC3E}">
        <p14:creationId xmlns:p14="http://schemas.microsoft.com/office/powerpoint/2010/main" val="32766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True and break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CMSS10"/>
              </a:rPr>
              <a:t>There are several ways to write a loop whose body we want to run at least once</a:t>
            </a:r>
          </a:p>
          <a:p>
            <a:pPr marL="996950" lvl="1" indent="-514350">
              <a:buAutoNum type="arabicPeriod"/>
            </a:pPr>
            <a:r>
              <a:rPr lang="en-US" sz="2400" b="0" i="0" u="none" strike="noStrike" baseline="0" dirty="0">
                <a:latin typeface="CMSS10"/>
              </a:rPr>
              <a:t>Artificially make the condition true before the loop starts (as we did when reading y/n user input earlier)</a:t>
            </a:r>
          </a:p>
          <a:p>
            <a:pPr marL="996950" lvl="1" indent="-514350">
              <a:buAutoNum type="arabicPeriod"/>
            </a:pPr>
            <a:r>
              <a:rPr lang="en-US" sz="2400" b="0" i="0" u="none" strike="noStrike" baseline="0" dirty="0">
                <a:latin typeface="CMSS10"/>
              </a:rPr>
              <a:t>Copy some loop code above the loop so that it runs once prior to the loop</a:t>
            </a:r>
          </a:p>
          <a:p>
            <a:pPr marL="996950" lvl="1" indent="-514350">
              <a:buAutoNum type="arabicPeriod"/>
            </a:pPr>
            <a:r>
              <a:rPr lang="en-US" sz="2400" b="0" i="0" u="none" strike="noStrike" baseline="0" dirty="0">
                <a:latin typeface="CMSS10"/>
              </a:rPr>
              <a:t>Use True as the condition and break to exit the loop</a:t>
            </a:r>
          </a:p>
          <a:p>
            <a:pPr algn="l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800" b="0" i="0" u="none" strike="noStrike" baseline="0" dirty="0">
                <a:latin typeface="CMSS10"/>
              </a:rPr>
              <a:t> causes immediate termination of the loop</a:t>
            </a:r>
          </a:p>
          <a:p>
            <a:pPr algn="l"/>
            <a:r>
              <a:rPr lang="en-US" sz="2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800" b="0" i="0" u="none" strike="noStrike" baseline="0" dirty="0">
                <a:latin typeface="CMSS10"/>
              </a:rPr>
              <a:t> can make code difficult to read if used improperly</a:t>
            </a:r>
          </a:p>
          <a:p>
            <a:pPr algn="l"/>
            <a:r>
              <a:rPr lang="en-US" sz="2800" b="0" i="0" u="none" strike="noStrike" baseline="0" dirty="0">
                <a:latin typeface="CMSS10"/>
              </a:rPr>
              <a:t>In some courses, you’ll </a:t>
            </a:r>
            <a:r>
              <a:rPr lang="en-US" sz="2800" dirty="0">
                <a:latin typeface="CMSS10"/>
              </a:rPr>
              <a:t>be told not to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52897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889348"/>
            <a:ext cx="10972800" cy="55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5400" indent="0">
              <a:buNone/>
            </a:pPr>
            <a:r>
              <a:rPr lang="en-US" sz="2800" b="0" i="0" u="none" strike="noStrike" baseline="0" dirty="0">
                <a:latin typeface="CMSS10"/>
              </a:rPr>
              <a:t>A valid </a:t>
            </a:r>
            <a:r>
              <a:rPr lang="en-US" sz="2800" dirty="0">
                <a:latin typeface="CMSS10"/>
              </a:rPr>
              <a:t>PIN</a:t>
            </a:r>
            <a:r>
              <a:rPr lang="en-US" sz="2800" b="0" i="0" u="none" strike="noStrike" baseline="0" dirty="0">
                <a:latin typeface="CMSS10"/>
              </a:rPr>
              <a:t> has 4 characters.  </a:t>
            </a:r>
            <a:r>
              <a:rPr lang="en-US" sz="2800" dirty="0">
                <a:latin typeface="CMSS10"/>
              </a:rPr>
              <a:t>Such passwords should get us out of the loop.  Which of these does this?</a:t>
            </a:r>
            <a:endParaRPr lang="en-US" sz="2800" b="0" i="0" u="none" strike="noStrike" baseline="0" dirty="0">
              <a:latin typeface="CMSS10"/>
            </a:endParaRPr>
          </a:p>
          <a:p>
            <a:pPr marL="25400" indent="0">
              <a:buNone/>
            </a:pPr>
            <a:endParaRPr lang="en-US" sz="26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</a:rPr>
              <a:t>A.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 = input("Enter a PIN:")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 == 4:</a:t>
            </a:r>
          </a:p>
          <a:p>
            <a:pPr marL="25400" indent="0">
              <a:buNone/>
            </a:pPr>
            <a:r>
              <a:rPr lang="en-US" sz="2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2540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B.</a:t>
            </a:r>
            <a:endParaRPr lang="en-US" sz="2600" i="0" u="none" strike="noStrike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260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input("Enter a PIN:")</a:t>
            </a:r>
          </a:p>
          <a:p>
            <a:pPr marL="25400" indent="0">
              <a:buNone/>
            </a:pPr>
            <a:r>
              <a:rPr lang="en-US" sz="260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60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 != 4:</a:t>
            </a:r>
          </a:p>
          <a:p>
            <a:pPr marL="25400" indent="0">
              <a:buNone/>
            </a:pPr>
            <a:r>
              <a:rPr lang="en-US" sz="260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input("Enter a PIN:")</a:t>
            </a:r>
          </a:p>
          <a:p>
            <a:pPr marL="25400" indent="0">
              <a:buNone/>
            </a:pPr>
            <a:endParaRPr lang="en-US" sz="2400" b="0" i="0" u="none" strike="noStrike" baseline="0" dirty="0">
              <a:latin typeface="CMSS1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Both are correct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Neither are correct</a:t>
            </a:r>
          </a:p>
          <a:p>
            <a:pPr marL="25400" indent="0">
              <a:buNone/>
            </a:pPr>
            <a:endParaRPr 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4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Python supports variables, conditionals, loops and strings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Loops are either “for” loops or “while” loops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Strings can be indexed (e.g., s[1]) to access chars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We need a clear understanding of these to be able to read 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68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3 due next Monday at 10pm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Lab 3 is a take-home lab due on Monday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As always, reading quiz due at noon on Tuesday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6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Learning Goals for Today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By the end of today’s lecture, you should be able to:</a:t>
            </a:r>
          </a:p>
          <a:p>
            <a:r>
              <a:rPr lang="en-US" dirty="0"/>
              <a:t>Trace and modify code that includes loops, conditionals, and functions</a:t>
            </a:r>
          </a:p>
          <a:p>
            <a:r>
              <a:rPr lang="en-US" dirty="0"/>
              <a:t>Decide whether to use a “for” loop or a “while” loop</a:t>
            </a:r>
          </a:p>
        </p:txBody>
      </p:sp>
    </p:spTree>
    <p:extLst>
      <p:ext uri="{BB962C8B-B14F-4D97-AF65-F5344CB8AC3E}">
        <p14:creationId xmlns:p14="http://schemas.microsoft.com/office/powerpoint/2010/main" val="148254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Review: Functions with Loops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</a:t>
            </a: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new_s</a:t>
            </a: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c in 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new_s</a:t>
            </a: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 +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new_s</a:t>
            </a:r>
            <a:endParaRPr lang="en-US" sz="24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new_s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0" i="0" u="none" strike="noStrike" baseline="0" dirty="0">
              <a:latin typeface="CMSS1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i="0" u="none" strike="noStrike" baseline="0" dirty="0">
                <a:latin typeface="CMSS10"/>
              </a:rPr>
              <a:t>What is a good description of this function?</a:t>
            </a: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the input string</a:t>
            </a:r>
            <a:endParaRPr lang="en-US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the reverse of the input string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a string consisting of only the final character of the input string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a string consisting of only the first character of the input string</a:t>
            </a: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Strings and Indices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MSS10"/>
              </a:rPr>
              <a:t>Since a string is a sequence, we can use Python index notation to extract its characters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MTT10"/>
              </a:rPr>
              <a:t>s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MSS10"/>
              </a:rPr>
              <a:t>is a string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Then,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s[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MTT1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]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for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MTT1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Y10"/>
              </a:rPr>
              <a:t>≥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0 extracts character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MTT1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from the left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Be careful: the first character in a string has index 0, not 1!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MSS10"/>
              </a:rPr>
              <a:t>We can also use a negative index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MTT10"/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MTT1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MSS10"/>
              </a:rPr>
              <a:t>to extract a character beginning from the right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MSS10"/>
              </a:rPr>
              <a:t>e.g. If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MTT10"/>
              </a:rPr>
              <a:t>s = "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MTT10"/>
              </a:rPr>
              <a:t>abcde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MTT1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MSS10"/>
              </a:rPr>
              <a:t>, then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s[0]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a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s[1]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b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s[-1]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e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s[-3]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341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Another form of For-Loop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Gives you each character of s</a:t>
            </a:r>
          </a:p>
          <a:p>
            <a:r>
              <a:rPr lang="en-US" dirty="0"/>
              <a:t>A different form of for-loop gives you indices between the bounds of lower and upper:</a:t>
            </a:r>
          </a:p>
          <a:p>
            <a:endParaRPr lang="en-US" dirty="0"/>
          </a:p>
          <a:p>
            <a:endParaRPr lang="en-US" dirty="0"/>
          </a:p>
          <a:p>
            <a:pPr marL="254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8E76C-2FA5-7286-1CE7-7320A4C0C950}"/>
              </a:ext>
            </a:extLst>
          </p:cNvPr>
          <p:cNvSpPr txBox="1"/>
          <p:nvPr/>
        </p:nvSpPr>
        <p:spPr>
          <a:xfrm>
            <a:off x="1042792" y="1524000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E68E9-C34E-DEEA-3675-CD8519E23865}"/>
              </a:ext>
            </a:extLst>
          </p:cNvPr>
          <p:cNvSpPr txBox="1"/>
          <p:nvPr/>
        </p:nvSpPr>
        <p:spPr>
          <a:xfrm>
            <a:off x="1042792" y="3825082"/>
            <a:ext cx="6093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(lower, upper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Code together: Removing Spaces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r>
              <a:rPr lang="en-US" dirty="0"/>
              <a:t>Without Copilot, let’s write a “for” loop to print a string character by character </a:t>
            </a:r>
            <a:r>
              <a:rPr lang="en-US" i="1" dirty="0"/>
              <a:t>using indexing</a:t>
            </a:r>
            <a:r>
              <a:rPr lang="en-US" dirty="0"/>
              <a:t>:</a:t>
            </a:r>
          </a:p>
          <a:p>
            <a:pPr marL="25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2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Nested For-Loops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Arial"/>
                <a:sym typeface="Arial"/>
              </a:rPr>
              <a:t>for x in range(3):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Arial"/>
                <a:sym typeface="Arial"/>
              </a:rPr>
              <a:t>    for y in range(2, 4):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Arial"/>
                <a:sym typeface="Arial"/>
              </a:rPr>
              <a:t>        print(x, y)</a:t>
            </a:r>
            <a:endParaRPr lang="en-US" sz="4400" b="0" u="none" strike="noStrike" baseline="0" dirty="0">
              <a:latin typeface="CMSS1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0" i="0" u="none" strike="noStrike" baseline="0" dirty="0">
              <a:latin typeface="CMSS1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i="0" u="none" strike="noStrike" baseline="0" dirty="0">
                <a:latin typeface="CMSS10"/>
              </a:rPr>
              <a:t>How many lines </a:t>
            </a:r>
            <a:r>
              <a:rPr lang="en-US" sz="2400" dirty="0">
                <a:latin typeface="CMSS10"/>
              </a:rPr>
              <a:t>are output by this code above?</a:t>
            </a: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Motivating While Loops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CMSS10"/>
              </a:rPr>
              <a:t>The </a:t>
            </a:r>
            <a:r>
              <a:rPr lang="en-US" sz="2800" b="0" i="0" u="none" strike="noStrike" baseline="0" dirty="0">
                <a:latin typeface="CMTT10"/>
              </a:rPr>
              <a:t>while </a:t>
            </a:r>
            <a:r>
              <a:rPr lang="en-US" sz="2800" b="0" i="0" u="none" strike="noStrike" baseline="0" dirty="0">
                <a:latin typeface="CMSS10"/>
              </a:rPr>
              <a:t>loop repeatedly tests a condition, executing the entire body of the loop if it is True, and terminating the loop if it is False</a:t>
            </a:r>
          </a:p>
          <a:p>
            <a:pPr algn="l"/>
            <a:r>
              <a:rPr lang="en-US" sz="2800" b="0" i="0" u="none" strike="noStrike" baseline="0" dirty="0">
                <a:latin typeface="CMSS10"/>
              </a:rPr>
              <a:t>Many uses: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Processing strings (more flexibility than for-loops)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Processing user input until there is no more input or until valid response is received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Carrying out some task as long as the condition is true</a:t>
            </a:r>
            <a:endParaRPr lang="en-US" sz="2400" dirty="0">
              <a:solidFill>
                <a:srgbClr val="000000"/>
              </a:solidFill>
              <a:latin typeface="CMSS10"/>
            </a:endParaRPr>
          </a:p>
          <a:p>
            <a:pPr marL="25400" indent="0" algn="l">
              <a:buNone/>
            </a:pP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pPr marL="25400" indent="0" algn="l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&lt;sequence-of-statements&gt;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20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1511</Words>
  <Application>Microsoft Office PowerPoint</Application>
  <PresentationFormat>Widescreen</PresentationFormat>
  <Paragraphs>216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Consolas</vt:lpstr>
      <vt:lpstr>Open Sans SemiBold</vt:lpstr>
      <vt:lpstr>Courier New</vt:lpstr>
      <vt:lpstr>CMSS10</vt:lpstr>
      <vt:lpstr>CMSY10</vt:lpstr>
      <vt:lpstr>CMTT10</vt:lpstr>
      <vt:lpstr>Calibri</vt:lpstr>
      <vt:lpstr>Open Sans</vt:lpstr>
      <vt:lpstr>Arial</vt:lpstr>
      <vt:lpstr>Office Theme</vt:lpstr>
      <vt:lpstr>CSE 8A – Introduction to  Programming and Computational Problem Solving I</vt:lpstr>
      <vt:lpstr>Announcements</vt:lpstr>
      <vt:lpstr>Learning Goals for Today</vt:lpstr>
      <vt:lpstr>Review: Functions with Loops</vt:lpstr>
      <vt:lpstr>Strings and Indices</vt:lpstr>
      <vt:lpstr>Another form of For-Loop</vt:lpstr>
      <vt:lpstr>Code together: Removing Spaces</vt:lpstr>
      <vt:lpstr>Nested For-Loops</vt:lpstr>
      <vt:lpstr>Motivating While Loops</vt:lpstr>
      <vt:lpstr>Typical while-loop format</vt:lpstr>
      <vt:lpstr>User-Input Loop</vt:lpstr>
      <vt:lpstr>While loops</vt:lpstr>
      <vt:lpstr>While loops</vt:lpstr>
      <vt:lpstr>Basic Game: Guessing numbers</vt:lpstr>
      <vt:lpstr>Basic Game: Guessing numbers</vt:lpstr>
      <vt:lpstr>Basic Game: Guessing numbers</vt:lpstr>
      <vt:lpstr>True and break</vt:lpstr>
      <vt:lpstr>While loops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35</cp:revision>
  <dcterms:created xsi:type="dcterms:W3CDTF">2019-07-17T06:14:48Z</dcterms:created>
  <dcterms:modified xsi:type="dcterms:W3CDTF">2023-12-17T07:16:22Z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