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7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8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0.xml" ContentType="application/vnd.openxmlformats-officedocument.presentationml.notesSlide+xml"/>
  <Override PartName="/ppt/tags/tag133.xml" ContentType="application/vnd.openxmlformats-officedocument.presentationml.tags+xml"/>
  <Override PartName="/ppt/notesSlides/notesSlide21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tags/tag136.xml" ContentType="application/vnd.openxmlformats-officedocument.presentationml.tags+xml"/>
  <Override PartName="/ppt/notesSlides/notesSlide23.xml" ContentType="application/vnd.openxmlformats-officedocument.presentationml.notesSlide+xml"/>
  <Override PartName="/ppt/tags/tag137.xml" ContentType="application/vnd.openxmlformats-officedocument.presentationml.tags+xml"/>
  <Override PartName="/ppt/notesSlides/notesSlide24.xml" ContentType="application/vnd.openxmlformats-officedocument.presentationml.notesSlide+xml"/>
  <Override PartName="/ppt/tags/tag138.xml" ContentType="application/vnd.openxmlformats-officedocument.presentationml.tags+xml"/>
  <Override PartName="/ppt/notesSlides/notesSlide25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6.xml" ContentType="application/vnd.openxmlformats-officedocument.presentationml.notesSlide+xml"/>
  <Override PartName="/ppt/tags/tag146.xml" ContentType="application/vnd.openxmlformats-officedocument.presentationml.tags+xml"/>
  <Override PartName="/ppt/notesSlides/notesSlide27.xml" ContentType="application/vnd.openxmlformats-officedocument.presentationml.notesSlide+xml"/>
  <Override PartName="/ppt/tags/tag14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9" r:id="rId2"/>
  </p:sldMasterIdLst>
  <p:notesMasterIdLst>
    <p:notesMasterId r:id="rId32"/>
  </p:notesMasterIdLst>
  <p:sldIdLst>
    <p:sldId id="256" r:id="rId3"/>
    <p:sldId id="1781" r:id="rId4"/>
    <p:sldId id="1803" r:id="rId5"/>
    <p:sldId id="1804" r:id="rId6"/>
    <p:sldId id="1742" r:id="rId7"/>
    <p:sldId id="655" r:id="rId8"/>
    <p:sldId id="1789" r:id="rId9"/>
    <p:sldId id="1786" r:id="rId10"/>
    <p:sldId id="301" r:id="rId11"/>
    <p:sldId id="363" r:id="rId12"/>
    <p:sldId id="364" r:id="rId13"/>
    <p:sldId id="302" r:id="rId14"/>
    <p:sldId id="367" r:id="rId15"/>
    <p:sldId id="366" r:id="rId16"/>
    <p:sldId id="1793" r:id="rId17"/>
    <p:sldId id="1792" r:id="rId18"/>
    <p:sldId id="303" r:id="rId19"/>
    <p:sldId id="304" r:id="rId20"/>
    <p:sldId id="305" r:id="rId21"/>
    <p:sldId id="380" r:id="rId22"/>
    <p:sldId id="1787" r:id="rId23"/>
    <p:sldId id="1788" r:id="rId24"/>
    <p:sldId id="1794" r:id="rId25"/>
    <p:sldId id="1795" r:id="rId26"/>
    <p:sldId id="1796" r:id="rId27"/>
    <p:sldId id="1797" r:id="rId28"/>
    <p:sldId id="1798" r:id="rId29"/>
    <p:sldId id="1800" r:id="rId30"/>
    <p:sldId id="650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Open Sans SemiBold" panose="020B0706030804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hrSKjNLGSCKwlpN8azhVkMHzGx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A3516-EF39-4584-BF69-F12ED04454D3}" name="Leo Porter" initials="LP" userId="bc0e59dab6a63e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104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9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2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455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17">
              <a:defRPr/>
            </a:pPr>
            <a:r>
              <a:rPr lang="en-US" baseline="0" dirty="0"/>
              <a:t>Talk about the fact this prints 0, 1, 2.</a:t>
            </a:r>
          </a:p>
          <a:p>
            <a:pPr defTabSz="931717"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3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17">
              <a:defRPr/>
            </a:pPr>
            <a:r>
              <a:rPr lang="en-US" baseline="0" dirty="0"/>
              <a:t>Focus on using the index</a:t>
            </a:r>
          </a:p>
          <a:p>
            <a:pPr marL="457200" marR="0" lvl="0" indent="-228600" algn="l" defTabSz="9317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/>
              <a:t>Point out the value of the bottom loop as this is always a safe way of iterating through a list.</a:t>
            </a:r>
          </a:p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491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17">
              <a:defRPr/>
            </a:pPr>
            <a:r>
              <a:rPr lang="en-US" baseline="0" dirty="0"/>
              <a:t>B.  This changes the list!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795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17">
              <a:defRPr/>
            </a:pPr>
            <a:r>
              <a:rPr lang="en-US" baseline="0" dirty="0"/>
              <a:t>A. Wait, what?!  Yep, it doesn’t change it.  Show the memory model for why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3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r>
              <a:rPr lang="en-US" dirty="0"/>
              <a:t>Unlike</a:t>
            </a:r>
            <a:r>
              <a:rPr lang="en-US" baseline="0" dirty="0"/>
              <a:t> strings, you can change the content of elements in a list. </a:t>
            </a:r>
          </a:p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72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r>
              <a:rPr lang="en-US" dirty="0"/>
              <a:t>I said at the start, lists</a:t>
            </a:r>
            <a:r>
              <a:rPr lang="en-US" baseline="0" dirty="0"/>
              <a:t> are </a:t>
            </a:r>
            <a:r>
              <a:rPr lang="en-US" baseline="0" dirty="0" err="1"/>
              <a:t>resizeable</a:t>
            </a:r>
            <a:r>
              <a:rPr lang="en-US" baseline="0" dirty="0"/>
              <a:t>.  This means we can append values to the end of the list.  Let's see how this works.  We'll start with our usual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38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r>
              <a:rPr lang="en-US" dirty="0"/>
              <a:t>You can add</a:t>
            </a:r>
            <a:r>
              <a:rPr lang="en-US" baseline="0" dirty="0"/>
              <a:t> elements, but you an also remove them.</a:t>
            </a:r>
          </a:p>
          <a:p>
            <a:pPr defTabSz="931717">
              <a:defRPr/>
            </a:pPr>
            <a:r>
              <a:rPr lang="en-US" baseline="0" dirty="0"/>
              <a:t>First, the pop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13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04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r>
              <a:rPr lang="en-US" baseline="0" dirty="0"/>
              <a:t>Talk through key parts of functions: parameters, return, do a careful walkthrough of memory and introduce the stack and the heap</a:t>
            </a:r>
          </a:p>
          <a:p>
            <a:pPr defTabSz="931717">
              <a:defRPr/>
            </a:pPr>
            <a:endParaRPr lang="en-US" baseline="0" dirty="0"/>
          </a:p>
          <a:p>
            <a:pPr defTabSz="93171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8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3162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full memory model – point out that because strings are immutable you can’t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460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full memory model – point out that because strings are immutable you can’t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83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full memory model – point out that because strings are immutable you can’t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617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87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17">
              <a:defRPr/>
            </a:pPr>
            <a:r>
              <a:rPr lang="en-US" baseline="0" dirty="0"/>
              <a:t>4 –</a:t>
            </a:r>
          </a:p>
          <a:p>
            <a:pPr marL="457200" marR="0" lvl="0" indent="-228600" algn="l" defTabSz="9317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[0][0] sets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to be ‘a’</a:t>
            </a:r>
          </a:p>
          <a:p>
            <a:pPr marL="457200" marR="0" lvl="0" indent="-228600" algn="l" defTabSz="9317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is 3;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[1]) is 1</a:t>
            </a:r>
          </a:p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869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748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931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19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41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84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68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68054-1BF7-4364-BA0E-2E71981B69D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8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0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0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5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0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B0B6-7BBE-874C-AF34-C9A17F31C73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F152-6AD4-2147-AC18-C95A06C4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2" Type="http://schemas.openxmlformats.org/officeDocument/2006/relationships/tags" Target="../tags/tag63.xml"/><Relationship Id="rId16" Type="http://schemas.openxmlformats.org/officeDocument/2006/relationships/notesSlide" Target="../notesSlides/notesSlide14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80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notesSlide" Target="../notesSlides/notesSlide1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notesSlide" Target="../notesSlides/notesSlide19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967F33-5C5D-8C7A-B9C2-A2CF20D3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Lists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0" y="2390599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0" y="5816604"/>
            <a:ext cx="358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 and Christine Alvarado.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0" y="3681962"/>
            <a:ext cx="51978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9900" y="1430362"/>
            <a:ext cx="4497949" cy="975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24577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List Basics</a:t>
            </a: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939900" y="2409015"/>
            <a:ext cx="295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[11, 22, 33]</a:t>
            </a:r>
          </a:p>
        </p:txBody>
      </p:sp>
      <p:sp>
        <p:nvSpPr>
          <p:cNvPr id="16" name="Rectangle 15"/>
          <p:cNvSpPr/>
          <p:nvPr>
            <p:custDataLst>
              <p:tags r:id="rId4"/>
            </p:custDataLst>
          </p:nvPr>
        </p:nvSpPr>
        <p:spPr>
          <a:xfrm>
            <a:off x="643893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738381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832869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6438931" y="15837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7383811" y="15837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8328691" y="15617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Content Placeholder 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39901" y="3248278"/>
            <a:ext cx="4497948" cy="561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7" name="TextBox 26"/>
          <p:cNvSpPr txBox="1"/>
          <p:nvPr>
            <p:custDataLst>
              <p:tags r:id="rId11"/>
            </p:custDataLst>
          </p:nvPr>
        </p:nvSpPr>
        <p:spPr>
          <a:xfrm>
            <a:off x="939901" y="3853191"/>
            <a:ext cx="399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55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6" grpId="0" animBg="1"/>
      <p:bldP spid="17" grpId="0" animBg="1"/>
      <p:bldP spid="18" grpId="0" animBg="1"/>
      <p:bldP spid="21" grpId="0"/>
      <p:bldP spid="22" grpId="0"/>
      <p:bldP spid="23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9900" y="1430362"/>
            <a:ext cx="4497949" cy="975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24577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List Basics</a:t>
            </a: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939900" y="2409015"/>
            <a:ext cx="295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[11, 22, 33]</a:t>
            </a:r>
          </a:p>
        </p:txBody>
      </p:sp>
      <p:sp>
        <p:nvSpPr>
          <p:cNvPr id="16" name="Rectangle 15"/>
          <p:cNvSpPr/>
          <p:nvPr>
            <p:custDataLst>
              <p:tags r:id="rId4"/>
            </p:custDataLst>
          </p:nvPr>
        </p:nvSpPr>
        <p:spPr>
          <a:xfrm>
            <a:off x="643893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738381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832869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6438931" y="15837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7383811" y="15837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8328691" y="15617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Content Placeholder 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39901" y="3248278"/>
            <a:ext cx="4497948" cy="561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7" name="TextBox 26"/>
          <p:cNvSpPr txBox="1"/>
          <p:nvPr>
            <p:custDataLst>
              <p:tags r:id="rId11"/>
            </p:custDataLst>
          </p:nvPr>
        </p:nvSpPr>
        <p:spPr>
          <a:xfrm>
            <a:off x="939901" y="3853191"/>
            <a:ext cx="399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28" name="Content Placeholder 1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939901" y="4577250"/>
            <a:ext cx="4497948" cy="561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29" name="TextBox 28"/>
          <p:cNvSpPr txBox="1"/>
          <p:nvPr>
            <p:custDataLst>
              <p:tags r:id="rId13"/>
            </p:custDataLst>
          </p:nvPr>
        </p:nvSpPr>
        <p:spPr>
          <a:xfrm>
            <a:off x="939901" y="5182163"/>
            <a:ext cx="58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Error –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1386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6" grpId="0" animBg="1"/>
      <p:bldP spid="17" grpId="0" animBg="1"/>
      <p:bldP spid="18" grpId="0" animBg="1"/>
      <p:bldP spid="21" grpId="0"/>
      <p:bldP spid="22" grpId="0"/>
      <p:bldP spid="23" grpId="0"/>
      <p:bldP spid="26" grpId="0" animBg="1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9900" y="1430362"/>
            <a:ext cx="4497949" cy="49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Iterating over a  List</a:t>
            </a:r>
          </a:p>
        </p:txBody>
      </p:sp>
      <p:sp>
        <p:nvSpPr>
          <p:cNvPr id="16" name="Rectangle 15"/>
          <p:cNvSpPr/>
          <p:nvPr>
            <p:custDataLst>
              <p:tags r:id="rId3"/>
            </p:custDataLst>
          </p:nvPr>
        </p:nvSpPr>
        <p:spPr>
          <a:xfrm>
            <a:off x="700441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4"/>
            </p:custDataLst>
          </p:nvPr>
        </p:nvSpPr>
        <p:spPr>
          <a:xfrm>
            <a:off x="794929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5"/>
            </p:custDataLst>
          </p:nvPr>
        </p:nvSpPr>
        <p:spPr>
          <a:xfrm>
            <a:off x="889417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6"/>
            </p:custDataLst>
          </p:nvPr>
        </p:nvSpPr>
        <p:spPr>
          <a:xfrm>
            <a:off x="700441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7"/>
            </p:custDataLst>
          </p:nvPr>
        </p:nvSpPr>
        <p:spPr>
          <a:xfrm>
            <a:off x="794929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8"/>
            </p:custDataLst>
          </p:nvPr>
        </p:nvSpPr>
        <p:spPr>
          <a:xfrm>
            <a:off x="8894175" y="19099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Content Placeholder 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39900" y="1924805"/>
            <a:ext cx="4497948" cy="1112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	   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10"/>
            </p:custDataLst>
          </p:nvPr>
        </p:nvSpPr>
        <p:spPr>
          <a:xfrm>
            <a:off x="939901" y="3037544"/>
            <a:ext cx="399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</a:t>
            </a:r>
          </a:p>
        </p:txBody>
      </p:sp>
      <p:cxnSp>
        <p:nvCxnSpPr>
          <p:cNvPr id="25" name="Straight Connector 24"/>
          <p:cNvCxnSpPr/>
          <p:nvPr>
            <p:custDataLst>
              <p:tags r:id="rId11"/>
            </p:custDataLst>
          </p:nvPr>
        </p:nvCxnSpPr>
        <p:spPr>
          <a:xfrm>
            <a:off x="7004415" y="2481445"/>
            <a:ext cx="0" cy="611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12"/>
            </p:custDataLst>
          </p:nvPr>
        </p:nvCxnSpPr>
        <p:spPr>
          <a:xfrm>
            <a:off x="7004415" y="2802183"/>
            <a:ext cx="292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9900" y="1430362"/>
            <a:ext cx="4497949" cy="49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Iterating over a  List</a:t>
            </a:r>
          </a:p>
        </p:txBody>
      </p:sp>
      <p:sp>
        <p:nvSpPr>
          <p:cNvPr id="16" name="Rectangle 15"/>
          <p:cNvSpPr/>
          <p:nvPr>
            <p:custDataLst>
              <p:tags r:id="rId3"/>
            </p:custDataLst>
          </p:nvPr>
        </p:nvSpPr>
        <p:spPr>
          <a:xfrm>
            <a:off x="700441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4"/>
            </p:custDataLst>
          </p:nvPr>
        </p:nvSpPr>
        <p:spPr>
          <a:xfrm>
            <a:off x="794929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5"/>
            </p:custDataLst>
          </p:nvPr>
        </p:nvSpPr>
        <p:spPr>
          <a:xfrm>
            <a:off x="889417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6"/>
            </p:custDataLst>
          </p:nvPr>
        </p:nvSpPr>
        <p:spPr>
          <a:xfrm>
            <a:off x="700441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7"/>
            </p:custDataLst>
          </p:nvPr>
        </p:nvSpPr>
        <p:spPr>
          <a:xfrm>
            <a:off x="794929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8"/>
            </p:custDataLst>
          </p:nvPr>
        </p:nvSpPr>
        <p:spPr>
          <a:xfrm>
            <a:off x="8894175" y="19099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Content Placeholder 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39900" y="1924805"/>
            <a:ext cx="4497948" cy="1112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	   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10"/>
            </p:custDataLst>
          </p:nvPr>
        </p:nvSpPr>
        <p:spPr>
          <a:xfrm>
            <a:off x="939901" y="3037544"/>
            <a:ext cx="399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28" name="Content Placeholder 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939900" y="4373993"/>
            <a:ext cx="6267016" cy="911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range(0,len(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	   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3951405" y="5356348"/>
            <a:ext cx="3997890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What does this code print?</a:t>
            </a:r>
          </a:p>
        </p:txBody>
      </p:sp>
      <p:cxnSp>
        <p:nvCxnSpPr>
          <p:cNvPr id="25" name="Straight Connector 24"/>
          <p:cNvCxnSpPr/>
          <p:nvPr>
            <p:custDataLst>
              <p:tags r:id="rId13"/>
            </p:custDataLst>
          </p:nvPr>
        </p:nvCxnSpPr>
        <p:spPr>
          <a:xfrm>
            <a:off x="7004415" y="2481445"/>
            <a:ext cx="0" cy="611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14"/>
            </p:custDataLst>
          </p:nvPr>
        </p:nvCxnSpPr>
        <p:spPr>
          <a:xfrm>
            <a:off x="7004415" y="2802183"/>
            <a:ext cx="292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7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9900" y="1430362"/>
            <a:ext cx="4497949" cy="49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Iterating over a  List</a:t>
            </a:r>
          </a:p>
        </p:txBody>
      </p:sp>
      <p:sp>
        <p:nvSpPr>
          <p:cNvPr id="16" name="Rectangle 15"/>
          <p:cNvSpPr/>
          <p:nvPr>
            <p:custDataLst>
              <p:tags r:id="rId3"/>
            </p:custDataLst>
          </p:nvPr>
        </p:nvSpPr>
        <p:spPr>
          <a:xfrm>
            <a:off x="700441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4"/>
            </p:custDataLst>
          </p:nvPr>
        </p:nvSpPr>
        <p:spPr>
          <a:xfrm>
            <a:off x="794929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5"/>
            </p:custDataLst>
          </p:nvPr>
        </p:nvSpPr>
        <p:spPr>
          <a:xfrm>
            <a:off x="889417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6"/>
            </p:custDataLst>
          </p:nvPr>
        </p:nvSpPr>
        <p:spPr>
          <a:xfrm>
            <a:off x="700441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7"/>
            </p:custDataLst>
          </p:nvPr>
        </p:nvSpPr>
        <p:spPr>
          <a:xfrm>
            <a:off x="794929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8"/>
            </p:custDataLst>
          </p:nvPr>
        </p:nvSpPr>
        <p:spPr>
          <a:xfrm>
            <a:off x="8894175" y="19099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Content Placeholder 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39900" y="1924805"/>
            <a:ext cx="4497948" cy="1112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	   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10"/>
            </p:custDataLst>
          </p:nvPr>
        </p:nvSpPr>
        <p:spPr>
          <a:xfrm>
            <a:off x="939901" y="3037544"/>
            <a:ext cx="399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28" name="Content Placeholder 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939900" y="4373993"/>
            <a:ext cx="6267016" cy="911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range(0,len(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	   print(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963064" y="5278769"/>
            <a:ext cx="399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</a:t>
            </a:r>
          </a:p>
        </p:txBody>
      </p:sp>
      <p:cxnSp>
        <p:nvCxnSpPr>
          <p:cNvPr id="25" name="Straight Connector 24"/>
          <p:cNvCxnSpPr/>
          <p:nvPr>
            <p:custDataLst>
              <p:tags r:id="rId13"/>
            </p:custDataLst>
          </p:nvPr>
        </p:nvCxnSpPr>
        <p:spPr>
          <a:xfrm>
            <a:off x="7004415" y="2481445"/>
            <a:ext cx="0" cy="611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14"/>
            </p:custDataLst>
          </p:nvPr>
        </p:nvCxnSpPr>
        <p:spPr>
          <a:xfrm>
            <a:off x="7004415" y="2802183"/>
            <a:ext cx="292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4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Loops and Lists</a:t>
            </a: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7856185" y="1071520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3"/>
            </p:custDataLst>
          </p:nvPr>
        </p:nvSpPr>
        <p:spPr>
          <a:xfrm>
            <a:off x="8801065" y="1071520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4"/>
            </p:custDataLst>
          </p:nvPr>
        </p:nvSpPr>
        <p:spPr>
          <a:xfrm>
            <a:off x="9745945" y="1071520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5"/>
            </p:custDataLst>
          </p:nvPr>
        </p:nvSpPr>
        <p:spPr>
          <a:xfrm>
            <a:off x="7856185" y="1868446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8801065" y="1868446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7"/>
            </p:custDataLst>
          </p:nvPr>
        </p:nvSpPr>
        <p:spPr>
          <a:xfrm>
            <a:off x="9745945" y="1846440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5" name="Straight Connector 24"/>
          <p:cNvCxnSpPr/>
          <p:nvPr>
            <p:custDataLst>
              <p:tags r:id="rId8"/>
            </p:custDataLst>
          </p:nvPr>
        </p:nvCxnSpPr>
        <p:spPr>
          <a:xfrm>
            <a:off x="7856185" y="2417900"/>
            <a:ext cx="0" cy="611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9"/>
            </p:custDataLst>
          </p:nvPr>
        </p:nvCxnSpPr>
        <p:spPr>
          <a:xfrm>
            <a:off x="7856185" y="2738638"/>
            <a:ext cx="292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833176-E3C5-BCA5-258A-7C6DB4571B14}"/>
              </a:ext>
            </a:extLst>
          </p:cNvPr>
          <p:cNvSpPr txBox="1"/>
          <p:nvPr/>
        </p:nvSpPr>
        <p:spPr>
          <a:xfrm>
            <a:off x="654484" y="1279043"/>
            <a:ext cx="67483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[11, 22, 33]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+ 2 print(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2467E-ECF8-5AE0-604B-49B2BC66EFAD}"/>
              </a:ext>
            </a:extLst>
          </p:cNvPr>
          <p:cNvSpPr txBox="1"/>
          <p:nvPr/>
        </p:nvSpPr>
        <p:spPr>
          <a:xfrm>
            <a:off x="654484" y="4350480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What does this code print?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[11, 22, 33]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[13, 24, 35]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The program has an error</a:t>
            </a:r>
          </a:p>
          <a:p>
            <a:pPr marL="25400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623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Loops and Lists</a:t>
            </a: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7630716" y="942698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3"/>
            </p:custDataLst>
          </p:nvPr>
        </p:nvSpPr>
        <p:spPr>
          <a:xfrm>
            <a:off x="8575596" y="942698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4"/>
            </p:custDataLst>
          </p:nvPr>
        </p:nvSpPr>
        <p:spPr>
          <a:xfrm>
            <a:off x="9520476" y="942698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5"/>
            </p:custDataLst>
          </p:nvPr>
        </p:nvSpPr>
        <p:spPr>
          <a:xfrm>
            <a:off x="7630716" y="1739624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8575596" y="1739624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7"/>
            </p:custDataLst>
          </p:nvPr>
        </p:nvSpPr>
        <p:spPr>
          <a:xfrm>
            <a:off x="9520476" y="1717618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33176-E3C5-BCA5-258A-7C6DB4571B14}"/>
              </a:ext>
            </a:extLst>
          </p:cNvPr>
          <p:cNvSpPr txBox="1"/>
          <p:nvPr/>
        </p:nvSpPr>
        <p:spPr>
          <a:xfrm>
            <a:off x="654484" y="1279043"/>
            <a:ext cx="4794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[11, 22, 33]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2467E-ECF8-5AE0-604B-49B2BC66EFAD}"/>
              </a:ext>
            </a:extLst>
          </p:cNvPr>
          <p:cNvSpPr txBox="1"/>
          <p:nvPr/>
        </p:nvSpPr>
        <p:spPr>
          <a:xfrm>
            <a:off x="654484" y="4350480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What does this code print?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[11, 22, 33]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[13, 24, 35]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The program has an error</a:t>
            </a:r>
          </a:p>
          <a:p>
            <a:pPr marL="25400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1434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24577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Lists are MUTABLE</a:t>
            </a:r>
          </a:p>
        </p:txBody>
      </p:sp>
      <p:sp>
        <p:nvSpPr>
          <p:cNvPr id="14" name="Content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39901" y="3248278"/>
            <a:ext cx="3997890" cy="561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[1])</a:t>
            </a:r>
          </a:p>
        </p:txBody>
      </p:sp>
      <p:sp>
        <p:nvSpPr>
          <p:cNvPr id="15" name="TextBox 14"/>
          <p:cNvSpPr txBox="1"/>
          <p:nvPr>
            <p:custDataLst>
              <p:tags r:id="rId3"/>
            </p:custDataLst>
          </p:nvPr>
        </p:nvSpPr>
        <p:spPr>
          <a:xfrm>
            <a:off x="939901" y="3853191"/>
            <a:ext cx="399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95</a:t>
            </a:r>
          </a:p>
        </p:txBody>
      </p:sp>
      <p:sp>
        <p:nvSpPr>
          <p:cNvPr id="27" name="Content Placeholder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39900" y="1430362"/>
            <a:ext cx="5262780" cy="1051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[1]=95</a:t>
            </a:r>
          </a:p>
        </p:txBody>
      </p:sp>
      <p:sp>
        <p:nvSpPr>
          <p:cNvPr id="28" name="Rectangle 27"/>
          <p:cNvSpPr/>
          <p:nvPr>
            <p:custDataLst>
              <p:tags r:id="rId5"/>
            </p:custDataLst>
          </p:nvPr>
        </p:nvSpPr>
        <p:spPr>
          <a:xfrm>
            <a:off x="700441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29" name="Rectangle 28"/>
          <p:cNvSpPr/>
          <p:nvPr>
            <p:custDataLst>
              <p:tags r:id="rId6"/>
            </p:custDataLst>
          </p:nvPr>
        </p:nvSpPr>
        <p:spPr>
          <a:xfrm>
            <a:off x="7967221" y="1131981"/>
            <a:ext cx="944880" cy="8534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30" name="Rectangle 29"/>
          <p:cNvSpPr/>
          <p:nvPr>
            <p:custDataLst>
              <p:tags r:id="rId7"/>
            </p:custDataLst>
          </p:nvPr>
        </p:nvSpPr>
        <p:spPr>
          <a:xfrm>
            <a:off x="889417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31" name="TextBox 30"/>
          <p:cNvSpPr txBox="1"/>
          <p:nvPr>
            <p:custDataLst>
              <p:tags r:id="rId8"/>
            </p:custDataLst>
          </p:nvPr>
        </p:nvSpPr>
        <p:spPr>
          <a:xfrm>
            <a:off x="700441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2" name="TextBox 31"/>
          <p:cNvSpPr txBox="1"/>
          <p:nvPr>
            <p:custDataLst>
              <p:tags r:id="rId9"/>
            </p:custDataLst>
          </p:nvPr>
        </p:nvSpPr>
        <p:spPr>
          <a:xfrm>
            <a:off x="794929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>
            <p:custDataLst>
              <p:tags r:id="rId10"/>
            </p:custDataLst>
          </p:nvPr>
        </p:nvSpPr>
        <p:spPr>
          <a:xfrm>
            <a:off x="8894175" y="19099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9" name="Straight Arrow Connector 38"/>
          <p:cNvCxnSpPr/>
          <p:nvPr>
            <p:custDataLst>
              <p:tags r:id="rId11"/>
            </p:custDataLst>
          </p:nvPr>
        </p:nvCxnSpPr>
        <p:spPr>
          <a:xfrm flipV="1">
            <a:off x="8430698" y="2481445"/>
            <a:ext cx="0" cy="68705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2"/>
            </p:custDataLst>
          </p:nvPr>
        </p:nvSpPr>
        <p:spPr>
          <a:xfrm>
            <a:off x="7958258" y="1131981"/>
            <a:ext cx="944880" cy="8534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41447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24577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Appending to a List</a:t>
            </a:r>
          </a:p>
        </p:txBody>
      </p:sp>
      <p:sp>
        <p:nvSpPr>
          <p:cNvPr id="14" name="Content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39900" y="2269945"/>
            <a:ext cx="5262780" cy="561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lst.append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(44)</a:t>
            </a:r>
          </a:p>
        </p:txBody>
      </p:sp>
      <p:sp>
        <p:nvSpPr>
          <p:cNvPr id="15" name="TextBox 14"/>
          <p:cNvSpPr txBox="1"/>
          <p:nvPr>
            <p:custDataLst>
              <p:tags r:id="rId3"/>
            </p:custDataLst>
          </p:nvPr>
        </p:nvSpPr>
        <p:spPr>
          <a:xfrm>
            <a:off x="939901" y="3853191"/>
            <a:ext cx="399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[11, 22, 33, 44]</a:t>
            </a:r>
          </a:p>
        </p:txBody>
      </p:sp>
      <p:sp>
        <p:nvSpPr>
          <p:cNvPr id="27" name="Content Placeholder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39900" y="1430362"/>
            <a:ext cx="5262780" cy="558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</p:txBody>
      </p:sp>
      <p:sp>
        <p:nvSpPr>
          <p:cNvPr id="28" name="Rectangle 27"/>
          <p:cNvSpPr/>
          <p:nvPr>
            <p:custDataLst>
              <p:tags r:id="rId5"/>
            </p:custDataLst>
          </p:nvPr>
        </p:nvSpPr>
        <p:spPr>
          <a:xfrm>
            <a:off x="700441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29" name="Rectangle 28"/>
          <p:cNvSpPr/>
          <p:nvPr>
            <p:custDataLst>
              <p:tags r:id="rId6"/>
            </p:custDataLst>
          </p:nvPr>
        </p:nvSpPr>
        <p:spPr>
          <a:xfrm>
            <a:off x="7967221" y="1131981"/>
            <a:ext cx="944880" cy="8534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30" name="Rectangle 29"/>
          <p:cNvSpPr/>
          <p:nvPr>
            <p:custDataLst>
              <p:tags r:id="rId7"/>
            </p:custDataLst>
          </p:nvPr>
        </p:nvSpPr>
        <p:spPr>
          <a:xfrm>
            <a:off x="889417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31" name="TextBox 30"/>
          <p:cNvSpPr txBox="1"/>
          <p:nvPr>
            <p:custDataLst>
              <p:tags r:id="rId8"/>
            </p:custDataLst>
          </p:nvPr>
        </p:nvSpPr>
        <p:spPr>
          <a:xfrm>
            <a:off x="700441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2" name="TextBox 31"/>
          <p:cNvSpPr txBox="1"/>
          <p:nvPr>
            <p:custDataLst>
              <p:tags r:id="rId9"/>
            </p:custDataLst>
          </p:nvPr>
        </p:nvSpPr>
        <p:spPr>
          <a:xfrm>
            <a:off x="794929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>
            <p:custDataLst>
              <p:tags r:id="rId10"/>
            </p:custDataLst>
          </p:nvPr>
        </p:nvSpPr>
        <p:spPr>
          <a:xfrm>
            <a:off x="8894175" y="19099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Rectangle 39"/>
          <p:cNvSpPr/>
          <p:nvPr>
            <p:custDataLst>
              <p:tags r:id="rId11"/>
            </p:custDataLst>
          </p:nvPr>
        </p:nvSpPr>
        <p:spPr>
          <a:xfrm>
            <a:off x="9856981" y="1131981"/>
            <a:ext cx="944880" cy="8534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44</a:t>
            </a:r>
          </a:p>
        </p:txBody>
      </p:sp>
      <p:sp>
        <p:nvSpPr>
          <p:cNvPr id="16" name="TextBox 15"/>
          <p:cNvSpPr txBox="1"/>
          <p:nvPr>
            <p:custDataLst>
              <p:tags r:id="rId12"/>
            </p:custDataLst>
          </p:nvPr>
        </p:nvSpPr>
        <p:spPr>
          <a:xfrm>
            <a:off x="9874907" y="1904476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7" name="Content Placeholder 1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939901" y="3148141"/>
            <a:ext cx="5262780" cy="561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40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24577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Deleting from a List</a:t>
            </a:r>
          </a:p>
        </p:txBody>
      </p:sp>
      <p:sp>
        <p:nvSpPr>
          <p:cNvPr id="27" name="Content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39900" y="1430362"/>
            <a:ext cx="5262780" cy="1120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[11,22,33,44]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lst.pop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28" name="Rectangle 27"/>
          <p:cNvSpPr/>
          <p:nvPr>
            <p:custDataLst>
              <p:tags r:id="rId3"/>
            </p:custDataLst>
          </p:nvPr>
        </p:nvSpPr>
        <p:spPr>
          <a:xfrm>
            <a:off x="700441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29" name="Rectangle 28"/>
          <p:cNvSpPr/>
          <p:nvPr>
            <p:custDataLst>
              <p:tags r:id="rId4"/>
            </p:custDataLst>
          </p:nvPr>
        </p:nvSpPr>
        <p:spPr>
          <a:xfrm>
            <a:off x="7967221" y="1131981"/>
            <a:ext cx="944880" cy="8534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30" name="Rectangle 29"/>
          <p:cNvSpPr/>
          <p:nvPr>
            <p:custDataLst>
              <p:tags r:id="rId5"/>
            </p:custDataLst>
          </p:nvPr>
        </p:nvSpPr>
        <p:spPr>
          <a:xfrm>
            <a:off x="8894175" y="11350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31" name="TextBox 30"/>
          <p:cNvSpPr txBox="1"/>
          <p:nvPr>
            <p:custDataLst>
              <p:tags r:id="rId6"/>
            </p:custDataLst>
          </p:nvPr>
        </p:nvSpPr>
        <p:spPr>
          <a:xfrm>
            <a:off x="700441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2" name="TextBox 31"/>
          <p:cNvSpPr txBox="1"/>
          <p:nvPr>
            <p:custDataLst>
              <p:tags r:id="rId7"/>
            </p:custDataLst>
          </p:nvPr>
        </p:nvSpPr>
        <p:spPr>
          <a:xfrm>
            <a:off x="7949295" y="19319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>
            <p:custDataLst>
              <p:tags r:id="rId8"/>
            </p:custDataLst>
          </p:nvPr>
        </p:nvSpPr>
        <p:spPr>
          <a:xfrm>
            <a:off x="8894175" y="19099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Rectangle 39"/>
          <p:cNvSpPr/>
          <p:nvPr>
            <p:custDataLst>
              <p:tags r:id="rId9"/>
            </p:custDataLst>
          </p:nvPr>
        </p:nvSpPr>
        <p:spPr>
          <a:xfrm>
            <a:off x="9856981" y="1131981"/>
            <a:ext cx="944880" cy="8534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44</a:t>
            </a:r>
          </a:p>
        </p:txBody>
      </p:sp>
      <p:sp>
        <p:nvSpPr>
          <p:cNvPr id="16" name="TextBox 15"/>
          <p:cNvSpPr txBox="1"/>
          <p:nvPr>
            <p:custDataLst>
              <p:tags r:id="rId10"/>
            </p:custDataLst>
          </p:nvPr>
        </p:nvSpPr>
        <p:spPr>
          <a:xfrm>
            <a:off x="9874907" y="1904476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18" name="Straight Arrow Connector 17"/>
          <p:cNvCxnSpPr>
            <a:stCxn id="33" idx="3"/>
          </p:cNvCxnSpPr>
          <p:nvPr>
            <p:custDataLst>
              <p:tags r:id="rId11"/>
            </p:custDataLst>
          </p:nvPr>
        </p:nvCxnSpPr>
        <p:spPr>
          <a:xfrm flipH="1" flipV="1">
            <a:off x="8894176" y="925287"/>
            <a:ext cx="944879" cy="1307864"/>
          </a:xfrm>
          <a:prstGeom prst="straightConnector1">
            <a:avLst/>
          </a:prstGeom>
          <a:ln w="53975">
            <a:solidFill>
              <a:srgbClr val="FF0000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12"/>
            </p:custDataLst>
          </p:nvPr>
        </p:nvCxnSpPr>
        <p:spPr>
          <a:xfrm flipV="1">
            <a:off x="8912101" y="925287"/>
            <a:ext cx="926955" cy="1307864"/>
          </a:xfrm>
          <a:prstGeom prst="straightConnector1">
            <a:avLst/>
          </a:prstGeom>
          <a:ln w="53975">
            <a:solidFill>
              <a:srgbClr val="FF0000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>
            <p:custDataLst>
              <p:tags r:id="rId13"/>
            </p:custDataLst>
          </p:nvPr>
        </p:nvSpPr>
        <p:spPr>
          <a:xfrm>
            <a:off x="939900" y="2578322"/>
            <a:ext cx="29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739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40" grpId="0" animBg="1"/>
      <p:bldP spid="16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2A9-06B1-1E78-94C2-4A92A2B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best sums up your feelings about learning to program in Python?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61768-CCE4-6C48-F522-F9A01A7B9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0" indent="-514350">
              <a:buAutoNum type="alphaUcPeriod"/>
            </a:pPr>
            <a:r>
              <a:rPr lang="en-US" dirty="0"/>
              <a:t>Excited</a:t>
            </a:r>
          </a:p>
          <a:p>
            <a:pPr marL="539750" indent="-514350">
              <a:buAutoNum type="alphaUcPeriod"/>
            </a:pPr>
            <a:r>
              <a:rPr lang="en-US" dirty="0"/>
              <a:t>Curious</a:t>
            </a:r>
          </a:p>
          <a:p>
            <a:pPr marL="539750" indent="-514350">
              <a:buAutoNum type="alphaUcPeriod"/>
            </a:pPr>
            <a:r>
              <a:rPr lang="en-US" dirty="0"/>
              <a:t>Meh</a:t>
            </a:r>
          </a:p>
          <a:p>
            <a:pPr marL="539750" indent="-514350">
              <a:buAutoNum type="alphaUcPeriod"/>
            </a:pPr>
            <a:r>
              <a:rPr lang="en-US" dirty="0"/>
              <a:t>Frustrated/Overwhelmed</a:t>
            </a:r>
          </a:p>
        </p:txBody>
      </p:sp>
    </p:spTree>
    <p:extLst>
      <p:ext uri="{BB962C8B-B14F-4D97-AF65-F5344CB8AC3E}">
        <p14:creationId xmlns:p14="http://schemas.microsoft.com/office/powerpoint/2010/main" val="74790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70332" y="30695"/>
            <a:ext cx="7920742" cy="580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 and Loops</a:t>
            </a:r>
          </a:p>
        </p:txBody>
      </p:sp>
      <p:sp>
        <p:nvSpPr>
          <p:cNvPr id="10" name="Content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70332" y="610814"/>
            <a:ext cx="5987667" cy="34601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if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[0, 10, 8, 12, 1, 3]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 (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7F50E3D-21A8-24F0-AD26-D3750815AFB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002049" y="1178169"/>
            <a:ext cx="4910203" cy="5322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1E61A-C378-5438-4133-6DF9345A5D14}"/>
              </a:ext>
            </a:extLst>
          </p:cNvPr>
          <p:cNvSpPr txBox="1"/>
          <p:nvPr/>
        </p:nvSpPr>
        <p:spPr>
          <a:xfrm>
            <a:off x="7971691" y="668157"/>
            <a:ext cx="300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083B6-614D-27D3-5762-2741BE629992}"/>
              </a:ext>
            </a:extLst>
          </p:cNvPr>
          <p:cNvSpPr txBox="1"/>
          <p:nvPr/>
        </p:nvSpPr>
        <p:spPr>
          <a:xfrm>
            <a:off x="817209" y="4400584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What does this code print?</a:t>
            </a:r>
          </a:p>
          <a:p>
            <a:pPr marL="2540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marL="2540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  <a:p>
            <a:pPr marL="2540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marL="2540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The program goes into an infinite loop</a:t>
            </a:r>
          </a:p>
          <a:p>
            <a:pPr marL="2540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9973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Recall: Strings are Immutable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A71E0EC-1815-AFA8-2446-D21A173C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>
                <a:latin typeface="CMSS10"/>
              </a:rPr>
              <a:t>String values are </a:t>
            </a:r>
            <a:r>
              <a:rPr lang="en-US" sz="2800" b="1" i="0" u="none" strike="noStrike" baseline="0" dirty="0">
                <a:latin typeface="CMSS10"/>
              </a:rPr>
              <a:t>immutable</a:t>
            </a:r>
          </a:p>
          <a:p>
            <a:pPr algn="l"/>
            <a:r>
              <a:rPr lang="en-US" sz="2800" b="0" i="0" u="none" strike="noStrike" baseline="0" dirty="0">
                <a:latin typeface="CMSS10"/>
              </a:rPr>
              <a:t>Immutable means “cannot change”</a:t>
            </a:r>
          </a:p>
          <a:p>
            <a:pPr algn="l"/>
            <a:r>
              <a:rPr lang="en-US" sz="2800" b="0" i="0" u="none" strike="noStrike" baseline="0" dirty="0">
                <a:latin typeface="CMSS10"/>
              </a:rPr>
              <a:t>Methods therefore cannot change a string; they can only make new strings</a:t>
            </a:r>
          </a:p>
          <a:p>
            <a:pPr algn="l"/>
            <a:r>
              <a:rPr lang="en-US" sz="2800" b="0" i="0" u="none" strike="noStrike" baseline="0" dirty="0">
                <a:latin typeface="CMSS10"/>
              </a:rPr>
              <a:t>Below, the string referenced by s is not modified; a new string is created, but it is immediately lost (</a:t>
            </a:r>
            <a:r>
              <a:rPr lang="en-US" sz="2800" dirty="0">
                <a:latin typeface="CMSS10"/>
              </a:rPr>
              <a:t>since no variable refers to it)</a:t>
            </a:r>
            <a:r>
              <a:rPr lang="en-US" sz="2800" b="0" i="0" u="none" strike="noStrike" baseline="0" dirty="0">
                <a:latin typeface="CMSS10"/>
              </a:rPr>
              <a:t> </a:t>
            </a:r>
          </a:p>
          <a:p>
            <a:pPr marL="25400" indent="0" algn="l">
              <a:buNone/>
            </a:pPr>
            <a:endParaRPr lang="en-US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 algn="l">
              <a:buNone/>
            </a:pP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 = 'hello'</a:t>
            </a:r>
          </a:p>
          <a:p>
            <a:pPr marL="25400" indent="0" algn="l">
              <a:buNone/>
            </a:pPr>
            <a:r>
              <a:rPr lang="en-US" sz="24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5400" indent="0" algn="l">
              <a:buNone/>
            </a:pP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0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1F770CF-533D-DC3C-4CCD-A47F970C3C8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44448" y="1437531"/>
            <a:ext cx="3588934" cy="4725273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Shared references and Strings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889348"/>
            <a:ext cx="10972800" cy="5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5400" indent="0">
              <a:buNone/>
            </a:pPr>
            <a:r>
              <a:rPr lang="en-US" sz="2800" b="0" i="0" u="none" strike="noStrike" baseline="0" dirty="0">
                <a:latin typeface="CMSS10"/>
              </a:rPr>
              <a:t>Nothing weird happens when multiple variables refer to the same string.</a:t>
            </a:r>
          </a:p>
          <a:p>
            <a:pPr marL="25400" indent="0">
              <a:buNone/>
            </a:pPr>
            <a:endParaRPr lang="en-US" sz="26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t = s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s.upper()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s = s.upper()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25400" indent="0">
              <a:buNone/>
            </a:pPr>
            <a:r>
              <a:rPr lang="pt-BR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endParaRPr 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0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List Mutability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3035" y="765664"/>
            <a:ext cx="5102268" cy="12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[1, 2, 3, 4, 5]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 # Shared reference!</a:t>
            </a:r>
          </a:p>
          <a:p>
            <a:pPr marL="25400" indent="0">
              <a:buNone/>
            </a:pP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F7C6F-6F93-EF94-D97A-ECA415390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035" y="1864124"/>
            <a:ext cx="5102268" cy="49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Copying a List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041236"/>
            <a:ext cx="10601195" cy="12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540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If you want to avoid the sharing behavior, create a second list: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[1, 2, 3, 4, 5]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list(a) # Or b = A[:]</a:t>
            </a:r>
          </a:p>
          <a:p>
            <a:pPr marL="25400" indent="0">
              <a:buNone/>
            </a:pP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0409-D9BE-D78E-5CA1-EF76A6E9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388269"/>
            <a:ext cx="522042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Functions: Strings and Lists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A71E0EC-1815-AFA8-2446-D21A173C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 err="1">
                <a:latin typeface="CMSS10"/>
              </a:rPr>
              <a:t>len</a:t>
            </a:r>
            <a:r>
              <a:rPr lang="en-US" sz="2800" b="0" i="0" u="none" strike="noStrike" baseline="0" dirty="0">
                <a:latin typeface="CMSS10"/>
              </a:rPr>
              <a:t>: length  of a sequence (i.e. number of elements)</a:t>
            </a:r>
          </a:p>
          <a:p>
            <a:pPr marL="25400" indent="0" algn="l">
              <a:buNone/>
            </a:pPr>
            <a:r>
              <a:rPr lang="en-US" sz="24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(a)  # returns 3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none" strike="noStrike" baseline="0" dirty="0">
              <a:latin typeface="CMSS1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CMSS10"/>
              </a:rPr>
              <a:t>min, max: minimum or maximum of sequence</a:t>
            </a:r>
          </a:p>
          <a:p>
            <a:pPr marL="25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min(a)  # returns 11</a:t>
            </a:r>
          </a:p>
          <a:p>
            <a:pPr marL="25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max(a)  # returns 33</a:t>
            </a:r>
          </a:p>
          <a:p>
            <a:pPr marL="25400" indent="0">
              <a:buNone/>
            </a:pPr>
            <a:endParaRPr lang="en-US" sz="3200" b="0" i="0" u="none" strike="noStrike" baseline="0" dirty="0">
              <a:latin typeface="CMSS1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Sum: sum of the elements in the list (doesn’t work on strings)</a:t>
            </a:r>
            <a:endParaRPr lang="en-US" sz="3200" b="0" i="0" u="none" strike="noStrike" baseline="0" dirty="0">
              <a:latin typeface="CMSS10"/>
            </a:endParaRPr>
          </a:p>
          <a:p>
            <a:pPr marL="2540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sum(a)  # returns 66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none" strike="noStrike" baseline="0" dirty="0">
              <a:latin typeface="CMSS10"/>
            </a:endParaRPr>
          </a:p>
          <a:p>
            <a:pPr marL="25400" indent="0" algn="l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9E8CD-2226-BDA2-7C14-47098158CD31}"/>
              </a:ext>
            </a:extLst>
          </p:cNvPr>
          <p:cNvSpPr txBox="1"/>
          <p:nvPr/>
        </p:nvSpPr>
        <p:spPr>
          <a:xfrm>
            <a:off x="609600" y="1052785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 algn="l">
              <a:buNone/>
            </a:pP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 = [11, 22, 33]</a:t>
            </a:r>
            <a:endParaRPr lang="en-US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33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Lists of Strings</a:t>
            </a: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7455352" y="3002280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>
            <p:custDataLst>
              <p:tags r:id="rId3"/>
            </p:custDataLst>
          </p:nvPr>
        </p:nvSpPr>
        <p:spPr>
          <a:xfrm>
            <a:off x="8400232" y="3002280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>
            <p:custDataLst>
              <p:tags r:id="rId4"/>
            </p:custDataLst>
          </p:nvPr>
        </p:nvSpPr>
        <p:spPr>
          <a:xfrm>
            <a:off x="9345112" y="3002280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>
            <p:custDataLst>
              <p:tags r:id="rId5"/>
            </p:custDataLst>
          </p:nvPr>
        </p:nvSpPr>
        <p:spPr>
          <a:xfrm>
            <a:off x="7455352" y="3799206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8400232" y="3799206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7"/>
            </p:custDataLst>
          </p:nvPr>
        </p:nvSpPr>
        <p:spPr>
          <a:xfrm>
            <a:off x="9345112" y="3777200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33176-E3C5-BCA5-258A-7C6DB4571B14}"/>
              </a:ext>
            </a:extLst>
          </p:cNvPr>
          <p:cNvSpPr txBox="1"/>
          <p:nvPr/>
        </p:nvSpPr>
        <p:spPr>
          <a:xfrm>
            <a:off x="501424" y="1446259"/>
            <a:ext cx="6400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defgh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[0][0]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2467E-ECF8-5AE0-604B-49B2BC66EFAD}"/>
              </a:ext>
            </a:extLst>
          </p:cNvPr>
          <p:cNvSpPr txBox="1"/>
          <p:nvPr/>
        </p:nvSpPr>
        <p:spPr>
          <a:xfrm>
            <a:off x="501424" y="3874491"/>
            <a:ext cx="60939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What is the output of this code?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  <a:p>
            <a:pPr marL="25400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 output; there is an error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B70DFB-4E2C-DE05-2961-40786B0B1399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7285412" y="1635268"/>
            <a:ext cx="642380" cy="1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CE81F3-1423-3A21-E8FD-9757BDA3AB18}"/>
              </a:ext>
            </a:extLst>
          </p:cNvPr>
          <p:cNvSpPr txBox="1"/>
          <p:nvPr/>
        </p:nvSpPr>
        <p:spPr>
          <a:xfrm>
            <a:off x="6696688" y="1173603"/>
            <a:ext cx="117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2EFAF-B2DC-5A5E-88B8-61FBFCC0A054}"/>
              </a:ext>
            </a:extLst>
          </p:cNvPr>
          <p:cNvSpPr txBox="1"/>
          <p:nvPr/>
        </p:nvSpPr>
        <p:spPr>
          <a:xfrm>
            <a:off x="8132698" y="1166792"/>
            <a:ext cx="147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defgh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8E551B-CB41-B374-65E5-A8FA1CCDE69A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8872672" y="1628457"/>
            <a:ext cx="0" cy="137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726664-2F84-0CE5-1ED5-E07E9E361235}"/>
              </a:ext>
            </a:extLst>
          </p:cNvPr>
          <p:cNvSpPr txBox="1"/>
          <p:nvPr/>
        </p:nvSpPr>
        <p:spPr>
          <a:xfrm>
            <a:off x="9861253" y="1190374"/>
            <a:ext cx="117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DD4082-C887-A2FF-FFD7-5CCEC1D801B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817552" y="1628457"/>
            <a:ext cx="588724" cy="137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2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A71E0EC-1815-AFA8-2446-D21A173C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0" i="0" u="none" strike="noStrike" baseline="0" dirty="0">
                <a:latin typeface="CMSS10"/>
              </a:rPr>
              <a:t>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([]) </a:t>
            </a:r>
            <a:r>
              <a:rPr lang="en-US" sz="2800" b="0" i="0" u="none" strike="noStrike" baseline="0" dirty="0">
                <a:latin typeface="CMSS10"/>
              </a:rPr>
              <a:t>to get a list of list methods</a:t>
            </a:r>
          </a:p>
          <a:p>
            <a:pPr algn="l"/>
            <a:r>
              <a:rPr lang="en-US" sz="2800" b="0" i="0" u="none" strike="noStrike" baseline="0" dirty="0">
                <a:latin typeface="CMSS10"/>
              </a:rPr>
              <a:t>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help([].x) </a:t>
            </a:r>
            <a:r>
              <a:rPr lang="en-US" sz="2800" b="0" i="0" u="none" strike="noStrike" baseline="0" dirty="0">
                <a:latin typeface="CMSS10"/>
              </a:rPr>
              <a:t>for help on method name x</a:t>
            </a:r>
          </a:p>
          <a:p>
            <a:pPr algn="l"/>
            <a:endParaRPr lang="en-US" sz="2800" b="0" i="0" u="none" strike="noStrike" baseline="0" dirty="0">
              <a:latin typeface="CMSS10"/>
            </a:endParaRPr>
          </a:p>
          <a:p>
            <a:pPr algn="l"/>
            <a:r>
              <a:rPr lang="en-US" sz="2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(element): </a:t>
            </a:r>
            <a:r>
              <a:rPr lang="en-US" sz="2800" b="0" i="0" u="none" strike="noStrike" baseline="0" dirty="0">
                <a:latin typeface="CMSS10"/>
              </a:rPr>
              <a:t>add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800" b="0" i="0" u="none" strike="noStrike" baseline="0" dirty="0">
                <a:latin typeface="CMSS10"/>
              </a:rPr>
              <a:t> to the end of L</a:t>
            </a:r>
          </a:p>
          <a:p>
            <a:pPr algn="l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L.extend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800" b="0" i="0" u="none" strike="noStrike" baseline="0" dirty="0">
                <a:latin typeface="CMSS10"/>
              </a:rPr>
              <a:t>add all elements of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b="0" i="0" u="none" strike="noStrike" baseline="0" dirty="0">
                <a:latin typeface="CMSS10"/>
              </a:rPr>
              <a:t> to the end of L</a:t>
            </a:r>
          </a:p>
          <a:p>
            <a:pPr algn="l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(index, element): insert element </a:t>
            </a:r>
            <a:r>
              <a:rPr lang="en-US" sz="2800" b="0" i="0" u="none" strike="noStrike" baseline="0" dirty="0">
                <a:latin typeface="CMSS10"/>
              </a:rPr>
              <a:t>at index of L, pushing later elements forward</a:t>
            </a:r>
          </a:p>
          <a:p>
            <a:pPr algn="l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800" b="0" i="0" u="none" strike="noStrike" baseline="0" dirty="0">
                <a:latin typeface="CMSS10"/>
              </a:rPr>
              <a:t>remove and return the element at the end of L</a:t>
            </a:r>
          </a:p>
          <a:p>
            <a:pPr algn="l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(index): </a:t>
            </a:r>
            <a:r>
              <a:rPr lang="en-US" sz="2800" b="0" i="0" u="none" strike="noStrike" baseline="0" dirty="0">
                <a:latin typeface="CMSS10"/>
              </a:rPr>
              <a:t>remove and return the element at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800" b="0" i="0" u="none" strike="noStrike" baseline="0" dirty="0">
                <a:latin typeface="CMSS10"/>
              </a:rPr>
              <a:t> of L</a:t>
            </a:r>
          </a:p>
          <a:p>
            <a:pPr algn="l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(element): </a:t>
            </a:r>
            <a:r>
              <a:rPr lang="en-US" sz="2800" b="0" i="0" u="none" strike="noStrike" baseline="0" dirty="0">
                <a:latin typeface="CMSS10"/>
              </a:rPr>
              <a:t>remove first occurrence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800" b="0" i="0" u="none" strike="noStrike" baseline="0" dirty="0">
                <a:latin typeface="CMSS10"/>
              </a:rPr>
              <a:t> from L</a:t>
            </a:r>
          </a:p>
          <a:p>
            <a:pPr algn="l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800" b="0" i="0" u="none" strike="noStrike" baseline="0" dirty="0">
                <a:latin typeface="CMSS10"/>
              </a:rPr>
              <a:t>sort the elements of L</a:t>
            </a:r>
            <a:endParaRPr lang="en-US" sz="3200" b="0" i="0" u="none" strike="noStrike" baseline="0" dirty="0">
              <a:latin typeface="CMSS10"/>
            </a:endParaRPr>
          </a:p>
          <a:p>
            <a:pPr marL="25400" indent="0" algn="l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6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141988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List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33176-E3C5-BCA5-258A-7C6DB4571B14}"/>
              </a:ext>
            </a:extLst>
          </p:cNvPr>
          <p:cNvSpPr txBox="1"/>
          <p:nvPr/>
        </p:nvSpPr>
        <p:spPr>
          <a:xfrm>
            <a:off x="501424" y="1446259"/>
            <a:ext cx="6400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[2, 4, 6, 8]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2467E-ECF8-5AE0-604B-49B2BC66EFAD}"/>
              </a:ext>
            </a:extLst>
          </p:cNvPr>
          <p:cNvSpPr txBox="1"/>
          <p:nvPr/>
        </p:nvSpPr>
        <p:spPr>
          <a:xfrm>
            <a:off x="501423" y="3874491"/>
            <a:ext cx="88805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What is the value of a after the code runs?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[2, 4]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[6, 8]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[2, 6]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[2, 8]</a:t>
            </a:r>
          </a:p>
          <a:p>
            <a:pPr marL="25400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Nothing; the code produces an error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1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Python supports variables, conditionals, loops and strings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Loops are either “for” loops or “while” loops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Strings can be indexed (e.g., s[1]) to access chars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 need a clear understanding of these to be able to read code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Lists allow us to store data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They are mutable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There are many helpful functions and methods for lists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2A9-06B1-1E78-94C2-4A92A2B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best sums how you're feeling about the quarter right now?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61768-CCE4-6C48-F522-F9A01A7B9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0" indent="-514350">
              <a:buAutoNum type="alphaUcPeriod"/>
            </a:pPr>
            <a:r>
              <a:rPr lang="en-US" dirty="0"/>
              <a:t>Excited</a:t>
            </a:r>
          </a:p>
          <a:p>
            <a:pPr marL="539750" indent="-514350">
              <a:buAutoNum type="alphaUcPeriod"/>
            </a:pPr>
            <a:r>
              <a:rPr lang="en-US" dirty="0"/>
              <a:t>Curious</a:t>
            </a:r>
          </a:p>
          <a:p>
            <a:pPr marL="539750" indent="-514350">
              <a:buAutoNum type="alphaUcPeriod"/>
            </a:pPr>
            <a:r>
              <a:rPr lang="en-US" dirty="0"/>
              <a:t>Meh</a:t>
            </a:r>
          </a:p>
          <a:p>
            <a:pPr marL="539750" indent="-514350">
              <a:buAutoNum type="alphaUcPeriod"/>
            </a:pPr>
            <a:r>
              <a:rPr lang="en-US" dirty="0"/>
              <a:t>Frustrated/Overwhelmed</a:t>
            </a:r>
          </a:p>
        </p:txBody>
      </p:sp>
    </p:spTree>
    <p:extLst>
      <p:ext uri="{BB962C8B-B14F-4D97-AF65-F5344CB8AC3E}">
        <p14:creationId xmlns:p14="http://schemas.microsoft.com/office/powerpoint/2010/main" val="2624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2A9-06B1-1E78-94C2-4A92A2B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like to use CoPilot in this course?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61768-CCE4-6C48-F522-F9A01A7B9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0" indent="-514350">
              <a:buFont typeface="Arial"/>
              <a:buAutoNum type="alphaUcPeriod"/>
            </a:pPr>
            <a:r>
              <a:rPr lang="en-US" dirty="0"/>
              <a:t>To write my code so I don't have to think too hard</a:t>
            </a:r>
          </a:p>
          <a:p>
            <a:pPr marL="539750" indent="-514350">
              <a:buAutoNum type="alphaUcPeriod"/>
            </a:pPr>
            <a:r>
              <a:rPr lang="en-US" dirty="0"/>
              <a:t>As a partner to provide hints when I need it</a:t>
            </a:r>
          </a:p>
          <a:p>
            <a:pPr marL="539750" indent="-514350">
              <a:buFont typeface="Arial"/>
              <a:buAutoNum type="alphaUcPeriod"/>
            </a:pPr>
            <a:r>
              <a:rPr lang="en-US" dirty="0"/>
              <a:t>As a last resort when I can't figure out the answer</a:t>
            </a:r>
          </a:p>
          <a:p>
            <a:pPr marL="539750" indent="-514350">
              <a:buAutoNum type="alphaUcPeriod"/>
            </a:pPr>
            <a:r>
              <a:rPr lang="en-US" dirty="0"/>
              <a:t>I haven't really used CoPilot</a:t>
            </a:r>
          </a:p>
        </p:txBody>
      </p:sp>
    </p:spTree>
    <p:extLst>
      <p:ext uri="{BB962C8B-B14F-4D97-AF65-F5344CB8AC3E}">
        <p14:creationId xmlns:p14="http://schemas.microsoft.com/office/powerpoint/2010/main" val="378973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4 due next Monday at 10pm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Lab 4 is tomorrow, standard setup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Quiz 2 is in lab next week.  Topics: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Loops, Strings, Lists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Reading files, basics of analyzing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Trace and modify code that includes loops, lists, conditionals, and functions</a:t>
            </a:r>
          </a:p>
          <a:p>
            <a:r>
              <a:rPr lang="en-US" dirty="0"/>
              <a:t>Insert and remove from lists</a:t>
            </a:r>
          </a:p>
          <a:p>
            <a:r>
              <a:rPr lang="en-US" dirty="0"/>
              <a:t>Iterate over lists analyzing or changing their contents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E9577-A227-EEF6-981E-1C11FFB5C9D1}"/>
              </a:ext>
            </a:extLst>
          </p:cNvPr>
          <p:cNvSpPr txBox="1"/>
          <p:nvPr/>
        </p:nvSpPr>
        <p:spPr>
          <a:xfrm>
            <a:off x="520701" y="889348"/>
            <a:ext cx="11061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I'm writing a program and I need to represent the names of all of my friends.  Here's my first attempt: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friend1 = "Sara"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friend2 = "Eduardo"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friend3 = "Audrey"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print("My friends are:", friend1, friend2, friend3)</a:t>
            </a:r>
          </a:p>
          <a:p>
            <a:endParaRPr lang="en-US" sz="2800" dirty="0"/>
          </a:p>
          <a:p>
            <a:r>
              <a:rPr lang="en-US" sz="2800" dirty="0"/>
              <a:t>What's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50043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Lists vs. Strings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2DE2A3-90CC-0E44-1B0B-379A0448C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84691"/>
              </p:ext>
            </p:extLst>
          </p:nvPr>
        </p:nvGraphicFramePr>
        <p:xfrm>
          <a:off x="741819" y="1579740"/>
          <a:ext cx="8715332" cy="3505824"/>
        </p:xfrm>
        <a:graphic>
          <a:graphicData uri="http://schemas.openxmlformats.org/drawingml/2006/table">
            <a:tbl>
              <a:tblPr firstRow="1" bandRow="1">
                <a:tableStyleId>{85955371-7259-4FFE-A116-24322F608BE9}</a:tableStyleId>
              </a:tblPr>
              <a:tblGrid>
                <a:gridCol w="4357666">
                  <a:extLst>
                    <a:ext uri="{9D8B030D-6E8A-4147-A177-3AD203B41FA5}">
                      <a16:colId xmlns:a16="http://schemas.microsoft.com/office/drawing/2014/main" val="425330000"/>
                    </a:ext>
                  </a:extLst>
                </a:gridCol>
                <a:gridCol w="4357666">
                  <a:extLst>
                    <a:ext uri="{9D8B030D-6E8A-4147-A177-3AD203B41FA5}">
                      <a16:colId xmlns:a16="http://schemas.microsoft.com/office/drawing/2014/main" val="1697389011"/>
                    </a:ext>
                  </a:extLst>
                </a:gridCol>
              </a:tblGrid>
              <a:tr h="584304">
                <a:tc>
                  <a:txBody>
                    <a:bodyPr/>
                    <a:lstStyle/>
                    <a:p>
                      <a:r>
                        <a:rPr lang="en-US" sz="28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88690"/>
                  </a:ext>
                </a:extLst>
              </a:tr>
              <a:tr h="584304"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2809"/>
                  </a:ext>
                </a:extLst>
              </a:tr>
              <a:tr h="584304">
                <a:tc>
                  <a:txBody>
                    <a:bodyPr/>
                    <a:lstStyle/>
                    <a:p>
                      <a:r>
                        <a:rPr lang="en-US" sz="2800" dirty="0"/>
                        <a:t>Stores 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Stores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51330"/>
                  </a:ext>
                </a:extLst>
              </a:tr>
              <a:tr h="584304">
                <a:tc>
                  <a:txBody>
                    <a:bodyPr/>
                    <a:lstStyle/>
                    <a:p>
                      <a:r>
                        <a:rPr lang="en-US" sz="2800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983"/>
                  </a:ext>
                </a:extLst>
              </a:tr>
              <a:tr h="584304">
                <a:tc>
                  <a:txBody>
                    <a:bodyPr/>
                    <a:lstStyle/>
                    <a:p>
                      <a:r>
                        <a:rPr lang="en-US" sz="2800" dirty="0"/>
                        <a:t>Can be 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nesting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78402"/>
                  </a:ext>
                </a:extLst>
              </a:tr>
              <a:tr h="584304">
                <a:tc>
                  <a:txBody>
                    <a:bodyPr/>
                    <a:lstStyle/>
                    <a:p>
                      <a:r>
                        <a:rPr lang="en-US" sz="2800" dirty="0"/>
                        <a:t>Methods can 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Methods cannot modify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09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9900" y="1430362"/>
            <a:ext cx="4497949" cy="975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[11,22,33]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24577"/>
            <a:ext cx="10515600" cy="8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List Basics</a:t>
            </a: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939900" y="2409015"/>
            <a:ext cx="295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[11, 22, 33]</a:t>
            </a:r>
          </a:p>
        </p:txBody>
      </p:sp>
      <p:sp>
        <p:nvSpPr>
          <p:cNvPr id="16" name="Rectangle 15"/>
          <p:cNvSpPr/>
          <p:nvPr>
            <p:custDataLst>
              <p:tags r:id="rId4"/>
            </p:custDataLst>
          </p:nvPr>
        </p:nvSpPr>
        <p:spPr>
          <a:xfrm>
            <a:off x="643893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738381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8328691" y="786865"/>
            <a:ext cx="944880" cy="853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6438931" y="15837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7383811" y="1583791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8328691" y="156178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6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6" grpId="0" animBg="1"/>
      <p:bldP spid="17" grpId="0" animBg="1"/>
      <p:bldP spid="18" grpId="0" animBg="1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re" id="{33233665-C360-C24C-B976-BB73494172AE}" vid="{015AEE34-B215-AC4D-9BE1-E1D2267DA29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1791</Words>
  <Application>Microsoft Office PowerPoint</Application>
  <PresentationFormat>Widescreen</PresentationFormat>
  <Paragraphs>363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Consolas</vt:lpstr>
      <vt:lpstr>Open Sans SemiBold</vt:lpstr>
      <vt:lpstr>Courier New</vt:lpstr>
      <vt:lpstr>Century Gothic</vt:lpstr>
      <vt:lpstr>Calibri Light</vt:lpstr>
      <vt:lpstr>CMSS10</vt:lpstr>
      <vt:lpstr>Open Sans</vt:lpstr>
      <vt:lpstr>Calibri</vt:lpstr>
      <vt:lpstr>Arial</vt:lpstr>
      <vt:lpstr>Office Theme</vt:lpstr>
      <vt:lpstr>1_Office Theme</vt:lpstr>
      <vt:lpstr>CSE 8A – Introduction to  Programming and Computational Problem Solving I</vt:lpstr>
      <vt:lpstr>Which of the following best sums up your feelings about learning to program in Python?</vt:lpstr>
      <vt:lpstr>Which of the following best sums how you're feeling about the quarter right now?</vt:lpstr>
      <vt:lpstr>How do you like to use CoPilot in this course?</vt:lpstr>
      <vt:lpstr>Announcements</vt:lpstr>
      <vt:lpstr>Learning Goals for Today</vt:lpstr>
      <vt:lpstr>Lists</vt:lpstr>
      <vt:lpstr>Lists vs.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Recall: Strings are Immutable</vt:lpstr>
      <vt:lpstr>Shared references and Strings</vt:lpstr>
      <vt:lpstr>List Mutability</vt:lpstr>
      <vt:lpstr>Copying a List</vt:lpstr>
      <vt:lpstr>Functions: Strings and Lists</vt:lpstr>
      <vt:lpstr>PowerPoint Presentation</vt:lpstr>
      <vt:lpstr>List Methods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36</cp:revision>
  <dcterms:created xsi:type="dcterms:W3CDTF">2019-07-17T06:14:48Z</dcterms:created>
  <dcterms:modified xsi:type="dcterms:W3CDTF">2023-12-17T07:17:06Z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