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sldIdLst>
    <p:sldId id="256" r:id="rId2"/>
    <p:sldId id="1822" r:id="rId3"/>
    <p:sldId id="1824" r:id="rId4"/>
    <p:sldId id="1742" r:id="rId5"/>
    <p:sldId id="655" r:id="rId6"/>
    <p:sldId id="1789" r:id="rId7"/>
    <p:sldId id="1803" r:id="rId8"/>
    <p:sldId id="1804" r:id="rId9"/>
    <p:sldId id="1805" r:id="rId10"/>
    <p:sldId id="1806" r:id="rId11"/>
    <p:sldId id="1807" r:id="rId12"/>
    <p:sldId id="1808" r:id="rId13"/>
    <p:sldId id="1809" r:id="rId14"/>
    <p:sldId id="1810" r:id="rId15"/>
    <p:sldId id="1811" r:id="rId16"/>
    <p:sldId id="1786" r:id="rId17"/>
    <p:sldId id="1819" r:id="rId18"/>
    <p:sldId id="1812" r:id="rId19"/>
    <p:sldId id="1813" r:id="rId20"/>
    <p:sldId id="1814" r:id="rId21"/>
    <p:sldId id="1821" r:id="rId22"/>
    <p:sldId id="1815" r:id="rId23"/>
    <p:sldId id="1816" r:id="rId24"/>
    <p:sldId id="1817" r:id="rId25"/>
    <p:sldId id="1818" r:id="rId26"/>
    <p:sldId id="650"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pen Sans SemiBold" panose="020B0706030804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8" roundtripDataSignature="AMtx7mhrSKjNLGSCKwlpN8azhVkMHzGxn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5A3516-EF39-4584-BF69-F12ED04454D3}" name="Leo Porter" initials="LP" userId="bc0e59dab6a63e8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wanson, Steven" initials="" lastIdx="3" clrIdx="0"/>
  <p:cmAuthor id="1" name="Leo Porter" initials="LP" lastIdx="1" clrIdx="1">
    <p:extLst>
      <p:ext uri="{19B8F6BF-5375-455C-9EA6-DF929625EA0E}">
        <p15:presenceInfo xmlns:p15="http://schemas.microsoft.com/office/powerpoint/2012/main" userId="bc0e59dab6a63e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955371-7259-4FFE-A116-24322F608BE9}">
  <a:tblStyle styleId="{85955371-7259-4FFE-A116-24322F608BE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3F7"/>
          </a:solidFill>
        </a:fill>
      </a:tcStyle>
    </a:wholeTbl>
    <a:band1H>
      <a:tcTxStyle/>
      <a:tcStyle>
        <a:tcBdr/>
        <a:fill>
          <a:solidFill>
            <a:srgbClr val="CBE6EE"/>
          </a:solidFill>
        </a:fill>
      </a:tcStyle>
    </a:band1H>
    <a:band2H>
      <a:tcTxStyle/>
      <a:tcStyle>
        <a:tcBdr/>
      </a:tcStyle>
    </a:band2H>
    <a:band1V>
      <a:tcTxStyle/>
      <a:tcStyle>
        <a:tcBdr/>
        <a:fill>
          <a:solidFill>
            <a:srgbClr val="CBE6EE"/>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2D4B56B-A886-46B0-8B76-EC814110159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22" autoAdjust="0"/>
  </p:normalViewPr>
  <p:slideViewPr>
    <p:cSldViewPr snapToGrid="0">
      <p:cViewPr varScale="1">
        <p:scale>
          <a:sx n="72" d="100"/>
          <a:sy n="72" d="100"/>
        </p:scale>
        <p:origin x="2034" y="5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104"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10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100" Type="http://schemas.openxmlformats.org/officeDocument/2006/relationships/presProps" Target="presProps.xml"/><Relationship Id="rId8" Type="http://schemas.openxmlformats.org/officeDocument/2006/relationships/slide" Target="slides/slide7.xml"/><Relationship Id="rId98"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r>
              <a:rPr lang="en-US" dirty="0"/>
              <a:t>Welcome!</a:t>
            </a:r>
          </a:p>
          <a:p>
            <a:pPr marL="0" lvl="0" indent="0" algn="l" rtl="0">
              <a:spcBef>
                <a:spcPts val="0"/>
              </a:spcBef>
              <a:spcAft>
                <a:spcPts val="0"/>
              </a:spcAft>
              <a:buNone/>
            </a:pPr>
            <a:endParaRPr lang="en-US" dirty="0"/>
          </a:p>
        </p:txBody>
      </p:sp>
      <p:sp>
        <p:nvSpPr>
          <p:cNvPr id="104" name="Google Shape;104;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271791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908463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r>
              <a:rPr lang="en-US" dirty="0"/>
              <a:t>A.  Could draw with indexes to help. </a:t>
            </a: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75212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r>
              <a:rPr lang="en-US" b="0" dirty="0">
                <a:solidFill>
                  <a:srgbClr val="001080"/>
                </a:solidFill>
                <a:effectLst/>
                <a:latin typeface="Consolas" panose="020B0609020204030204" pitchFamily="49" charset="0"/>
              </a:rPr>
              <a:t>sum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endParaRPr lang="en-US" b="0" dirty="0">
              <a:solidFill>
                <a:srgbClr val="3B3B3B"/>
              </a:solidFill>
              <a:effectLst/>
              <a:latin typeface="Consolas" panose="020B0609020204030204" pitchFamily="49" charset="0"/>
            </a:endParaRPr>
          </a:p>
          <a:p>
            <a:r>
              <a:rPr lang="en-US" b="0" dirty="0">
                <a:solidFill>
                  <a:srgbClr val="001080"/>
                </a:solidFill>
                <a:effectLst/>
                <a:latin typeface="Consolas" panose="020B0609020204030204" pitchFamily="49" charset="0"/>
              </a:rPr>
              <a:t>count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endParaRPr lang="en-US" b="0" dirty="0">
              <a:solidFill>
                <a:srgbClr val="3B3B3B"/>
              </a:solidFill>
              <a:effectLst/>
              <a:latin typeface="Consolas" panose="020B0609020204030204" pitchFamily="49" charset="0"/>
            </a:endParaRPr>
          </a:p>
          <a:p>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range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len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sum</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count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count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a:t>
            </a:r>
            <a:endParaRPr lang="en-US" b="0" dirty="0">
              <a:solidFill>
                <a:srgbClr val="3B3B3B"/>
              </a:solidFill>
              <a:effectLst/>
              <a:latin typeface="Consolas" panose="020B0609020204030204" pitchFamily="49" charset="0"/>
            </a:endParaRP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sum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count</a:t>
            </a:r>
            <a:r>
              <a:rPr lang="en-US" b="0" dirty="0">
                <a:solidFill>
                  <a:srgbClr val="3B3B3B"/>
                </a:solidFill>
                <a:effectLst/>
                <a:latin typeface="Consolas" panose="020B0609020204030204" pitchFamily="49" charset="0"/>
              </a:rPr>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Careful on the conversion to int, the file is read in as strings</a:t>
            </a: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821804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868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709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going on Kaggle and finding a dataset.  We’re going to use this one for the rest of the demo</a:t>
            </a:r>
          </a:p>
          <a:p>
            <a:r>
              <a:rPr lang="en-US" dirty="0"/>
              <a:t>https://www.kaggle.com/datasets/asaniczka/usa-wage-comparison-for-college-vs-high-school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5633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asking good questions of the data and how you’ll want to be able to say something interesting by the end of </a:t>
            </a:r>
            <a:r>
              <a:rPr lang="en-US"/>
              <a:t>the project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7004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8851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185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296" name="Google Shape;296;p2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813194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After they try to code this in groups, ask how well it went (did they get to an answer, etc.) (I like using a quick clicker question to ask how far their group got.)</a:t>
            </a:r>
          </a:p>
          <a:p>
            <a:endParaRPr lang="en-US" dirty="0"/>
          </a:p>
          <a:p>
            <a:r>
              <a:rPr lang="en-US" dirty="0"/>
              <a:t>Copilot is likely to give a list slicing answer, you can have them look that up or talk about it briefly.</a:t>
            </a:r>
          </a:p>
          <a:p>
            <a:endParaRPr lang="en-US" dirty="0"/>
          </a:p>
          <a:p>
            <a:r>
              <a:rPr lang="en-US" dirty="0"/>
              <a:t>My prompt:</a:t>
            </a:r>
          </a:p>
          <a:p>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average_wage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column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 input is a 2D list called data with a header row</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and a column name that matches a column in the header </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return the average of the values in that column excluding</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the header"""</a:t>
            </a:r>
            <a:endParaRPr lang="en-US" b="0" dirty="0">
              <a:solidFill>
                <a:srgbClr val="3B3B3B"/>
              </a:solidFill>
              <a:effectLst/>
              <a:latin typeface="Consolas" panose="020B0609020204030204" pitchFamily="49" charset="0"/>
            </a:endParaRPr>
          </a:p>
          <a:p>
            <a:r>
              <a:rPr lang="en-US" dirty="0"/>
              <a:t>Copilot reply (which is correct):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find the index of the column name</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index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].index(</a:t>
            </a:r>
            <a:r>
              <a:rPr lang="en-US" b="0" dirty="0">
                <a:solidFill>
                  <a:srgbClr val="001080"/>
                </a:solidFill>
                <a:effectLst/>
                <a:latin typeface="Consolas" panose="020B0609020204030204" pitchFamily="49" charset="0"/>
              </a:rPr>
              <a:t>column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initialize a sum variable to 0</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loop through the data starting at row 1</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add the value in the column to the sum</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float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return the average</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sum</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len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0800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here if you want to talk through some other answers.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9209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pros and cons of each.  1 is best to get started, then 2 is good to make sure the file is read in properly (could have special characters in the actual data that cause problems, etc.)</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4044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0" dirty="0">
                <a:solidFill>
                  <a:srgbClr val="0000FF"/>
                </a:solidFill>
                <a:effectLst/>
                <a:latin typeface="Consolas" panose="020B0609020204030204" pitchFamily="49" charset="0"/>
              </a:rPr>
              <a:t>If time, let them do this as an activity.  If short on time, just live code with them.</a:t>
            </a: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average_wage_over_range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column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year_start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year_end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input is a 2D list called data with a header row and a column</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name that matches a column in the header.  The first column is</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the year the data was collected.  </a:t>
            </a:r>
            <a:r>
              <a:rPr lang="en-US" b="0" dirty="0" err="1">
                <a:solidFill>
                  <a:srgbClr val="A31515"/>
                </a:solidFill>
                <a:effectLst/>
                <a:latin typeface="Consolas" panose="020B0609020204030204" pitchFamily="49" charset="0"/>
              </a:rPr>
              <a:t>year_start</a:t>
            </a:r>
            <a:r>
              <a:rPr lang="en-US" b="0" dirty="0">
                <a:solidFill>
                  <a:srgbClr val="A31515"/>
                </a:solidFill>
                <a:effectLst/>
                <a:latin typeface="Consolas" panose="020B0609020204030204" pitchFamily="49" charset="0"/>
              </a:rPr>
              <a:t> through </a:t>
            </a:r>
            <a:r>
              <a:rPr lang="en-US" b="0" dirty="0" err="1">
                <a:solidFill>
                  <a:srgbClr val="A31515"/>
                </a:solidFill>
                <a:effectLst/>
                <a:latin typeface="Consolas" panose="020B0609020204030204" pitchFamily="49" charset="0"/>
              </a:rPr>
              <a:t>year_end</a:t>
            </a:r>
            <a:r>
              <a:rPr lang="en-US" b="0" dirty="0">
                <a:solidFill>
                  <a:srgbClr val="A31515"/>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(inclusive) specify the years we want included in the data. </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return the average of the values in that column over the specified</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year range excluding the header</a:t>
            </a:r>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find the index of the column name</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index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].index(</a:t>
            </a:r>
            <a:r>
              <a:rPr lang="en-US" b="0" dirty="0">
                <a:solidFill>
                  <a:srgbClr val="001080"/>
                </a:solidFill>
                <a:effectLst/>
                <a:latin typeface="Consolas" panose="020B0609020204030204" pitchFamily="49" charset="0"/>
              </a:rPr>
              <a:t>column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initialize a sum variable to 0</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initialize a count variable to 0</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count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loop through the data starting at row 1</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if the year is in the range</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year_start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and</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year_end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add the value in the column to the sum</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float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increment the count</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count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return the average</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sum</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count</a:t>
            </a:r>
            <a:endParaRPr lang="en-US" b="0" dirty="0">
              <a:solidFill>
                <a:srgbClr val="3B3B3B"/>
              </a:solidFill>
              <a:effectLst/>
              <a:latin typeface="Consolas" panose="020B0609020204030204" pitchFamily="49" charset="0"/>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4902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r>
              <a:rPr lang="en-US" dirty="0"/>
              <a:t>Mention extension</a:t>
            </a:r>
            <a:endParaRPr dirty="0"/>
          </a:p>
        </p:txBody>
      </p:sp>
      <p:sp>
        <p:nvSpPr>
          <p:cNvPr id="296" name="Google Shape;296;p2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62601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88282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084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7020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r>
              <a:rPr lang="en-US" dirty="0"/>
              <a:t>Short question to introduce the flow.  Open a file for reading.  In this example, open a file for writing. Read one file, perform some analysis, write to another file, close the files.</a:t>
            </a: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985093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6686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r>
              <a:rPr lang="en-US" dirty="0"/>
              <a:t>Talk through how either will print all the lines in the file. The test “while line” checks whether there’s a line that has been read.</a:t>
            </a: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357215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r>
              <a:rPr lang="en-US" dirty="0"/>
              <a:t>Talk through how many lines are read and how this returns the 4</a:t>
            </a:r>
            <a:r>
              <a:rPr lang="en-US" baseline="30000" dirty="0"/>
              <a:t>th</a:t>
            </a:r>
            <a:r>
              <a:rPr lang="en-US" dirty="0"/>
              <a:t> line</a:t>
            </a: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1600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73"/>
          <p:cNvSpPr txBox="1">
            <a:spLocks noGrp="1"/>
          </p:cNvSpPr>
          <p:nvPr>
            <p:ph type="ctrTitle"/>
          </p:nvPr>
        </p:nvSpPr>
        <p:spPr>
          <a:xfrm>
            <a:off x="533400" y="304800"/>
            <a:ext cx="10668000"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5400"/>
              <a:buFont typeface="Calibri"/>
              <a:buNone/>
              <a:defRPr sz="5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3"/>
          <p:cNvSpPr txBox="1">
            <a:spLocks noGrp="1"/>
          </p:cNvSpPr>
          <p:nvPr>
            <p:ph type="subTitle" idx="1"/>
          </p:nvPr>
        </p:nvSpPr>
        <p:spPr>
          <a:xfrm>
            <a:off x="1828800" y="3048000"/>
            <a:ext cx="8534400" cy="2006781"/>
          </a:xfrm>
          <a:prstGeom prst="rect">
            <a:avLst/>
          </a:prstGeom>
          <a:noFill/>
          <a:ln>
            <a:noFill/>
          </a:ln>
        </p:spPr>
        <p:txBody>
          <a:bodyPr spcFirstLastPara="1" wrap="square" lIns="91425" tIns="45700" rIns="91425" bIns="45700" anchor="t" anchorCtr="0">
            <a:normAutofit/>
          </a:bodyPr>
          <a:lstStyle>
            <a:lvl1pPr lvl="0" algn="ctr">
              <a:spcBef>
                <a:spcPts val="600"/>
              </a:spcBef>
              <a:spcAft>
                <a:spcPts val="0"/>
              </a:spcAft>
              <a:buClr>
                <a:srgbClr val="63656A"/>
              </a:buClr>
              <a:buSzPts val="3000"/>
              <a:buNone/>
              <a:defRPr sz="3000">
                <a:solidFill>
                  <a:srgbClr val="63656A"/>
                </a:solidFill>
              </a:defRPr>
            </a:lvl1pPr>
            <a:lvl2pPr lvl="1" algn="ctr">
              <a:spcBef>
                <a:spcPts val="560"/>
              </a:spcBef>
              <a:spcAft>
                <a:spcPts val="0"/>
              </a:spcAft>
              <a:buClr>
                <a:srgbClr val="898B92"/>
              </a:buClr>
              <a:buSzPts val="2800"/>
              <a:buNone/>
              <a:defRPr>
                <a:solidFill>
                  <a:srgbClr val="898B92"/>
                </a:solidFill>
              </a:defRPr>
            </a:lvl2pPr>
            <a:lvl3pPr lvl="2" algn="ctr">
              <a:spcBef>
                <a:spcPts val="480"/>
              </a:spcBef>
              <a:spcAft>
                <a:spcPts val="0"/>
              </a:spcAft>
              <a:buClr>
                <a:srgbClr val="898B92"/>
              </a:buClr>
              <a:buSzPts val="2400"/>
              <a:buNone/>
              <a:defRPr>
                <a:solidFill>
                  <a:srgbClr val="898B92"/>
                </a:solidFill>
              </a:defRPr>
            </a:lvl3pPr>
            <a:lvl4pPr lvl="3" algn="ctr">
              <a:spcBef>
                <a:spcPts val="400"/>
              </a:spcBef>
              <a:spcAft>
                <a:spcPts val="0"/>
              </a:spcAft>
              <a:buClr>
                <a:srgbClr val="898B92"/>
              </a:buClr>
              <a:buSzPts val="2000"/>
              <a:buNone/>
              <a:defRPr>
                <a:solidFill>
                  <a:srgbClr val="898B92"/>
                </a:solidFill>
              </a:defRPr>
            </a:lvl4pPr>
            <a:lvl5pPr lvl="4" algn="ctr">
              <a:spcBef>
                <a:spcPts val="400"/>
              </a:spcBef>
              <a:spcAft>
                <a:spcPts val="0"/>
              </a:spcAft>
              <a:buClr>
                <a:srgbClr val="898B92"/>
              </a:buClr>
              <a:buSzPts val="2000"/>
              <a:buNone/>
              <a:defRPr>
                <a:solidFill>
                  <a:srgbClr val="898B92"/>
                </a:solidFill>
              </a:defRPr>
            </a:lvl5pPr>
            <a:lvl6pPr lvl="5" algn="ctr">
              <a:spcBef>
                <a:spcPts val="400"/>
              </a:spcBef>
              <a:spcAft>
                <a:spcPts val="0"/>
              </a:spcAft>
              <a:buClr>
                <a:srgbClr val="898B92"/>
              </a:buClr>
              <a:buSzPts val="2000"/>
              <a:buNone/>
              <a:defRPr>
                <a:solidFill>
                  <a:srgbClr val="898B92"/>
                </a:solidFill>
              </a:defRPr>
            </a:lvl6pPr>
            <a:lvl7pPr lvl="6" algn="ctr">
              <a:spcBef>
                <a:spcPts val="400"/>
              </a:spcBef>
              <a:spcAft>
                <a:spcPts val="0"/>
              </a:spcAft>
              <a:buClr>
                <a:srgbClr val="898B92"/>
              </a:buClr>
              <a:buSzPts val="2000"/>
              <a:buNone/>
              <a:defRPr>
                <a:solidFill>
                  <a:srgbClr val="898B92"/>
                </a:solidFill>
              </a:defRPr>
            </a:lvl7pPr>
            <a:lvl8pPr lvl="7" algn="ctr">
              <a:spcBef>
                <a:spcPts val="400"/>
              </a:spcBef>
              <a:spcAft>
                <a:spcPts val="0"/>
              </a:spcAft>
              <a:buClr>
                <a:srgbClr val="898B92"/>
              </a:buClr>
              <a:buSzPts val="2000"/>
              <a:buNone/>
              <a:defRPr>
                <a:solidFill>
                  <a:srgbClr val="898B92"/>
                </a:solidFill>
              </a:defRPr>
            </a:lvl8pPr>
            <a:lvl9pPr lvl="8" algn="ctr">
              <a:spcBef>
                <a:spcPts val="400"/>
              </a:spcBef>
              <a:spcAft>
                <a:spcPts val="0"/>
              </a:spcAft>
              <a:buClr>
                <a:srgbClr val="898B92"/>
              </a:buClr>
              <a:buSzPts val="2000"/>
              <a:buNone/>
              <a:defRPr>
                <a:solidFill>
                  <a:srgbClr val="898B92"/>
                </a:solidFill>
              </a:defRPr>
            </a:lvl9pPr>
          </a:lstStyle>
          <a:p>
            <a:endParaRPr/>
          </a:p>
        </p:txBody>
      </p:sp>
      <p:sp>
        <p:nvSpPr>
          <p:cNvPr id="17" name="Google Shape;17;p73"/>
          <p:cNvSpPr/>
          <p:nvPr/>
        </p:nvSpPr>
        <p:spPr>
          <a:xfrm>
            <a:off x="10744200" y="6096000"/>
            <a:ext cx="1447800" cy="762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18" name="Google Shape;18;p73"/>
          <p:cNvSpPr txBox="1">
            <a:spLocks noGrp="1"/>
          </p:cNvSpPr>
          <p:nvPr>
            <p:ph type="body" idx="2"/>
          </p:nvPr>
        </p:nvSpPr>
        <p:spPr>
          <a:xfrm>
            <a:off x="3086100" y="5257800"/>
            <a:ext cx="6019800" cy="129540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chemeClr val="accent5"/>
              </a:buClr>
              <a:buSzPts val="2000"/>
              <a:buFont typeface="Calibri"/>
              <a:buNone/>
              <a:defRPr sz="2000" b="0" i="1" u="none" strike="noStrike" cap="none">
                <a:solidFill>
                  <a:schemeClr val="accent5"/>
                </a:solidFill>
                <a:latin typeface="Calibri"/>
                <a:ea typeface="Calibri"/>
                <a:cs typeface="Calibri"/>
                <a:sym typeface="Calibri"/>
              </a:defRPr>
            </a:lvl1pPr>
            <a:lvl2pPr marL="914400" lvl="1" indent="-342900" algn="l">
              <a:spcBef>
                <a:spcPts val="360"/>
              </a:spcBef>
              <a:spcAft>
                <a:spcPts val="0"/>
              </a:spcAft>
              <a:buClr>
                <a:schemeClr val="accent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4"/>
              </a:buClr>
              <a:buSzPts val="1800"/>
              <a:buChar char="–"/>
              <a:defRPr/>
            </a:lvl4pPr>
            <a:lvl5pPr marL="2286000" lvl="4" indent="-342900" algn="l">
              <a:spcBef>
                <a:spcPts val="360"/>
              </a:spcBef>
              <a:spcAft>
                <a:spcPts val="0"/>
              </a:spcAft>
              <a:buClr>
                <a:schemeClr val="accent3"/>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oter">
  <p:cSld name="Footer">
    <p:bg>
      <p:bgPr>
        <a:solidFill>
          <a:schemeClr val="lt2"/>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ullets" type="obj">
  <p:cSld name="OBJECT">
    <p:bg>
      <p:bgPr>
        <a:solidFill>
          <a:schemeClr val="lt2"/>
        </a:solidFill>
        <a:effectLst/>
      </p:bgPr>
    </p:bg>
    <p:spTree>
      <p:nvGrpSpPr>
        <p:cNvPr id="1" name="Shape 23"/>
        <p:cNvGrpSpPr/>
        <p:nvPr/>
      </p:nvGrpSpPr>
      <p:grpSpPr>
        <a:xfrm>
          <a:off x="0" y="0"/>
          <a:ext cx="0" cy="0"/>
          <a:chOff x="0" y="0"/>
          <a:chExt cx="0" cy="0"/>
        </a:xfrm>
      </p:grpSpPr>
      <p:sp>
        <p:nvSpPr>
          <p:cNvPr id="24" name="Google Shape;24;p75"/>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5"/>
          <p:cNvSpPr txBox="1">
            <a:spLocks noGrp="1"/>
          </p:cNvSpPr>
          <p:nvPr>
            <p:ph type="body" idx="1"/>
          </p:nvPr>
        </p:nvSpPr>
        <p:spPr>
          <a:xfrm>
            <a:off x="609600" y="1524000"/>
            <a:ext cx="10972800" cy="460216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solidFill>
                  <a:schemeClr val="dk1"/>
                </a:solidFill>
                <a:latin typeface="Open Sans"/>
                <a:ea typeface="Open Sans"/>
                <a:cs typeface="Open Sans"/>
                <a:sym typeface="Open Sans"/>
              </a:defRPr>
            </a:lvl1pPr>
            <a:lvl2pPr marL="914400" lvl="1" indent="-406400" algn="l">
              <a:spcBef>
                <a:spcPts val="560"/>
              </a:spcBef>
              <a:spcAft>
                <a:spcPts val="0"/>
              </a:spcAft>
              <a:buClr>
                <a:schemeClr val="accent1"/>
              </a:buClr>
              <a:buSzPts val="2800"/>
              <a:buChar char="–"/>
              <a:defRPr>
                <a:solidFill>
                  <a:schemeClr val="accent1"/>
                </a:solidFill>
                <a:latin typeface="Open Sans"/>
                <a:ea typeface="Open Sans"/>
                <a:cs typeface="Open Sans"/>
                <a:sym typeface="Open Sans"/>
              </a:defRPr>
            </a:lvl2pPr>
            <a:lvl3pPr marL="1371600" lvl="2" indent="-381000" algn="l">
              <a:spcBef>
                <a:spcPts val="480"/>
              </a:spcBef>
              <a:spcAft>
                <a:spcPts val="0"/>
              </a:spcAft>
              <a:buClr>
                <a:schemeClr val="accent2"/>
              </a:buClr>
              <a:buSzPts val="2400"/>
              <a:buChar char="•"/>
              <a:defRPr>
                <a:latin typeface="Open Sans"/>
                <a:ea typeface="Open Sans"/>
                <a:cs typeface="Open Sans"/>
                <a:sym typeface="Open Sans"/>
              </a:defRPr>
            </a:lvl3pPr>
            <a:lvl4pPr marL="1828800" lvl="3" indent="-355600" algn="l">
              <a:spcBef>
                <a:spcPts val="400"/>
              </a:spcBef>
              <a:spcAft>
                <a:spcPts val="0"/>
              </a:spcAft>
              <a:buClr>
                <a:schemeClr val="accent4"/>
              </a:buClr>
              <a:buSzPts val="2000"/>
              <a:buChar char="–"/>
              <a:defRPr>
                <a:latin typeface="Open Sans"/>
                <a:ea typeface="Open Sans"/>
                <a:cs typeface="Open Sans"/>
                <a:sym typeface="Open Sans"/>
              </a:defRPr>
            </a:lvl4pPr>
            <a:lvl5pPr marL="2286000" lvl="4" indent="-355600" algn="l">
              <a:spcBef>
                <a:spcPts val="400"/>
              </a:spcBef>
              <a:spcAft>
                <a:spcPts val="0"/>
              </a:spcAft>
              <a:buClr>
                <a:schemeClr val="accent3"/>
              </a:buClr>
              <a:buSzPts val="2000"/>
              <a:buChar char="»"/>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75"/>
          <p:cNvSpPr txBox="1"/>
          <p:nvPr/>
        </p:nvSpPr>
        <p:spPr>
          <a:xfrm>
            <a:off x="3332285" y="746466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ullets">
  <p:cSld name="1_Bullets">
    <p:bg>
      <p:bgPr>
        <a:solidFill>
          <a:schemeClr val="lt2"/>
        </a:solidFill>
        <a:effectLst/>
      </p:bgPr>
    </p:bg>
    <p:spTree>
      <p:nvGrpSpPr>
        <p:cNvPr id="1" name="Shape 70"/>
        <p:cNvGrpSpPr/>
        <p:nvPr/>
      </p:nvGrpSpPr>
      <p:grpSpPr>
        <a:xfrm>
          <a:off x="0" y="0"/>
          <a:ext cx="0" cy="0"/>
          <a:chOff x="0" y="0"/>
          <a:chExt cx="0" cy="0"/>
        </a:xfrm>
      </p:grpSpPr>
      <p:sp>
        <p:nvSpPr>
          <p:cNvPr id="71" name="Google Shape;71;p85"/>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5"/>
          <p:cNvSpPr txBox="1"/>
          <p:nvPr/>
        </p:nvSpPr>
        <p:spPr>
          <a:xfrm>
            <a:off x="3332285" y="746466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5"/>
          <p:cNvSpPr txBox="1"/>
          <p:nvPr/>
        </p:nvSpPr>
        <p:spPr>
          <a:xfrm>
            <a:off x="609600" y="1524000"/>
            <a:ext cx="5215467" cy="473360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Identify key steps in executing an instruction</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Identify  (and solve) key problems as we try to execute instructions quickly</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Idle resources 🡪 “pipelining”</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Control Hazards 🡪 “speculation” </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Data hazards 🡪 “forwarding”</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x86 is terrible 🡪 “micro ops”</a:t>
            </a:r>
            <a:endParaRPr sz="1800" b="0" i="0" u="none" strike="noStrike" cap="none">
              <a:solidFill>
                <a:srgbClr val="0169A0"/>
              </a:solidFill>
              <a:latin typeface="Calibri"/>
              <a:ea typeface="Calibri"/>
              <a:cs typeface="Calibri"/>
              <a:sym typeface="Calibri"/>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Push for more performance</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Deeper pipelining </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Exploiting instruction-level parallelism</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See how these lesson apply in a modern processor</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Learn how to exploit them in software</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74;p85"/>
          <p:cNvSpPr txBox="1">
            <a:spLocks noGrp="1"/>
          </p:cNvSpPr>
          <p:nvPr>
            <p:ph type="body" idx="1"/>
          </p:nvPr>
        </p:nvSpPr>
        <p:spPr>
          <a:xfrm>
            <a:off x="5951538" y="1524000"/>
            <a:ext cx="5630862" cy="473392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accent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4"/>
              </a:buClr>
              <a:buSzPts val="1800"/>
              <a:buChar char="–"/>
              <a:defRPr/>
            </a:lvl4pPr>
            <a:lvl5pPr marL="2286000" lvl="4" indent="-342900" algn="l">
              <a:spcBef>
                <a:spcPts val="360"/>
              </a:spcBef>
              <a:spcAft>
                <a:spcPts val="0"/>
              </a:spcAft>
              <a:buClr>
                <a:schemeClr val="accent3"/>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scribed Figure">
  <p:cSld name="Described Figure">
    <p:bg>
      <p:bgPr>
        <a:solidFill>
          <a:schemeClr val="lt2"/>
        </a:solidFill>
        <a:effectLst/>
      </p:bgPr>
    </p:bg>
    <p:spTree>
      <p:nvGrpSpPr>
        <p:cNvPr id="1" name="Shape 75"/>
        <p:cNvGrpSpPr/>
        <p:nvPr/>
      </p:nvGrpSpPr>
      <p:grpSpPr>
        <a:xfrm>
          <a:off x="0" y="0"/>
          <a:ext cx="0" cy="0"/>
          <a:chOff x="0" y="0"/>
          <a:chExt cx="0" cy="0"/>
        </a:xfrm>
      </p:grpSpPr>
      <p:sp>
        <p:nvSpPr>
          <p:cNvPr id="76" name="Google Shape;76;p86"/>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6"/>
          <p:cNvSpPr txBox="1">
            <a:spLocks noGrp="1"/>
          </p:cNvSpPr>
          <p:nvPr>
            <p:ph type="body" idx="1"/>
          </p:nvPr>
        </p:nvSpPr>
        <p:spPr>
          <a:xfrm>
            <a:off x="609600" y="1447799"/>
            <a:ext cx="5334000" cy="4678365"/>
          </a:xfrm>
          <a:prstGeom prst="rect">
            <a:avLst/>
          </a:prstGeom>
          <a:noFill/>
          <a:ln>
            <a:noFill/>
          </a:ln>
        </p:spPr>
        <p:txBody>
          <a:bodyPr spcFirstLastPara="1" wrap="square" lIns="91425" tIns="45700" rIns="91425" bIns="45700" anchor="ctr" anchorCtr="0">
            <a:normAutofit/>
          </a:bodyPr>
          <a:lstStyle>
            <a:lvl1pPr marL="457200" lvl="0" indent="-406400" algn="l">
              <a:spcBef>
                <a:spcPts val="560"/>
              </a:spcBef>
              <a:spcAft>
                <a:spcPts val="0"/>
              </a:spcAft>
              <a:buClr>
                <a:schemeClr val="dk1"/>
              </a:buClr>
              <a:buSzPts val="2800"/>
              <a:buChar char="•"/>
              <a:defRPr sz="2800">
                <a:solidFill>
                  <a:schemeClr val="dk1"/>
                </a:solidFill>
                <a:latin typeface="Calibri"/>
                <a:ea typeface="Calibri"/>
                <a:cs typeface="Calibri"/>
                <a:sym typeface="Calibri"/>
              </a:defRPr>
            </a:lvl1pPr>
            <a:lvl2pPr marL="914400" lvl="1" indent="-381000" algn="l">
              <a:spcBef>
                <a:spcPts val="480"/>
              </a:spcBef>
              <a:spcAft>
                <a:spcPts val="0"/>
              </a:spcAft>
              <a:buClr>
                <a:srgbClr val="0169A0"/>
              </a:buClr>
              <a:buSzPts val="2400"/>
              <a:buChar char="–"/>
              <a:defRPr sz="2400">
                <a:solidFill>
                  <a:srgbClr val="0169A0"/>
                </a:solidFill>
                <a:latin typeface="Calibri"/>
                <a:ea typeface="Calibri"/>
                <a:cs typeface="Calibri"/>
                <a:sym typeface="Calibri"/>
              </a:defRPr>
            </a:lvl2pPr>
            <a:lvl3pPr marL="1371600" lvl="2" indent="-355600" algn="l">
              <a:spcBef>
                <a:spcPts val="400"/>
              </a:spcBef>
              <a:spcAft>
                <a:spcPts val="0"/>
              </a:spcAft>
              <a:buClr>
                <a:schemeClr val="accent2"/>
              </a:buClr>
              <a:buSzPts val="2000"/>
              <a:buChar char="•"/>
              <a:defRPr sz="2000">
                <a:latin typeface="Calibri"/>
                <a:ea typeface="Calibri"/>
                <a:cs typeface="Calibri"/>
                <a:sym typeface="Calibri"/>
              </a:defRPr>
            </a:lvl3pPr>
            <a:lvl4pPr marL="1828800" lvl="3" indent="-342900" algn="l">
              <a:spcBef>
                <a:spcPts val="360"/>
              </a:spcBef>
              <a:spcAft>
                <a:spcPts val="0"/>
              </a:spcAft>
              <a:buClr>
                <a:schemeClr val="accent4"/>
              </a:buClr>
              <a:buSzPts val="1800"/>
              <a:buChar char="–"/>
              <a:defRPr sz="1800">
                <a:latin typeface="Calibri"/>
                <a:ea typeface="Calibri"/>
                <a:cs typeface="Calibri"/>
                <a:sym typeface="Calibri"/>
              </a:defRPr>
            </a:lvl4pPr>
            <a:lvl5pPr marL="2286000" lvl="4" indent="-342900" algn="l">
              <a:spcBef>
                <a:spcPts val="360"/>
              </a:spcBef>
              <a:spcAft>
                <a:spcPts val="0"/>
              </a:spcAft>
              <a:buClr>
                <a:schemeClr val="accent3"/>
              </a:buClr>
              <a:buSzPts val="1800"/>
              <a:buChar char="»"/>
              <a:defRPr sz="18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Trouble Large">
  <p:cSld name="Double Trouble Large">
    <p:bg>
      <p:bgPr>
        <a:solidFill>
          <a:schemeClr val="lt2"/>
        </a:solidFill>
        <a:effectLst/>
      </p:bgPr>
    </p:bg>
    <p:spTree>
      <p:nvGrpSpPr>
        <p:cNvPr id="1" name="Shape 78"/>
        <p:cNvGrpSpPr/>
        <p:nvPr/>
      </p:nvGrpSpPr>
      <p:grpSpPr>
        <a:xfrm>
          <a:off x="0" y="0"/>
          <a:ext cx="0" cy="0"/>
          <a:chOff x="0" y="0"/>
          <a:chExt cx="0" cy="0"/>
        </a:xfrm>
      </p:grpSpPr>
      <p:sp>
        <p:nvSpPr>
          <p:cNvPr id="79" name="Google Shape;79;p87"/>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80" name="Google Shape;80;p87"/>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87"/>
          <p:cNvSpPr txBox="1">
            <a:spLocks noGrp="1"/>
          </p:cNvSpPr>
          <p:nvPr>
            <p:ph type="body" idx="1"/>
          </p:nvPr>
        </p:nvSpPr>
        <p:spPr>
          <a:xfrm>
            <a:off x="609599" y="1524000"/>
            <a:ext cx="5333999"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87"/>
          <p:cNvSpPr txBox="1">
            <a:spLocks noGrp="1"/>
          </p:cNvSpPr>
          <p:nvPr>
            <p:ph type="body" idx="2"/>
          </p:nvPr>
        </p:nvSpPr>
        <p:spPr>
          <a:xfrm>
            <a:off x="6248400" y="1524000"/>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87"/>
          <p:cNvSpPr txBox="1">
            <a:spLocks noGrp="1"/>
          </p:cNvSpPr>
          <p:nvPr>
            <p:ph type="body" idx="3"/>
          </p:nvPr>
        </p:nvSpPr>
        <p:spPr>
          <a:xfrm>
            <a:off x="609601" y="4185266"/>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87"/>
          <p:cNvSpPr txBox="1">
            <a:spLocks noGrp="1"/>
          </p:cNvSpPr>
          <p:nvPr>
            <p:ph type="body" idx="4"/>
          </p:nvPr>
        </p:nvSpPr>
        <p:spPr>
          <a:xfrm>
            <a:off x="6248399" y="4185266"/>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ouble Trouble Large">
  <p:cSld name="1_Double Trouble Large">
    <p:bg>
      <p:bgPr>
        <a:solidFill>
          <a:schemeClr val="lt2"/>
        </a:solidFill>
        <a:effectLst/>
      </p:bgPr>
    </p:bg>
    <p:spTree>
      <p:nvGrpSpPr>
        <p:cNvPr id="1" name="Shape 85"/>
        <p:cNvGrpSpPr/>
        <p:nvPr/>
      </p:nvGrpSpPr>
      <p:grpSpPr>
        <a:xfrm>
          <a:off x="0" y="0"/>
          <a:ext cx="0" cy="0"/>
          <a:chOff x="0" y="0"/>
          <a:chExt cx="0" cy="0"/>
        </a:xfrm>
      </p:grpSpPr>
      <p:sp>
        <p:nvSpPr>
          <p:cNvPr id="86" name="Google Shape;86;p88"/>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87" name="Google Shape;87;p88"/>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88"/>
          <p:cNvSpPr txBox="1">
            <a:spLocks noGrp="1"/>
          </p:cNvSpPr>
          <p:nvPr>
            <p:ph type="body" idx="1"/>
          </p:nvPr>
        </p:nvSpPr>
        <p:spPr>
          <a:xfrm>
            <a:off x="609600" y="1524000"/>
            <a:ext cx="10972800" cy="3733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88"/>
          <p:cNvSpPr txBox="1">
            <a:spLocks noGrp="1"/>
          </p:cNvSpPr>
          <p:nvPr>
            <p:ph type="body" idx="2"/>
          </p:nvPr>
        </p:nvSpPr>
        <p:spPr>
          <a:xfrm>
            <a:off x="609600" y="5334000"/>
            <a:ext cx="10972800" cy="1447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Double Trouble Large">
  <p:cSld name="2_Double Trouble Large">
    <p:bg>
      <p:bgPr>
        <a:solidFill>
          <a:schemeClr val="lt2"/>
        </a:solidFill>
        <a:effectLst/>
      </p:bgPr>
    </p:bg>
    <p:spTree>
      <p:nvGrpSpPr>
        <p:cNvPr id="1" name="Shape 90"/>
        <p:cNvGrpSpPr/>
        <p:nvPr/>
      </p:nvGrpSpPr>
      <p:grpSpPr>
        <a:xfrm>
          <a:off x="0" y="0"/>
          <a:ext cx="0" cy="0"/>
          <a:chOff x="0" y="0"/>
          <a:chExt cx="0" cy="0"/>
        </a:xfrm>
      </p:grpSpPr>
      <p:sp>
        <p:nvSpPr>
          <p:cNvPr id="91" name="Google Shape;91;p89"/>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92" name="Google Shape;92;p89"/>
          <p:cNvSpPr txBox="1">
            <a:spLocks noGrp="1"/>
          </p:cNvSpPr>
          <p:nvPr>
            <p:ph type="body" idx="1"/>
          </p:nvPr>
        </p:nvSpPr>
        <p:spPr>
          <a:xfrm>
            <a:off x="609600" y="76200"/>
            <a:ext cx="10972800" cy="51816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89"/>
          <p:cNvSpPr txBox="1">
            <a:spLocks noGrp="1"/>
          </p:cNvSpPr>
          <p:nvPr>
            <p:ph type="body" idx="2"/>
          </p:nvPr>
        </p:nvSpPr>
        <p:spPr>
          <a:xfrm>
            <a:off x="609600" y="5334000"/>
            <a:ext cx="10972800" cy="1447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Graph">
  <p:cSld name="Big Graph">
    <p:bg>
      <p:bgPr>
        <a:solidFill>
          <a:schemeClr val="lt2"/>
        </a:solidFill>
        <a:effectLst/>
      </p:bgPr>
    </p:bg>
    <p:spTree>
      <p:nvGrpSpPr>
        <p:cNvPr id="1" name="Shape 94"/>
        <p:cNvGrpSpPr/>
        <p:nvPr/>
      </p:nvGrpSpPr>
      <p:grpSpPr>
        <a:xfrm>
          <a:off x="0" y="0"/>
          <a:ext cx="0" cy="0"/>
          <a:chOff x="0" y="0"/>
          <a:chExt cx="0" cy="0"/>
        </a:xfrm>
      </p:grpSpPr>
      <p:sp>
        <p:nvSpPr>
          <p:cNvPr id="95" name="Google Shape;95;p90"/>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96" name="Google Shape;96;p90"/>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90"/>
          <p:cNvSpPr>
            <a:spLocks noGrp="1"/>
          </p:cNvSpPr>
          <p:nvPr>
            <p:ph type="chart" idx="2"/>
          </p:nvPr>
        </p:nvSpPr>
        <p:spPr>
          <a:xfrm>
            <a:off x="76200" y="1600200"/>
            <a:ext cx="12039600" cy="51816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R="0" lvl="2" algn="l" rtl="0">
              <a:spcBef>
                <a:spcPts val="48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R="0" lvl="3" algn="l" rtl="0">
              <a:spcBef>
                <a:spcPts val="400"/>
              </a:spcBef>
              <a:spcAft>
                <a:spcPts val="0"/>
              </a:spcAft>
              <a:buClr>
                <a:schemeClr val="accent4"/>
              </a:buClr>
              <a:buSzPts val="2000"/>
              <a:buFont typeface="Arial"/>
              <a:buChar char="–"/>
              <a:defRPr sz="2000" b="0" i="0" u="none" strike="noStrike" cap="none">
                <a:solidFill>
                  <a:schemeClr val="accent4"/>
                </a:solidFill>
                <a:latin typeface="Calibri"/>
                <a:ea typeface="Calibri"/>
                <a:cs typeface="Calibri"/>
                <a:sym typeface="Calibri"/>
              </a:defRPr>
            </a:lvl4pPr>
            <a:lvl5pPr marR="0" lvl="4" algn="l" rtl="0">
              <a:spcBef>
                <a:spcPts val="400"/>
              </a:spcBef>
              <a:spcAft>
                <a:spcPts val="0"/>
              </a:spcAft>
              <a:buClr>
                <a:schemeClr val="accent3"/>
              </a:buClr>
              <a:buSzPts val="2000"/>
              <a:buFont typeface="Arial"/>
              <a:buChar char="»"/>
              <a:defRPr sz="2000" b="0" i="0" u="none" strike="noStrike" cap="none">
                <a:solidFill>
                  <a:schemeClr val="accent3"/>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Footer">
  <p:cSld name="Header+Footer">
    <p:bg>
      <p:bgPr>
        <a:solidFill>
          <a:schemeClr val="lt2"/>
        </a:solidFill>
        <a:effectLst/>
      </p:bgPr>
    </p:bg>
    <p:spTree>
      <p:nvGrpSpPr>
        <p:cNvPr id="1" name="Shape 98"/>
        <p:cNvGrpSpPr/>
        <p:nvPr/>
      </p:nvGrpSpPr>
      <p:grpSpPr>
        <a:xfrm>
          <a:off x="0" y="0"/>
          <a:ext cx="0" cy="0"/>
          <a:chOff x="0" y="0"/>
          <a:chExt cx="0" cy="0"/>
        </a:xfrm>
      </p:grpSpPr>
      <p:sp>
        <p:nvSpPr>
          <p:cNvPr id="99" name="Google Shape;99;p91"/>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2"/>
              </a:buClr>
              <a:buSzPts val="4400"/>
              <a:buFont typeface="Calibri"/>
              <a:buNone/>
              <a:defRPr sz="4400" b="1"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accent4"/>
                </a:solidFill>
                <a:latin typeface="Calibri"/>
                <a:ea typeface="Calibri"/>
                <a:cs typeface="Calibri"/>
                <a:sym typeface="Calibri"/>
              </a:defRPr>
            </a:lvl4pPr>
            <a:lvl5pPr marL="2286000" marR="0" lvl="4" indent="-355600" algn="l" rtl="0">
              <a:spcBef>
                <a:spcPts val="400"/>
              </a:spcBef>
              <a:spcAft>
                <a:spcPts val="0"/>
              </a:spcAft>
              <a:buClr>
                <a:schemeClr val="accent3"/>
              </a:buClr>
              <a:buSzPts val="2000"/>
              <a:buFont typeface="Arial"/>
              <a:buChar char="»"/>
              <a:defRPr sz="2000" b="0" i="0" u="none" strike="noStrike" cap="none">
                <a:solidFill>
                  <a:schemeClr val="accent3"/>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2"/>
          <p:cNvSpPr txBox="1"/>
          <p:nvPr/>
        </p:nvSpPr>
        <p:spPr>
          <a:xfrm>
            <a:off x="11582424" y="6400800"/>
            <a:ext cx="45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Open Sans"/>
                <a:ea typeface="Open Sans"/>
                <a:cs typeface="Open Sans"/>
                <a:sym typeface="Open Sans"/>
              </a:rPr>
              <a:t>‹#›</a:t>
            </a:fld>
            <a:endParaRPr sz="1800" b="0" i="0">
              <a:solidFill>
                <a:schemeClr val="dk1"/>
              </a:solidFill>
              <a:latin typeface="Open Sans"/>
              <a:ea typeface="Open Sans"/>
              <a:cs typeface="Open Sans"/>
              <a:sym typeface="Open Sans"/>
            </a:endParaRPr>
          </a:p>
        </p:txBody>
      </p:sp>
      <p:pic>
        <p:nvPicPr>
          <p:cNvPr id="13" name="Google Shape;13;p72"/>
          <p:cNvPicPr preferRelativeResize="0"/>
          <p:nvPr/>
        </p:nvPicPr>
        <p:blipFill rotWithShape="1">
          <a:blip r:embed="rId12">
            <a:alphaModFix/>
          </a:blip>
          <a:srcRect/>
          <a:stretch/>
        </p:blipFill>
        <p:spPr>
          <a:xfrm>
            <a:off x="89647" y="6400800"/>
            <a:ext cx="1815353" cy="39431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ites.google.com/ucsd.edu/cse8afa23/hom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2" name="Picture 1">
            <a:extLst>
              <a:ext uri="{FF2B5EF4-FFF2-40B4-BE49-F238E27FC236}">
                <a16:creationId xmlns:a16="http://schemas.microsoft.com/office/drawing/2014/main" id="{1FE33666-FF41-F574-213A-6AA8F1965325}"/>
              </a:ext>
            </a:extLst>
          </p:cNvPr>
          <p:cNvPicPr>
            <a:picLocks noChangeAspect="1"/>
          </p:cNvPicPr>
          <p:nvPr/>
        </p:nvPicPr>
        <p:blipFill>
          <a:blip r:embed="rId3"/>
          <a:stretch>
            <a:fillRect/>
          </a:stretch>
        </p:blipFill>
        <p:spPr>
          <a:xfrm>
            <a:off x="0" y="0"/>
            <a:ext cx="4763183" cy="515129"/>
          </a:xfrm>
          <a:prstGeom prst="rect">
            <a:avLst/>
          </a:prstGeom>
        </p:spPr>
      </p:pic>
      <p:sp>
        <p:nvSpPr>
          <p:cNvPr id="106" name="Google Shape;106;p1"/>
          <p:cNvSpPr txBox="1">
            <a:spLocks noGrp="1"/>
          </p:cNvSpPr>
          <p:nvPr>
            <p:ph type="ctrTitle"/>
          </p:nvPr>
        </p:nvSpPr>
        <p:spPr>
          <a:xfrm>
            <a:off x="533400" y="304800"/>
            <a:ext cx="10668000" cy="9180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ct val="100000"/>
              <a:buFont typeface="Calibri"/>
              <a:buNone/>
            </a:pPr>
            <a:r>
              <a:rPr lang="en-US" sz="3200" dirty="0"/>
              <a:t>CSE 8A – Introduction to </a:t>
            </a:r>
            <a:br>
              <a:rPr lang="en-US" sz="3200" dirty="0"/>
            </a:br>
            <a:r>
              <a:rPr lang="en-US" sz="3200" dirty="0"/>
              <a:t>Programming and Computational Problem Solving I</a:t>
            </a:r>
            <a:endParaRPr sz="3200" dirty="0"/>
          </a:p>
        </p:txBody>
      </p:sp>
      <p:sp>
        <p:nvSpPr>
          <p:cNvPr id="107" name="Google Shape;107;p1"/>
          <p:cNvSpPr txBox="1">
            <a:spLocks noGrp="1"/>
          </p:cNvSpPr>
          <p:nvPr>
            <p:ph type="subTitle" idx="1"/>
          </p:nvPr>
        </p:nvSpPr>
        <p:spPr>
          <a:xfrm>
            <a:off x="1792941" y="1538970"/>
            <a:ext cx="8534400" cy="200678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63656A"/>
              </a:buClr>
              <a:buSzPts val="3000"/>
              <a:buNone/>
            </a:pPr>
            <a:r>
              <a:rPr lang="en-US" dirty="0">
                <a:solidFill>
                  <a:schemeClr val="tx1"/>
                </a:solidFill>
              </a:rPr>
              <a:t>Files and Data Science</a:t>
            </a:r>
            <a:endParaRPr dirty="0">
              <a:solidFill>
                <a:schemeClr val="tx1"/>
              </a:solidFill>
            </a:endParaRPr>
          </a:p>
        </p:txBody>
      </p:sp>
      <p:sp>
        <p:nvSpPr>
          <p:cNvPr id="6" name="TextBox 5">
            <a:extLst>
              <a:ext uri="{FF2B5EF4-FFF2-40B4-BE49-F238E27FC236}">
                <a16:creationId xmlns:a16="http://schemas.microsoft.com/office/drawing/2014/main" id="{0CB97A1F-E364-BFCF-1D5D-93B82BA2F1F4}"/>
              </a:ext>
            </a:extLst>
          </p:cNvPr>
          <p:cNvSpPr txBox="1"/>
          <p:nvPr/>
        </p:nvSpPr>
        <p:spPr>
          <a:xfrm>
            <a:off x="0" y="2390599"/>
            <a:ext cx="6260232" cy="1754326"/>
          </a:xfrm>
          <a:prstGeom prst="rect">
            <a:avLst/>
          </a:prstGeom>
          <a:noFill/>
        </p:spPr>
        <p:txBody>
          <a:bodyPr wrap="square">
            <a:spAutoFit/>
          </a:bodyPr>
          <a:lstStyle/>
          <a:p>
            <a:r>
              <a:rPr lang="en-US" sz="1800" b="1" dirty="0"/>
              <a:t>How to get help:</a:t>
            </a:r>
          </a:p>
          <a:p>
            <a:endParaRPr lang="en-US" sz="1800" b="1" dirty="0"/>
          </a:p>
          <a:p>
            <a:r>
              <a:rPr lang="en-US" sz="1800" b="1" dirty="0"/>
              <a:t>Class Website</a:t>
            </a:r>
          </a:p>
          <a:p>
            <a:r>
              <a:rPr lang="en-US" sz="1800" dirty="0">
                <a:hlinkClick r:id="rId4"/>
              </a:rPr>
              <a:t>https://sites.google.com/ucsd.edu/cse8afa23/home</a:t>
            </a:r>
            <a:endParaRPr lang="en-US" sz="1800" dirty="0"/>
          </a:p>
          <a:p>
            <a:endParaRPr lang="en-US" sz="1800" dirty="0"/>
          </a:p>
          <a:p>
            <a:endParaRPr lang="en-US" sz="1800" dirty="0"/>
          </a:p>
        </p:txBody>
      </p:sp>
      <p:sp>
        <p:nvSpPr>
          <p:cNvPr id="5" name="TextBox 4">
            <a:extLst>
              <a:ext uri="{FF2B5EF4-FFF2-40B4-BE49-F238E27FC236}">
                <a16:creationId xmlns:a16="http://schemas.microsoft.com/office/drawing/2014/main" id="{BBEDB4E2-9307-45AC-D374-D0804286D9CE}"/>
              </a:ext>
            </a:extLst>
          </p:cNvPr>
          <p:cNvSpPr txBox="1"/>
          <p:nvPr/>
        </p:nvSpPr>
        <p:spPr>
          <a:xfrm>
            <a:off x="0" y="5816604"/>
            <a:ext cx="2511846" cy="523220"/>
          </a:xfrm>
          <a:prstGeom prst="rect">
            <a:avLst/>
          </a:prstGeom>
          <a:noFill/>
        </p:spPr>
        <p:txBody>
          <a:bodyPr wrap="square" rtlCol="0">
            <a:spAutoFit/>
          </a:bodyPr>
          <a:lstStyle/>
          <a:p>
            <a:r>
              <a:rPr lang="en-US" dirty="0"/>
              <a:t>Slides based, in part, on materials from Dan Zingaro.</a:t>
            </a:r>
          </a:p>
        </p:txBody>
      </p:sp>
      <p:sp>
        <p:nvSpPr>
          <p:cNvPr id="8" name="TextBox 7">
            <a:extLst>
              <a:ext uri="{FF2B5EF4-FFF2-40B4-BE49-F238E27FC236}">
                <a16:creationId xmlns:a16="http://schemas.microsoft.com/office/drawing/2014/main" id="{6BF0FEE2-F9D9-501B-876B-BE6E3A384BCA}"/>
              </a:ext>
            </a:extLst>
          </p:cNvPr>
          <p:cNvSpPr txBox="1"/>
          <p:nvPr/>
        </p:nvSpPr>
        <p:spPr>
          <a:xfrm>
            <a:off x="0" y="3681962"/>
            <a:ext cx="5197821" cy="1815882"/>
          </a:xfrm>
          <a:prstGeom prst="rect">
            <a:avLst/>
          </a:prstGeom>
          <a:noFill/>
        </p:spPr>
        <p:txBody>
          <a:bodyPr wrap="square">
            <a:spAutoFit/>
          </a:bodyPr>
          <a:lstStyle/>
          <a:p>
            <a:r>
              <a:rPr lang="en-US" sz="1600" b="1" dirty="0"/>
              <a:t>Piazza</a:t>
            </a:r>
            <a:r>
              <a:rPr lang="en-US" sz="1600" dirty="0"/>
              <a:t> for brief questions or logistic questions</a:t>
            </a:r>
          </a:p>
          <a:p>
            <a:endParaRPr lang="en-US" sz="1600" dirty="0"/>
          </a:p>
          <a:p>
            <a:r>
              <a:rPr lang="en-US" sz="1600" b="1" dirty="0"/>
              <a:t>Tutor Hours</a:t>
            </a:r>
            <a:r>
              <a:rPr lang="en-US" sz="1600" dirty="0"/>
              <a:t> for help with homework/setting up computer </a:t>
            </a:r>
            <a:r>
              <a:rPr lang="en-US" sz="1600" dirty="0">
                <a:sym typeface="Wingdings" panose="05000000000000000000" pitchFamily="2" charset="2"/>
              </a:rPr>
              <a:t>To get help, use </a:t>
            </a:r>
            <a:r>
              <a:rPr lang="en-US" sz="1600" dirty="0" err="1">
                <a:sym typeface="Wingdings" panose="05000000000000000000" pitchFamily="2" charset="2"/>
              </a:rPr>
              <a:t>Autograder</a:t>
            </a:r>
            <a:r>
              <a:rPr lang="en-US" sz="1600" dirty="0">
                <a:sym typeface="Wingdings" panose="05000000000000000000" pitchFamily="2" charset="2"/>
              </a:rPr>
              <a:t> (directions on piazza)</a:t>
            </a:r>
            <a:endParaRPr lang="en-US" sz="1600" dirty="0"/>
          </a:p>
          <a:p>
            <a:endParaRPr lang="en-US" sz="1600" dirty="0"/>
          </a:p>
          <a:p>
            <a:r>
              <a:rPr lang="en-US" sz="1600" b="1" dirty="0"/>
              <a:t>Office Hours</a:t>
            </a:r>
            <a:r>
              <a:rPr lang="en-US" sz="1600" dirty="0"/>
              <a:t> for homework/conceptual help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Reading Files with Loops</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normAutofit fontScale="92500" lnSpcReduction="10000"/>
          </a:bodyPr>
          <a:lstStyle/>
          <a:p>
            <a:pPr marL="25400" indent="0">
              <a:buNone/>
            </a:pPr>
            <a:r>
              <a:rPr lang="en-US" sz="2800" dirty="0"/>
              <a:t>A (text) file is a sequence of lines:</a:t>
            </a:r>
          </a:p>
          <a:p>
            <a:pPr marL="25400" indent="0">
              <a:buNone/>
            </a:pPr>
            <a:r>
              <a:rPr lang="en-US" sz="2400" dirty="0">
                <a:latin typeface="Courier New" panose="02070309020205020404" pitchFamily="49" charset="0"/>
                <a:cs typeface="Courier New" panose="02070309020205020404" pitchFamily="49" charset="0"/>
              </a:rPr>
              <a:t>f = open("songs.txt")</a:t>
            </a:r>
          </a:p>
          <a:p>
            <a:pPr marL="25400" indent="0">
              <a:buNone/>
            </a:pPr>
            <a:r>
              <a:rPr lang="en-US" sz="2400" dirty="0">
                <a:latin typeface="Courier New" panose="02070309020205020404" pitchFamily="49" charset="0"/>
                <a:cs typeface="Courier New" panose="02070309020205020404" pitchFamily="49" charset="0"/>
              </a:rPr>
              <a:t>for line in f:</a:t>
            </a:r>
          </a:p>
          <a:p>
            <a:pPr marL="25400" indent="0">
              <a:buNone/>
            </a:pPr>
            <a:r>
              <a:rPr lang="en-US" sz="2400" dirty="0">
                <a:latin typeface="Courier New" panose="02070309020205020404" pitchFamily="49" charset="0"/>
                <a:cs typeface="Courier New" panose="02070309020205020404" pitchFamily="49" charset="0"/>
              </a:rPr>
              <a:t>    print(</a:t>
            </a:r>
            <a:r>
              <a:rPr lang="en-US" sz="2400" dirty="0" err="1">
                <a:latin typeface="Courier New" panose="02070309020205020404" pitchFamily="49" charset="0"/>
                <a:cs typeface="Courier New" panose="02070309020205020404" pitchFamily="49" charset="0"/>
              </a:rPr>
              <a:t>line.strip</a:t>
            </a:r>
            <a:r>
              <a:rPr lang="en-US" sz="2400" dirty="0">
                <a:latin typeface="Courier New" panose="02070309020205020404" pitchFamily="49" charset="0"/>
                <a:cs typeface="Courier New" panose="02070309020205020404" pitchFamily="49" charset="0"/>
              </a:rPr>
              <a:t>())</a:t>
            </a:r>
          </a:p>
          <a:p>
            <a:pPr marL="25400" indent="0">
              <a:buNone/>
            </a:pPr>
            <a:endParaRPr lang="en-US" sz="2800" dirty="0"/>
          </a:p>
          <a:p>
            <a:pPr marL="25400" indent="0">
              <a:buNone/>
            </a:pPr>
            <a:r>
              <a:rPr lang="en-US" sz="2800" dirty="0"/>
              <a:t>…or using a while-loop:</a:t>
            </a:r>
          </a:p>
          <a:p>
            <a:pPr marL="25400" indent="0">
              <a:buNone/>
            </a:pPr>
            <a:r>
              <a:rPr lang="en-US" sz="2400" dirty="0">
                <a:latin typeface="Courier New" panose="02070309020205020404" pitchFamily="49" charset="0"/>
                <a:cs typeface="Courier New" panose="02070309020205020404" pitchFamily="49" charset="0"/>
              </a:rPr>
              <a:t>f = open("songs.txt")</a:t>
            </a:r>
          </a:p>
          <a:p>
            <a:pPr marL="25400" indent="0">
              <a:buNone/>
            </a:pPr>
            <a:r>
              <a:rPr lang="en-US" sz="2400" dirty="0">
                <a:latin typeface="Courier New" panose="02070309020205020404" pitchFamily="49" charset="0"/>
                <a:cs typeface="Courier New" panose="02070309020205020404" pitchFamily="49" charset="0"/>
              </a:rPr>
              <a:t>line = </a:t>
            </a:r>
            <a:r>
              <a:rPr lang="en-US" sz="2400" dirty="0" err="1">
                <a:latin typeface="Courier New" panose="02070309020205020404" pitchFamily="49" charset="0"/>
                <a:cs typeface="Courier New" panose="02070309020205020404" pitchFamily="49" charset="0"/>
              </a:rPr>
              <a:t>f.readline</a:t>
            </a:r>
            <a:r>
              <a:rPr lang="en-US" sz="2400" dirty="0">
                <a:latin typeface="Courier New" panose="02070309020205020404" pitchFamily="49" charset="0"/>
                <a:cs typeface="Courier New" panose="02070309020205020404" pitchFamily="49" charset="0"/>
              </a:rPr>
              <a:t>()</a:t>
            </a:r>
          </a:p>
          <a:p>
            <a:pPr marL="25400" indent="0">
              <a:buNone/>
            </a:pPr>
            <a:r>
              <a:rPr lang="en-US" sz="2400" dirty="0">
                <a:latin typeface="Courier New" panose="02070309020205020404" pitchFamily="49" charset="0"/>
                <a:cs typeface="Courier New" panose="02070309020205020404" pitchFamily="49" charset="0"/>
              </a:rPr>
              <a:t>while line:</a:t>
            </a:r>
          </a:p>
          <a:p>
            <a:pPr marL="25400" indent="0">
              <a:buNone/>
            </a:pPr>
            <a:r>
              <a:rPr lang="en-US" sz="2400" dirty="0">
                <a:latin typeface="Courier New" panose="02070309020205020404" pitchFamily="49" charset="0"/>
                <a:cs typeface="Courier New" panose="02070309020205020404" pitchFamily="49" charset="0"/>
              </a:rPr>
              <a:t>    print(</a:t>
            </a:r>
            <a:r>
              <a:rPr lang="en-US" sz="2400" dirty="0" err="1">
                <a:latin typeface="Courier New" panose="02070309020205020404" pitchFamily="49" charset="0"/>
                <a:cs typeface="Courier New" panose="02070309020205020404" pitchFamily="49" charset="0"/>
              </a:rPr>
              <a:t>line.strip</a:t>
            </a:r>
            <a:r>
              <a:rPr lang="en-US" sz="2400" dirty="0">
                <a:latin typeface="Courier New" panose="02070309020205020404" pitchFamily="49" charset="0"/>
                <a:cs typeface="Courier New" panose="02070309020205020404" pitchFamily="49" charset="0"/>
              </a:rPr>
              <a:t>())</a:t>
            </a:r>
          </a:p>
          <a:p>
            <a:pPr marL="25400" indent="0">
              <a:buNone/>
            </a:pPr>
            <a:r>
              <a:rPr lang="en-US" sz="2400" dirty="0">
                <a:latin typeface="Courier New" panose="02070309020205020404" pitchFamily="49" charset="0"/>
                <a:cs typeface="Courier New" panose="02070309020205020404" pitchFamily="49" charset="0"/>
              </a:rPr>
              <a:t>    line = </a:t>
            </a:r>
            <a:r>
              <a:rPr lang="en-US" sz="2400" dirty="0" err="1">
                <a:latin typeface="Courier New" panose="02070309020205020404" pitchFamily="49" charset="0"/>
                <a:cs typeface="Courier New" panose="02070309020205020404" pitchFamily="49" charset="0"/>
              </a:rPr>
              <a:t>f.readline</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108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673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Reading Files with Loops</a:t>
            </a:r>
            <a:endParaRPr dirty="0"/>
          </a:p>
        </p:txBody>
      </p:sp>
      <p:sp>
        <p:nvSpPr>
          <p:cNvPr id="3" name="Text Placeholder 2">
            <a:extLst>
              <a:ext uri="{FF2B5EF4-FFF2-40B4-BE49-F238E27FC236}">
                <a16:creationId xmlns:a16="http://schemas.microsoft.com/office/drawing/2014/main" id="{9A2BD5B0-DB7C-99B8-37F7-AF71669AEA4D}"/>
              </a:ext>
            </a:extLst>
          </p:cNvPr>
          <p:cNvSpPr>
            <a:spLocks noGrp="1"/>
          </p:cNvSpPr>
          <p:nvPr>
            <p:ph type="body" idx="1"/>
          </p:nvPr>
        </p:nvSpPr>
        <p:spPr>
          <a:xfrm>
            <a:off x="609600" y="731836"/>
            <a:ext cx="10972800" cy="5394328"/>
          </a:xfrm>
        </p:spPr>
        <p:txBody>
          <a:bodyPr>
            <a:normAutofit/>
          </a:bodyPr>
          <a:lstStyle/>
          <a:p>
            <a:pPr marL="25400" indent="0">
              <a:buNone/>
            </a:pPr>
            <a:r>
              <a:rPr lang="en-US" sz="2000" dirty="0">
                <a:latin typeface="Courier New" panose="02070309020205020404" pitchFamily="49" charset="0"/>
                <a:cs typeface="Courier New" panose="02070309020205020404" pitchFamily="49" charset="0"/>
              </a:rPr>
              <a:t>def skip(f):</a:t>
            </a:r>
          </a:p>
          <a:p>
            <a:pPr marL="25400" indent="0">
              <a:buNone/>
            </a:pPr>
            <a:r>
              <a:rPr lang="en-US" sz="2000" dirty="0">
                <a:latin typeface="Courier New" panose="02070309020205020404" pitchFamily="49" charset="0"/>
                <a:cs typeface="Courier New" panose="02070309020205020404" pitchFamily="49" charset="0"/>
              </a:rPr>
              <a:t>    line = </a:t>
            </a:r>
            <a:r>
              <a:rPr lang="en-US" sz="2000" dirty="0" err="1">
                <a:latin typeface="Courier New" panose="02070309020205020404" pitchFamily="49" charset="0"/>
                <a:cs typeface="Courier New" panose="02070309020205020404" pitchFamily="49" charset="0"/>
              </a:rPr>
              <a:t>f.readline</a:t>
            </a:r>
            <a:r>
              <a:rPr lang="en-US" sz="2000" dirty="0">
                <a:latin typeface="Courier New" panose="02070309020205020404" pitchFamily="49" charset="0"/>
                <a:cs typeface="Courier New" panose="02070309020205020404" pitchFamily="49" charset="0"/>
              </a:rPr>
              <a:t>()</a:t>
            </a:r>
          </a:p>
          <a:p>
            <a:pPr marL="25400" indent="0">
              <a:buNone/>
            </a:pPr>
            <a:r>
              <a:rPr lang="en-US" sz="2000" dirty="0">
                <a:latin typeface="Courier New" panose="02070309020205020404" pitchFamily="49" charset="0"/>
                <a:cs typeface="Courier New" panose="02070309020205020404" pitchFamily="49" charset="0"/>
              </a:rPr>
              <a:t>    line = </a:t>
            </a:r>
            <a:r>
              <a:rPr lang="en-US" sz="2000" dirty="0" err="1">
                <a:latin typeface="Courier New" panose="02070309020205020404" pitchFamily="49" charset="0"/>
                <a:cs typeface="Courier New" panose="02070309020205020404" pitchFamily="49" charset="0"/>
              </a:rPr>
              <a:t>f.readline</a:t>
            </a:r>
            <a:r>
              <a:rPr lang="en-US" sz="2000" dirty="0">
                <a:latin typeface="Courier New" panose="02070309020205020404" pitchFamily="49" charset="0"/>
                <a:cs typeface="Courier New" panose="02070309020205020404" pitchFamily="49" charset="0"/>
              </a:rPr>
              <a:t>()</a:t>
            </a:r>
          </a:p>
          <a:p>
            <a:pPr marL="25400" indent="0">
              <a:buNone/>
            </a:pPr>
            <a:r>
              <a:rPr lang="en-US" sz="2000" dirty="0">
                <a:latin typeface="Courier New" panose="02070309020205020404" pitchFamily="49" charset="0"/>
                <a:cs typeface="Courier New" panose="02070309020205020404" pitchFamily="49" charset="0"/>
              </a:rPr>
              <a:t>    while </a:t>
            </a:r>
            <a:r>
              <a:rPr lang="en-US" sz="2000" dirty="0" err="1">
                <a:latin typeface="Courier New" panose="02070309020205020404" pitchFamily="49" charset="0"/>
                <a:cs typeface="Courier New" panose="02070309020205020404" pitchFamily="49" charset="0"/>
              </a:rPr>
              <a:t>line.startswith</a:t>
            </a:r>
            <a:r>
              <a:rPr lang="en-US" sz="2000" dirty="0">
                <a:latin typeface="Courier New" panose="02070309020205020404" pitchFamily="49" charset="0"/>
                <a:cs typeface="Courier New" panose="02070309020205020404" pitchFamily="49" charset="0"/>
              </a:rPr>
              <a:t>('#'):</a:t>
            </a:r>
          </a:p>
          <a:p>
            <a:pPr marL="25400" indent="0">
              <a:buNone/>
            </a:pPr>
            <a:r>
              <a:rPr lang="en-US" sz="2000" dirty="0">
                <a:latin typeface="Courier New" panose="02070309020205020404" pitchFamily="49" charset="0"/>
                <a:cs typeface="Courier New" panose="02070309020205020404" pitchFamily="49" charset="0"/>
              </a:rPr>
              <a:t>        line = </a:t>
            </a:r>
            <a:r>
              <a:rPr lang="en-US" sz="2000" dirty="0" err="1">
                <a:latin typeface="Courier New" panose="02070309020205020404" pitchFamily="49" charset="0"/>
                <a:cs typeface="Courier New" panose="02070309020205020404" pitchFamily="49" charset="0"/>
              </a:rPr>
              <a:t>f.readline</a:t>
            </a:r>
            <a:r>
              <a:rPr lang="en-US" sz="2000" dirty="0">
                <a:latin typeface="Courier New" panose="02070309020205020404" pitchFamily="49" charset="0"/>
                <a:cs typeface="Courier New" panose="02070309020205020404" pitchFamily="49" charset="0"/>
              </a:rPr>
              <a:t>()</a:t>
            </a:r>
          </a:p>
          <a:p>
            <a:pPr marL="25400" indent="0">
              <a:buNone/>
            </a:pPr>
            <a:r>
              <a:rPr lang="en-US" sz="2000" dirty="0">
                <a:latin typeface="Courier New" panose="02070309020205020404" pitchFamily="49" charset="0"/>
                <a:cs typeface="Courier New" panose="02070309020205020404" pitchFamily="49" charset="0"/>
              </a:rPr>
              <a:t>    return line</a:t>
            </a:r>
          </a:p>
          <a:p>
            <a:pPr marL="25400" indent="0" algn="l">
              <a:buNone/>
            </a:pPr>
            <a:r>
              <a:rPr lang="en-US" sz="2400" b="0" i="0" u="none" strike="noStrike" baseline="0" dirty="0">
                <a:latin typeface="CMTT10"/>
              </a:rPr>
              <a:t>f </a:t>
            </a:r>
            <a:r>
              <a:rPr lang="en-US" sz="2400" b="0" i="0" u="none" strike="noStrike" baseline="0" dirty="0">
                <a:latin typeface="CMSS10"/>
              </a:rPr>
              <a:t>refers to the file songs.txt and has just been opened. What does </a:t>
            </a:r>
            <a:r>
              <a:rPr lang="en-US" sz="2400" b="0" i="0" u="none" strike="noStrike" baseline="0" dirty="0">
                <a:latin typeface="CMTT10"/>
              </a:rPr>
              <a:t>skip(f) </a:t>
            </a:r>
            <a:r>
              <a:rPr lang="en-US" sz="2400" b="0" i="0" u="none" strike="noStrike" baseline="0" dirty="0">
                <a:latin typeface="CMSS10"/>
              </a:rPr>
              <a:t>return?</a:t>
            </a:r>
          </a:p>
        </p:txBody>
      </p:sp>
      <p:sp>
        <p:nvSpPr>
          <p:cNvPr id="8" name="TextBox 7">
            <a:extLst>
              <a:ext uri="{FF2B5EF4-FFF2-40B4-BE49-F238E27FC236}">
                <a16:creationId xmlns:a16="http://schemas.microsoft.com/office/drawing/2014/main" id="{EE68BD14-12FE-8020-4695-25E4F4040989}"/>
              </a:ext>
            </a:extLst>
          </p:cNvPr>
          <p:cNvSpPr txBox="1"/>
          <p:nvPr/>
        </p:nvSpPr>
        <p:spPr>
          <a:xfrm>
            <a:off x="5920636" y="731836"/>
            <a:ext cx="6093912" cy="2246769"/>
          </a:xfrm>
          <a:prstGeom prst="rect">
            <a:avLst/>
          </a:prstGeom>
          <a:noFill/>
          <a:ln>
            <a:solidFill>
              <a:schemeClr val="bg2"/>
            </a:solidFill>
          </a:ln>
        </p:spPr>
        <p:txBody>
          <a:bodyPr wrap="square">
            <a:spAutoFit/>
          </a:bodyPr>
          <a:lstStyle/>
          <a:p>
            <a:r>
              <a:rPr lang="en-US" sz="2000" b="0" i="0" u="none" strike="noStrike" baseline="0" dirty="0">
                <a:latin typeface="+mn-lt"/>
              </a:rPr>
              <a:t>Here are the first few lines of songs.txt:</a:t>
            </a:r>
          </a:p>
          <a:p>
            <a:r>
              <a:rPr lang="en-US" sz="2000" dirty="0">
                <a:latin typeface="Courier New" panose="02070309020205020404" pitchFamily="49" charset="0"/>
                <a:cs typeface="Courier New" panose="02070309020205020404" pitchFamily="49" charset="0"/>
              </a:rPr>
              <a:t>Movie Songs and Ratings</a:t>
            </a:r>
          </a:p>
          <a:p>
            <a:r>
              <a:rPr lang="en-US" sz="2000" dirty="0">
                <a:latin typeface="Courier New" panose="02070309020205020404" pitchFamily="49" charset="0"/>
                <a:cs typeface="Courier New" panose="02070309020205020404" pitchFamily="49" charset="0"/>
              </a:rPr>
              <a:t># These are Leo's ratings</a:t>
            </a:r>
          </a:p>
          <a:p>
            <a:r>
              <a:rPr lang="en-US" sz="2000" dirty="0">
                <a:latin typeface="Courier New" panose="02070309020205020404" pitchFamily="49" charset="0"/>
                <a:cs typeface="Courier New" panose="02070309020205020404" pitchFamily="49" charset="0"/>
              </a:rPr>
              <a:t># Visit Leo in office hours to discuss</a:t>
            </a:r>
          </a:p>
          <a:p>
            <a:r>
              <a:rPr lang="en-US" sz="2000" dirty="0">
                <a:latin typeface="Courier New" panose="02070309020205020404" pitchFamily="49" charset="0"/>
                <a:cs typeface="Courier New" panose="02070309020205020404" pitchFamily="49" charset="0"/>
              </a:rPr>
              <a:t>Aladdin, Friend Like Me, 8</a:t>
            </a:r>
          </a:p>
          <a:p>
            <a:r>
              <a:rPr lang="en-US" sz="2000" dirty="0">
                <a:latin typeface="Courier New" panose="02070309020205020404" pitchFamily="49" charset="0"/>
                <a:cs typeface="Courier New" panose="02070309020205020404" pitchFamily="49" charset="0"/>
              </a:rPr>
              <a:t>Beauty and the Beast, Gaston, 2</a:t>
            </a:r>
          </a:p>
          <a:p>
            <a:r>
              <a:rPr lang="en-US" sz="2000" dirty="0">
                <a:latin typeface="Courier New" panose="02070309020205020404" pitchFamily="49" charset="0"/>
                <a:cs typeface="Courier New" panose="02070309020205020404" pitchFamily="49" charset="0"/>
              </a:rPr>
              <a:t>Moana, How Far I'll Go, 9</a:t>
            </a:r>
          </a:p>
        </p:txBody>
      </p:sp>
      <p:sp>
        <p:nvSpPr>
          <p:cNvPr id="9" name="TextBox 8">
            <a:extLst>
              <a:ext uri="{FF2B5EF4-FFF2-40B4-BE49-F238E27FC236}">
                <a16:creationId xmlns:a16="http://schemas.microsoft.com/office/drawing/2014/main" id="{BC189FB3-BE15-E5E7-3EC3-06318518C9A1}"/>
              </a:ext>
            </a:extLst>
          </p:cNvPr>
          <p:cNvSpPr txBox="1"/>
          <p:nvPr/>
        </p:nvSpPr>
        <p:spPr>
          <a:xfrm>
            <a:off x="609600" y="3574821"/>
            <a:ext cx="10876767" cy="1938992"/>
          </a:xfrm>
          <a:prstGeom prst="rect">
            <a:avLst/>
          </a:prstGeom>
          <a:noFill/>
        </p:spPr>
        <p:txBody>
          <a:bodyPr wrap="square">
            <a:spAutoFit/>
          </a:bodyPr>
          <a:lstStyle/>
          <a:p>
            <a:pPr marL="25400" indent="0">
              <a:buNone/>
            </a:pPr>
            <a:r>
              <a:rPr lang="en-US" sz="2000" dirty="0">
                <a:solidFill>
                  <a:srgbClr val="0070C0"/>
                </a:solidFill>
                <a:latin typeface="Consolas" panose="020B0609020204030204" pitchFamily="49" charset="0"/>
              </a:rPr>
              <a:t>A. </a:t>
            </a:r>
            <a:r>
              <a:rPr lang="en-US" sz="2000" dirty="0">
                <a:solidFill>
                  <a:schemeClr val="tx1"/>
                </a:solidFill>
                <a:latin typeface="Consolas" panose="020B0609020204030204" pitchFamily="49" charset="0"/>
              </a:rPr>
              <a:t>The first line</a:t>
            </a:r>
          </a:p>
          <a:p>
            <a:pPr marL="25400" indent="0">
              <a:buNone/>
            </a:pPr>
            <a:r>
              <a:rPr lang="en-US" sz="2000" dirty="0">
                <a:solidFill>
                  <a:srgbClr val="0070C0"/>
                </a:solidFill>
                <a:latin typeface="Consolas" panose="020B0609020204030204" pitchFamily="49" charset="0"/>
              </a:rPr>
              <a:t>B. </a:t>
            </a:r>
            <a:r>
              <a:rPr lang="en-US" sz="2000" dirty="0">
                <a:solidFill>
                  <a:schemeClr val="tx1"/>
                </a:solidFill>
                <a:latin typeface="Consolas" panose="020B0609020204030204" pitchFamily="49" charset="0"/>
              </a:rPr>
              <a:t>The second line</a:t>
            </a:r>
          </a:p>
          <a:p>
            <a:pPr marL="25400" indent="0">
              <a:buNone/>
            </a:pPr>
            <a:r>
              <a:rPr lang="en-US" sz="2000" dirty="0">
                <a:solidFill>
                  <a:srgbClr val="0070C0"/>
                </a:solidFill>
                <a:latin typeface="Consolas" panose="020B0609020204030204" pitchFamily="49" charset="0"/>
              </a:rPr>
              <a:t>C. </a:t>
            </a:r>
            <a:r>
              <a:rPr lang="en-US" sz="2000" dirty="0">
                <a:solidFill>
                  <a:schemeClr val="tx1"/>
                </a:solidFill>
                <a:latin typeface="Consolas" panose="020B0609020204030204" pitchFamily="49" charset="0"/>
              </a:rPr>
              <a:t>The third line</a:t>
            </a:r>
          </a:p>
          <a:p>
            <a:pPr marL="25400"/>
            <a:r>
              <a:rPr lang="en-US" sz="2000" dirty="0">
                <a:solidFill>
                  <a:srgbClr val="0070C0"/>
                </a:solidFill>
                <a:latin typeface="Consolas" panose="020B0609020204030204" pitchFamily="49" charset="0"/>
              </a:rPr>
              <a:t>D. </a:t>
            </a:r>
            <a:r>
              <a:rPr lang="en-US" sz="2000" dirty="0">
                <a:solidFill>
                  <a:schemeClr val="tx1"/>
                </a:solidFill>
                <a:latin typeface="Consolas" panose="020B0609020204030204" pitchFamily="49" charset="0"/>
              </a:rPr>
              <a:t>The fourth line</a:t>
            </a:r>
          </a:p>
          <a:p>
            <a:pPr marL="25400"/>
            <a:r>
              <a:rPr lang="en-US" sz="2000" dirty="0">
                <a:solidFill>
                  <a:srgbClr val="0070C0"/>
                </a:solidFill>
                <a:latin typeface="Consolas" panose="020B0609020204030204" pitchFamily="49" charset="0"/>
              </a:rPr>
              <a:t>E. </a:t>
            </a:r>
            <a:r>
              <a:rPr lang="en-US" sz="2000" dirty="0">
                <a:solidFill>
                  <a:schemeClr val="tx1"/>
                </a:solidFill>
                <a:latin typeface="Consolas" panose="020B0609020204030204" pitchFamily="49" charset="0"/>
              </a:rPr>
              <a:t>The fifth line</a:t>
            </a:r>
          </a:p>
          <a:p>
            <a:pPr marL="25400"/>
            <a:endParaRPr 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873146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Multi-Field Records</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normAutofit/>
          </a:bodyPr>
          <a:lstStyle/>
          <a:p>
            <a:pPr algn="l"/>
            <a:r>
              <a:rPr lang="en-US" sz="2800" b="0" i="0" u="none" strike="noStrike" baseline="0" dirty="0">
                <a:solidFill>
                  <a:srgbClr val="000000"/>
                </a:solidFill>
                <a:latin typeface="CMSS10"/>
              </a:rPr>
              <a:t>So far, we have been reading entire lines from our file</a:t>
            </a:r>
          </a:p>
          <a:p>
            <a:pPr lvl="1"/>
            <a:r>
              <a:rPr lang="en-US" sz="2400" b="0" i="0" u="none" strike="noStrike" baseline="0" dirty="0">
                <a:solidFill>
                  <a:srgbClr val="000000"/>
                </a:solidFill>
                <a:latin typeface="CMSS10"/>
              </a:rPr>
              <a:t>But, our lines are actually records containing three fields:</a:t>
            </a:r>
          </a:p>
          <a:p>
            <a:pPr marL="25400" indent="0" algn="l">
              <a:buNone/>
            </a:pPr>
            <a:r>
              <a:rPr lang="en-US" sz="2800" b="0" i="0" u="none" strike="noStrike" baseline="0" dirty="0">
                <a:solidFill>
                  <a:srgbClr val="000000"/>
                </a:solidFill>
                <a:latin typeface="Courier New" panose="02070309020205020404" pitchFamily="49" charset="0"/>
                <a:cs typeface="Courier New" panose="02070309020205020404" pitchFamily="49" charset="0"/>
              </a:rPr>
              <a:t>    movie name, song name, and song rating</a:t>
            </a:r>
          </a:p>
          <a:p>
            <a:pPr algn="l">
              <a:buFont typeface="Arial" panose="020B0604020202020204" pitchFamily="34" charset="0"/>
              <a:buChar char="•"/>
            </a:pPr>
            <a:r>
              <a:rPr lang="en-US" sz="2800" dirty="0">
                <a:solidFill>
                  <a:srgbClr val="000000"/>
                </a:solidFill>
                <a:latin typeface="CMSS10"/>
              </a:rPr>
              <a:t>We could write a function to read this data into three lists (good take home exercise!)</a:t>
            </a:r>
          </a:p>
          <a:p>
            <a:pPr algn="l">
              <a:buFont typeface="Arial" panose="020B0604020202020204" pitchFamily="34" charset="0"/>
              <a:buChar char="•"/>
            </a:pPr>
            <a:r>
              <a:rPr lang="en-US" sz="2800" b="0" i="0" u="none" strike="noStrike" baseline="0" dirty="0">
                <a:solidFill>
                  <a:srgbClr val="000000"/>
                </a:solidFill>
                <a:latin typeface="CMSS10"/>
              </a:rPr>
              <a:t>However, this file is actuall</a:t>
            </a:r>
            <a:r>
              <a:rPr lang="en-US" sz="2800" dirty="0">
                <a:solidFill>
                  <a:srgbClr val="000000"/>
                </a:solidFill>
                <a:latin typeface="CMSS10"/>
              </a:rPr>
              <a:t>y a </a:t>
            </a:r>
            <a:r>
              <a:rPr lang="en-US" sz="2800" b="1" dirty="0">
                <a:solidFill>
                  <a:srgbClr val="000000"/>
                </a:solidFill>
                <a:latin typeface="CMSS10"/>
              </a:rPr>
              <a:t>csv</a:t>
            </a:r>
          </a:p>
          <a:p>
            <a:pPr lvl="1">
              <a:buFont typeface="Arial" panose="020B0604020202020204" pitchFamily="34" charset="0"/>
              <a:buChar char="•"/>
            </a:pPr>
            <a:r>
              <a:rPr lang="en-US" sz="2400" dirty="0">
                <a:solidFill>
                  <a:srgbClr val="000000"/>
                </a:solidFill>
                <a:latin typeface="CMSS10"/>
              </a:rPr>
              <a:t>CSV stands for comma-separated value</a:t>
            </a:r>
          </a:p>
          <a:p>
            <a:pPr lvl="1">
              <a:buFont typeface="Arial" panose="020B0604020202020204" pitchFamily="34" charset="0"/>
              <a:buChar char="•"/>
            </a:pPr>
            <a:r>
              <a:rPr lang="en-US" sz="2400" dirty="0">
                <a:solidFill>
                  <a:srgbClr val="000000"/>
                </a:solidFill>
                <a:latin typeface="CMSS10"/>
              </a:rPr>
              <a:t>There are libraries to manage csv files (recall end of Chapter 2)</a:t>
            </a:r>
          </a:p>
          <a:p>
            <a:pPr lvl="1">
              <a:buFont typeface="Arial" panose="020B0604020202020204" pitchFamily="34" charset="0"/>
              <a:buChar char="•"/>
            </a:pPr>
            <a:r>
              <a:rPr lang="en-US" sz="2400" i="0" u="none" strike="noStrike" baseline="0" dirty="0">
                <a:solidFill>
                  <a:srgbClr val="000000"/>
                </a:solidFill>
                <a:latin typeface="CMSS10"/>
              </a:rPr>
              <a:t>CSV files </a:t>
            </a:r>
            <a:r>
              <a:rPr lang="en-US" sz="2400" dirty="0">
                <a:solidFill>
                  <a:srgbClr val="000000"/>
                </a:solidFill>
                <a:latin typeface="CMSS10"/>
              </a:rPr>
              <a:t>often end in .csv (rather than .txt)</a:t>
            </a:r>
            <a:endParaRPr lang="en-US" sz="2400" i="0" u="none" strike="noStrike" baseline="0" dirty="0">
              <a:solidFill>
                <a:srgbClr val="000000"/>
              </a:solidFill>
              <a:latin typeface="CMSS10"/>
            </a:endParaRPr>
          </a:p>
          <a:p>
            <a:pPr algn="l">
              <a:buFont typeface="Arial" panose="020B0604020202020204" pitchFamily="34" charset="0"/>
              <a:buChar char="•"/>
            </a:pPr>
            <a:endParaRPr lang="en-US" sz="1800" b="0" i="0" u="none" strike="noStrike" baseline="0" dirty="0">
              <a:solidFill>
                <a:srgbClr val="000000"/>
              </a:solidFill>
              <a:latin typeface="CMSS10"/>
            </a:endParaRPr>
          </a:p>
        </p:txBody>
      </p:sp>
    </p:spTree>
    <p:extLst>
      <p:ext uri="{BB962C8B-B14F-4D97-AF65-F5344CB8AC3E}">
        <p14:creationId xmlns:p14="http://schemas.microsoft.com/office/powerpoint/2010/main" val="231592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Opening using csv module</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609600" y="1524000"/>
            <a:ext cx="9461326" cy="4602164"/>
          </a:xfrm>
        </p:spPr>
        <p:txBody>
          <a:bodyPr>
            <a:normAutofit/>
          </a:bodyPr>
          <a:lstStyle/>
          <a:p>
            <a:pPr marL="25400" indent="0">
              <a:buNone/>
            </a:pPr>
            <a:r>
              <a:rPr lang="en-US" sz="2000" b="0" dirty="0">
                <a:solidFill>
                  <a:schemeClr val="tx1"/>
                </a:solidFill>
                <a:effectLst/>
                <a:latin typeface="Courier New" panose="02070309020205020404" pitchFamily="49" charset="0"/>
                <a:cs typeface="Courier New" panose="02070309020205020404" pitchFamily="49" charset="0"/>
              </a:rPr>
              <a:t>import csv</a:t>
            </a:r>
          </a:p>
          <a:p>
            <a:pPr marL="25400" indent="0">
              <a:buNone/>
            </a:pPr>
            <a:r>
              <a:rPr lang="en-US" sz="2000" b="0" dirty="0">
                <a:solidFill>
                  <a:schemeClr val="tx1"/>
                </a:solidFill>
                <a:effectLst/>
                <a:latin typeface="Courier New" panose="02070309020205020404" pitchFamily="49" charset="0"/>
                <a:cs typeface="Courier New" panose="02070309020205020404" pitchFamily="49" charset="0"/>
              </a:rPr>
              <a:t>data = list(</a:t>
            </a:r>
            <a:r>
              <a:rPr lang="en-US" sz="2000" b="0" dirty="0" err="1">
                <a:solidFill>
                  <a:schemeClr val="tx1"/>
                </a:solidFill>
                <a:effectLst/>
                <a:latin typeface="Courier New" panose="02070309020205020404" pitchFamily="49" charset="0"/>
                <a:cs typeface="Courier New" panose="02070309020205020404" pitchFamily="49" charset="0"/>
              </a:rPr>
              <a:t>csv.reader</a:t>
            </a:r>
            <a:r>
              <a:rPr lang="en-US" sz="2000" b="0" dirty="0">
                <a:solidFill>
                  <a:schemeClr val="tx1"/>
                </a:solidFill>
                <a:effectLst/>
                <a:latin typeface="Courier New" panose="02070309020205020404" pitchFamily="49" charset="0"/>
                <a:cs typeface="Courier New" panose="02070309020205020404" pitchFamily="49" charset="0"/>
              </a:rPr>
              <a:t>(open("songs.csv")))</a:t>
            </a:r>
          </a:p>
          <a:p>
            <a:pPr marL="25400" indent="0">
              <a:buNone/>
            </a:pPr>
            <a:r>
              <a:rPr lang="en-US" sz="2000" b="0" dirty="0">
                <a:solidFill>
                  <a:schemeClr val="tx1"/>
                </a:solidFill>
                <a:effectLst/>
                <a:latin typeface="Courier New" panose="02070309020205020404" pitchFamily="49" charset="0"/>
                <a:cs typeface="Courier New" panose="02070309020205020404" pitchFamily="49" charset="0"/>
              </a:rPr>
              <a:t>print(data)</a:t>
            </a:r>
          </a:p>
          <a:p>
            <a:pPr marL="25400" indent="0">
              <a:buNone/>
            </a:pPr>
            <a:endParaRPr lang="en-US" sz="2000" dirty="0">
              <a:solidFill>
                <a:schemeClr val="tx1"/>
              </a:solidFill>
              <a:latin typeface="Courier New" panose="02070309020205020404" pitchFamily="49" charset="0"/>
              <a:cs typeface="Courier New" panose="02070309020205020404" pitchFamily="49" charset="0"/>
            </a:endParaRPr>
          </a:p>
          <a:p>
            <a:pPr marL="25400" indent="0">
              <a:buNone/>
            </a:pPr>
            <a:r>
              <a:rPr lang="en-US" sz="2000" b="0" dirty="0">
                <a:solidFill>
                  <a:schemeClr val="tx1"/>
                </a:solidFill>
                <a:effectLst/>
                <a:latin typeface="+mn-lt"/>
                <a:cs typeface="Courier New" panose="02070309020205020404" pitchFamily="49" charset="0"/>
              </a:rPr>
              <a:t>Output:</a:t>
            </a:r>
          </a:p>
          <a:p>
            <a:pPr marL="25400" indent="0" algn="l">
              <a:buNone/>
            </a:pPr>
            <a:r>
              <a:rPr lang="en-US" sz="1800" b="0" i="0" u="none" strike="noStrike" baseline="0" dirty="0">
                <a:solidFill>
                  <a:srgbClr val="000000"/>
                </a:solidFill>
                <a:latin typeface="Courier New" panose="02070309020205020404" pitchFamily="49" charset="0"/>
                <a:cs typeface="Courier New" panose="02070309020205020404" pitchFamily="49" charset="0"/>
              </a:rPr>
              <a:t>[['Movie', ' Song', ' Rating'], ['Aladdin', ' Friend Like Me', ' 8'], ['Beauty and the Beast', ' Gaston', ' 2’],  ['Moana', " How Far I'll Go", ' 9’]]</a:t>
            </a:r>
          </a:p>
          <a:p>
            <a:pPr marL="25400" indent="0" algn="l">
              <a:buNone/>
            </a:pPr>
            <a:endParaRPr lang="en-US" sz="2400" dirty="0">
              <a:solidFill>
                <a:srgbClr val="000000"/>
              </a:solidFill>
              <a:latin typeface="CMSS10"/>
            </a:endParaRPr>
          </a:p>
          <a:p>
            <a:pPr marL="25400" indent="0" algn="l">
              <a:buNone/>
            </a:pPr>
            <a:r>
              <a:rPr lang="en-US" sz="2400" b="0" i="0" u="none" strike="noStrike" baseline="0" dirty="0">
                <a:solidFill>
                  <a:srgbClr val="000000"/>
                </a:solidFill>
                <a:latin typeface="CMSS10"/>
              </a:rPr>
              <a:t>Notice, data stores a list of lists!</a:t>
            </a:r>
          </a:p>
        </p:txBody>
      </p:sp>
      <p:sp>
        <p:nvSpPr>
          <p:cNvPr id="2" name="TextBox 1">
            <a:extLst>
              <a:ext uri="{FF2B5EF4-FFF2-40B4-BE49-F238E27FC236}">
                <a16:creationId xmlns:a16="http://schemas.microsoft.com/office/drawing/2014/main" id="{5EB15EC9-1EA7-2572-BF7A-08BBD0DA21A2}"/>
              </a:ext>
            </a:extLst>
          </p:cNvPr>
          <p:cNvSpPr txBox="1"/>
          <p:nvPr/>
        </p:nvSpPr>
        <p:spPr>
          <a:xfrm>
            <a:off x="6317293" y="4930707"/>
            <a:ext cx="5265107" cy="1631216"/>
          </a:xfrm>
          <a:prstGeom prst="rect">
            <a:avLst/>
          </a:prstGeom>
          <a:noFill/>
          <a:ln>
            <a:solidFill>
              <a:schemeClr val="bg2"/>
            </a:solidFill>
          </a:ln>
        </p:spPr>
        <p:txBody>
          <a:bodyPr wrap="square">
            <a:spAutoFit/>
          </a:bodyPr>
          <a:lstStyle/>
          <a:p>
            <a:r>
              <a:rPr lang="en-US" sz="2000" b="0" i="0" u="none" strike="noStrike" baseline="0" dirty="0">
                <a:latin typeface="+mn-lt"/>
              </a:rPr>
              <a:t>Here </a:t>
            </a:r>
            <a:r>
              <a:rPr lang="en-US" sz="2000" dirty="0">
                <a:latin typeface="+mn-lt"/>
              </a:rPr>
              <a:t>are the contents of songs.csv</a:t>
            </a:r>
            <a:r>
              <a:rPr lang="en-US" sz="2000" b="0" i="0" u="none" strike="noStrike" baseline="0" dirty="0">
                <a:latin typeface="+mn-lt"/>
              </a:rPr>
              <a:t>:</a:t>
            </a:r>
          </a:p>
          <a:p>
            <a:r>
              <a:rPr lang="en-US" sz="2000" dirty="0">
                <a:latin typeface="Courier New" panose="02070309020205020404" pitchFamily="49" charset="0"/>
                <a:cs typeface="Courier New" panose="02070309020205020404" pitchFamily="49" charset="0"/>
              </a:rPr>
              <a:t>Movie, Song, Rating</a:t>
            </a:r>
          </a:p>
          <a:p>
            <a:r>
              <a:rPr lang="en-US" sz="2000" dirty="0">
                <a:latin typeface="Courier New" panose="02070309020205020404" pitchFamily="49" charset="0"/>
                <a:cs typeface="Courier New" panose="02070309020205020404" pitchFamily="49" charset="0"/>
              </a:rPr>
              <a:t>Aladdin, Friend Like Me, 8</a:t>
            </a:r>
          </a:p>
          <a:p>
            <a:r>
              <a:rPr lang="en-US" sz="2000" dirty="0">
                <a:latin typeface="Courier New" panose="02070309020205020404" pitchFamily="49" charset="0"/>
                <a:cs typeface="Courier New" panose="02070309020205020404" pitchFamily="49" charset="0"/>
              </a:rPr>
              <a:t>Beauty and the Beast, Gaston, 2</a:t>
            </a:r>
          </a:p>
          <a:p>
            <a:r>
              <a:rPr lang="en-US" sz="2000" dirty="0">
                <a:latin typeface="Courier New" panose="02070309020205020404" pitchFamily="49" charset="0"/>
                <a:cs typeface="Courier New" panose="02070309020205020404" pitchFamily="49" charset="0"/>
              </a:rPr>
              <a:t>Moana, How Far I'll Go, 9</a:t>
            </a:r>
          </a:p>
        </p:txBody>
      </p:sp>
    </p:spTree>
    <p:extLst>
      <p:ext uri="{BB962C8B-B14F-4D97-AF65-F5344CB8AC3E}">
        <p14:creationId xmlns:p14="http://schemas.microsoft.com/office/powerpoint/2010/main" val="423873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Accessing an element</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609600" y="998950"/>
            <a:ext cx="9461326" cy="4602164"/>
          </a:xfrm>
        </p:spPr>
        <p:txBody>
          <a:bodyPr>
            <a:normAutofit/>
          </a:bodyPr>
          <a:lstStyle/>
          <a:p>
            <a:pPr marL="25400" indent="0">
              <a:buNone/>
            </a:pPr>
            <a:r>
              <a:rPr lang="en-US" sz="2000" b="0" dirty="0">
                <a:solidFill>
                  <a:schemeClr val="tx1"/>
                </a:solidFill>
                <a:effectLst/>
                <a:latin typeface="Courier New" panose="02070309020205020404" pitchFamily="49" charset="0"/>
                <a:cs typeface="Courier New" panose="02070309020205020404" pitchFamily="49" charset="0"/>
              </a:rPr>
              <a:t>import csv</a:t>
            </a:r>
          </a:p>
          <a:p>
            <a:pPr marL="25400" indent="0">
              <a:buNone/>
            </a:pPr>
            <a:r>
              <a:rPr lang="en-US" sz="2000" b="0" dirty="0">
                <a:solidFill>
                  <a:schemeClr val="tx1"/>
                </a:solidFill>
                <a:effectLst/>
                <a:latin typeface="Courier New" panose="02070309020205020404" pitchFamily="49" charset="0"/>
                <a:cs typeface="Courier New" panose="02070309020205020404" pitchFamily="49" charset="0"/>
              </a:rPr>
              <a:t>data = list(</a:t>
            </a:r>
            <a:r>
              <a:rPr lang="en-US" sz="2000" b="0" dirty="0" err="1">
                <a:solidFill>
                  <a:schemeClr val="tx1"/>
                </a:solidFill>
                <a:effectLst/>
                <a:latin typeface="Courier New" panose="02070309020205020404" pitchFamily="49" charset="0"/>
                <a:cs typeface="Courier New" panose="02070309020205020404" pitchFamily="49" charset="0"/>
              </a:rPr>
              <a:t>csv.reader</a:t>
            </a:r>
            <a:r>
              <a:rPr lang="en-US" sz="2000" b="0" dirty="0">
                <a:solidFill>
                  <a:schemeClr val="tx1"/>
                </a:solidFill>
                <a:effectLst/>
                <a:latin typeface="Courier New" panose="02070309020205020404" pitchFamily="49" charset="0"/>
                <a:cs typeface="Courier New" panose="02070309020205020404" pitchFamily="49" charset="0"/>
              </a:rPr>
              <a:t>(open("songs.csv")))</a:t>
            </a:r>
          </a:p>
          <a:p>
            <a:pPr marL="25400" indent="0">
              <a:buNone/>
            </a:pPr>
            <a:r>
              <a:rPr lang="en-US" sz="2000" b="0" dirty="0">
                <a:solidFill>
                  <a:schemeClr val="tx1"/>
                </a:solidFill>
                <a:effectLst/>
                <a:latin typeface="Courier New" panose="02070309020205020404" pitchFamily="49" charset="0"/>
                <a:cs typeface="Courier New" panose="02070309020205020404" pitchFamily="49" charset="0"/>
              </a:rPr>
              <a:t>print(data)</a:t>
            </a:r>
          </a:p>
          <a:p>
            <a:pPr marL="25400" indent="0">
              <a:buNone/>
            </a:pPr>
            <a:r>
              <a:rPr lang="en-US" sz="2400" b="0" dirty="0">
                <a:solidFill>
                  <a:schemeClr val="tx1"/>
                </a:solidFill>
                <a:effectLst/>
                <a:latin typeface="+mn-lt"/>
                <a:cs typeface="Courier New" panose="02070309020205020404" pitchFamily="49" charset="0"/>
              </a:rPr>
              <a:t>Output:</a:t>
            </a:r>
          </a:p>
          <a:p>
            <a:pPr marL="25400" indent="0" algn="l">
              <a:buNone/>
            </a:pPr>
            <a:r>
              <a:rPr lang="en-US" sz="1800" b="0" i="0" u="none" strike="noStrike" baseline="0" dirty="0">
                <a:solidFill>
                  <a:srgbClr val="000000"/>
                </a:solidFill>
                <a:latin typeface="Courier New" panose="02070309020205020404" pitchFamily="49" charset="0"/>
                <a:cs typeface="Courier New" panose="02070309020205020404" pitchFamily="49" charset="0"/>
              </a:rPr>
              <a:t>[['Movie', ' Song', ' Rating'], ['Aladdin', ' Friend Like Me', ' 8'], ['Beauty and the Beast', ' Gaston', ' 2’],  ['Moana', " How Far I'll Go", ' 9’]]</a:t>
            </a:r>
          </a:p>
          <a:p>
            <a:pPr marL="25400" indent="0" algn="l">
              <a:buNone/>
            </a:pPr>
            <a:endParaRPr lang="en-US" sz="2400" dirty="0">
              <a:solidFill>
                <a:srgbClr val="000000"/>
              </a:solidFill>
              <a:latin typeface="CMSS10"/>
            </a:endParaRPr>
          </a:p>
          <a:p>
            <a:pPr marL="25400" indent="0" algn="l">
              <a:buNone/>
            </a:pPr>
            <a:r>
              <a:rPr lang="en-US" sz="2400" b="0" i="0" u="none" strike="noStrike" baseline="0" dirty="0">
                <a:solidFill>
                  <a:srgbClr val="000000"/>
                </a:solidFill>
                <a:latin typeface="CMSS10"/>
              </a:rPr>
              <a:t>Which of the following would give you </a:t>
            </a:r>
            <a:r>
              <a:rPr lang="en-US" sz="2400" b="0" i="0" u="none" strike="noStrike" baseline="0" dirty="0">
                <a:solidFill>
                  <a:srgbClr val="000000"/>
                </a:solidFill>
                <a:latin typeface="Courier New" panose="02070309020205020404" pitchFamily="49" charset="0"/>
                <a:cs typeface="Courier New" panose="02070309020205020404" pitchFamily="49" charset="0"/>
              </a:rPr>
              <a:t>' 8'</a:t>
            </a:r>
            <a:r>
              <a:rPr lang="en-US" sz="2400" b="0" i="0" u="none" strike="noStrike" baseline="0" dirty="0">
                <a:solidFill>
                  <a:srgbClr val="000000"/>
                </a:solidFill>
                <a:latin typeface="CMSS10"/>
              </a:rPr>
              <a:t>? </a:t>
            </a:r>
          </a:p>
        </p:txBody>
      </p:sp>
      <p:sp>
        <p:nvSpPr>
          <p:cNvPr id="2" name="TextBox 1">
            <a:extLst>
              <a:ext uri="{FF2B5EF4-FFF2-40B4-BE49-F238E27FC236}">
                <a16:creationId xmlns:a16="http://schemas.microsoft.com/office/drawing/2014/main" id="{5EB15EC9-1EA7-2572-BF7A-08BBD0DA21A2}"/>
              </a:ext>
            </a:extLst>
          </p:cNvPr>
          <p:cNvSpPr txBox="1"/>
          <p:nvPr/>
        </p:nvSpPr>
        <p:spPr>
          <a:xfrm>
            <a:off x="7214992" y="57874"/>
            <a:ext cx="4977008" cy="1631216"/>
          </a:xfrm>
          <a:prstGeom prst="rect">
            <a:avLst/>
          </a:prstGeom>
          <a:noFill/>
          <a:ln>
            <a:solidFill>
              <a:schemeClr val="bg2"/>
            </a:solidFill>
          </a:ln>
        </p:spPr>
        <p:txBody>
          <a:bodyPr wrap="square">
            <a:spAutoFit/>
          </a:bodyPr>
          <a:lstStyle/>
          <a:p>
            <a:r>
              <a:rPr lang="en-US" sz="2000" b="0" i="0" u="none" strike="noStrike" baseline="0" dirty="0">
                <a:latin typeface="+mn-lt"/>
              </a:rPr>
              <a:t>Here </a:t>
            </a:r>
            <a:r>
              <a:rPr lang="en-US" sz="2000" dirty="0">
                <a:latin typeface="+mn-lt"/>
              </a:rPr>
              <a:t>are the contents of songs.csv</a:t>
            </a:r>
            <a:r>
              <a:rPr lang="en-US" sz="2000" b="0" i="0" u="none" strike="noStrike" baseline="0" dirty="0">
                <a:latin typeface="+mn-lt"/>
              </a:rPr>
              <a:t>:</a:t>
            </a:r>
          </a:p>
          <a:p>
            <a:r>
              <a:rPr lang="en-US" sz="2000" dirty="0">
                <a:latin typeface="Courier New" panose="02070309020205020404" pitchFamily="49" charset="0"/>
                <a:cs typeface="Courier New" panose="02070309020205020404" pitchFamily="49" charset="0"/>
              </a:rPr>
              <a:t>Movie, Song, Rating</a:t>
            </a:r>
          </a:p>
          <a:p>
            <a:r>
              <a:rPr lang="en-US" sz="2000" dirty="0">
                <a:latin typeface="Courier New" panose="02070309020205020404" pitchFamily="49" charset="0"/>
                <a:cs typeface="Courier New" panose="02070309020205020404" pitchFamily="49" charset="0"/>
              </a:rPr>
              <a:t>Aladdin, Friend Like Me, 8</a:t>
            </a:r>
          </a:p>
          <a:p>
            <a:r>
              <a:rPr lang="en-US" sz="2000" dirty="0">
                <a:latin typeface="Courier New" panose="02070309020205020404" pitchFamily="49" charset="0"/>
                <a:cs typeface="Courier New" panose="02070309020205020404" pitchFamily="49" charset="0"/>
              </a:rPr>
              <a:t>Beauty and the Beast, Gaston, 2</a:t>
            </a:r>
          </a:p>
          <a:p>
            <a:r>
              <a:rPr lang="en-US" sz="2000" dirty="0">
                <a:latin typeface="Courier New" panose="02070309020205020404" pitchFamily="49" charset="0"/>
                <a:cs typeface="Courier New" panose="02070309020205020404" pitchFamily="49" charset="0"/>
              </a:rPr>
              <a:t>Moana, How Far I'll Go, 9</a:t>
            </a:r>
          </a:p>
        </p:txBody>
      </p:sp>
      <p:sp>
        <p:nvSpPr>
          <p:cNvPr id="5" name="TextBox 4">
            <a:extLst>
              <a:ext uri="{FF2B5EF4-FFF2-40B4-BE49-F238E27FC236}">
                <a16:creationId xmlns:a16="http://schemas.microsoft.com/office/drawing/2014/main" id="{92AD0553-6BFA-0E49-9FE5-D57FDBA8328F}"/>
              </a:ext>
            </a:extLst>
          </p:cNvPr>
          <p:cNvSpPr txBox="1"/>
          <p:nvPr/>
        </p:nvSpPr>
        <p:spPr>
          <a:xfrm>
            <a:off x="609600" y="4369269"/>
            <a:ext cx="6093912" cy="1938992"/>
          </a:xfrm>
          <a:prstGeom prst="rect">
            <a:avLst/>
          </a:prstGeom>
          <a:noFill/>
        </p:spPr>
        <p:txBody>
          <a:bodyPr wrap="square">
            <a:spAutoFit/>
          </a:bodyPr>
          <a:lstStyle/>
          <a:p>
            <a:pPr marL="25400" indent="0">
              <a:buNone/>
            </a:pPr>
            <a:r>
              <a:rPr lang="en-US" sz="2400" dirty="0">
                <a:solidFill>
                  <a:srgbClr val="0070C0"/>
                </a:solidFill>
                <a:latin typeface="Consolas" panose="020B0609020204030204" pitchFamily="49" charset="0"/>
              </a:rPr>
              <a:t>A. </a:t>
            </a:r>
            <a:r>
              <a:rPr lang="en-US" sz="2400" dirty="0">
                <a:solidFill>
                  <a:schemeClr val="tx1"/>
                </a:solidFill>
                <a:latin typeface="Courier New" panose="02070309020205020404" pitchFamily="49" charset="0"/>
                <a:cs typeface="Courier New" panose="02070309020205020404" pitchFamily="49" charset="0"/>
              </a:rPr>
              <a:t>data[1][2]</a:t>
            </a:r>
          </a:p>
          <a:p>
            <a:pPr marL="25400" indent="0">
              <a:buNone/>
            </a:pPr>
            <a:r>
              <a:rPr lang="en-US" sz="2400" dirty="0">
                <a:solidFill>
                  <a:srgbClr val="0070C0"/>
                </a:solidFill>
                <a:latin typeface="Consolas" panose="020B0609020204030204" pitchFamily="49" charset="0"/>
              </a:rPr>
              <a:t>B. </a:t>
            </a:r>
            <a:r>
              <a:rPr lang="en-US" sz="2400" dirty="0">
                <a:solidFill>
                  <a:schemeClr val="tx1"/>
                </a:solidFill>
                <a:latin typeface="Courier New" panose="02070309020205020404" pitchFamily="49" charset="0"/>
                <a:cs typeface="Courier New" panose="02070309020205020404" pitchFamily="49" charset="0"/>
              </a:rPr>
              <a:t>data[2][3] </a:t>
            </a:r>
          </a:p>
          <a:p>
            <a:pPr marL="25400" indent="0">
              <a:buNone/>
            </a:pPr>
            <a:r>
              <a:rPr lang="en-US" sz="2400" dirty="0">
                <a:solidFill>
                  <a:srgbClr val="0070C0"/>
                </a:solidFill>
                <a:latin typeface="Consolas" panose="020B0609020204030204" pitchFamily="49" charset="0"/>
              </a:rPr>
              <a:t>C. </a:t>
            </a:r>
            <a:r>
              <a:rPr lang="en-US" sz="2400" dirty="0">
                <a:solidFill>
                  <a:schemeClr val="tx1"/>
                </a:solidFill>
                <a:latin typeface="Courier New" panose="02070309020205020404" pitchFamily="49" charset="0"/>
                <a:cs typeface="Courier New" panose="02070309020205020404" pitchFamily="49" charset="0"/>
              </a:rPr>
              <a:t>data[2][1] </a:t>
            </a:r>
          </a:p>
          <a:p>
            <a:pPr marL="25400" indent="0">
              <a:buNone/>
            </a:pPr>
            <a:r>
              <a:rPr lang="en-US" sz="2400" dirty="0">
                <a:solidFill>
                  <a:srgbClr val="0070C0"/>
                </a:solidFill>
                <a:latin typeface="Consolas" panose="020B0609020204030204" pitchFamily="49" charset="0"/>
              </a:rPr>
              <a:t>D. </a:t>
            </a:r>
            <a:r>
              <a:rPr lang="en-US" sz="2400" dirty="0">
                <a:solidFill>
                  <a:schemeClr val="tx1"/>
                </a:solidFill>
                <a:latin typeface="Courier New" panose="02070309020205020404" pitchFamily="49" charset="0"/>
                <a:cs typeface="Courier New" panose="02070309020205020404" pitchFamily="49" charset="0"/>
              </a:rPr>
              <a:t>data[3][2]</a:t>
            </a:r>
            <a:endParaRPr lang="en-US" sz="2400" dirty="0">
              <a:solidFill>
                <a:schemeClr val="tx1"/>
              </a:solidFill>
              <a:latin typeface="Consolas" panose="020B0609020204030204" pitchFamily="49" charset="0"/>
            </a:endParaRPr>
          </a:p>
          <a:p>
            <a:pPr marL="25400"/>
            <a:r>
              <a:rPr lang="en-US" sz="2400" dirty="0">
                <a:solidFill>
                  <a:srgbClr val="0070C0"/>
                </a:solidFill>
                <a:latin typeface="Consolas" panose="020B0609020204030204" pitchFamily="49" charset="0"/>
              </a:rPr>
              <a:t>E. </a:t>
            </a:r>
            <a:r>
              <a:rPr lang="en-US" sz="2400" dirty="0">
                <a:solidFill>
                  <a:schemeClr val="tx1"/>
                </a:solidFill>
                <a:latin typeface="Courier New" panose="02070309020205020404" pitchFamily="49" charset="0"/>
                <a:cs typeface="Courier New" panose="02070309020205020404" pitchFamily="49" charset="0"/>
              </a:rPr>
              <a:t>None of the above</a:t>
            </a:r>
            <a:endParaRPr lang="en-US" sz="2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23678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How to average the ratings?</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609600" y="998950"/>
            <a:ext cx="9461326" cy="4602164"/>
          </a:xfrm>
        </p:spPr>
        <p:txBody>
          <a:bodyPr>
            <a:normAutofit/>
          </a:bodyPr>
          <a:lstStyle/>
          <a:p>
            <a:pPr marL="25400" indent="0">
              <a:buNone/>
            </a:pPr>
            <a:r>
              <a:rPr lang="en-US" sz="2000" b="0" dirty="0">
                <a:solidFill>
                  <a:schemeClr val="tx1"/>
                </a:solidFill>
                <a:effectLst/>
                <a:latin typeface="Courier New" panose="02070309020205020404" pitchFamily="49" charset="0"/>
                <a:cs typeface="Courier New" panose="02070309020205020404" pitchFamily="49" charset="0"/>
              </a:rPr>
              <a:t>import csv</a:t>
            </a:r>
          </a:p>
          <a:p>
            <a:pPr marL="25400" indent="0">
              <a:buNone/>
            </a:pPr>
            <a:r>
              <a:rPr lang="en-US" sz="2000" b="0" dirty="0">
                <a:solidFill>
                  <a:schemeClr val="tx1"/>
                </a:solidFill>
                <a:effectLst/>
                <a:latin typeface="Courier New" panose="02070309020205020404" pitchFamily="49" charset="0"/>
                <a:cs typeface="Courier New" panose="02070309020205020404" pitchFamily="49" charset="0"/>
              </a:rPr>
              <a:t>data = list(</a:t>
            </a:r>
            <a:r>
              <a:rPr lang="en-US" sz="2000" b="0" dirty="0" err="1">
                <a:solidFill>
                  <a:schemeClr val="tx1"/>
                </a:solidFill>
                <a:effectLst/>
                <a:latin typeface="Courier New" panose="02070309020205020404" pitchFamily="49" charset="0"/>
                <a:cs typeface="Courier New" panose="02070309020205020404" pitchFamily="49" charset="0"/>
              </a:rPr>
              <a:t>csv.reader</a:t>
            </a:r>
            <a:r>
              <a:rPr lang="en-US" sz="2000" b="0" dirty="0">
                <a:solidFill>
                  <a:schemeClr val="tx1"/>
                </a:solidFill>
                <a:effectLst/>
                <a:latin typeface="Courier New" panose="02070309020205020404" pitchFamily="49" charset="0"/>
                <a:cs typeface="Courier New" panose="02070309020205020404" pitchFamily="49" charset="0"/>
              </a:rPr>
              <a:t>(open("songs.csv")))</a:t>
            </a:r>
          </a:p>
          <a:p>
            <a:pPr marL="25400" indent="0">
              <a:buNone/>
            </a:pPr>
            <a:r>
              <a:rPr lang="en-US" sz="2000" b="0" dirty="0">
                <a:solidFill>
                  <a:schemeClr val="tx1"/>
                </a:solidFill>
                <a:effectLst/>
                <a:latin typeface="Courier New" panose="02070309020205020404" pitchFamily="49" charset="0"/>
                <a:cs typeface="Courier New" panose="02070309020205020404" pitchFamily="49" charset="0"/>
              </a:rPr>
              <a:t>&lt;Insert Code here&gt;</a:t>
            </a:r>
          </a:p>
          <a:p>
            <a:pPr marL="25400" indent="0" algn="l">
              <a:buNone/>
            </a:pPr>
            <a:r>
              <a:rPr lang="en-US" sz="2400" b="0" i="0" u="none" strike="noStrike" baseline="0" dirty="0">
                <a:solidFill>
                  <a:srgbClr val="000000"/>
                </a:solidFill>
                <a:latin typeface="CMSS10"/>
              </a:rPr>
              <a:t>Fill in the code below to compute the average of the ratings in the file:</a:t>
            </a:r>
          </a:p>
        </p:txBody>
      </p:sp>
      <p:sp>
        <p:nvSpPr>
          <p:cNvPr id="6" name="TextBox 5">
            <a:extLst>
              <a:ext uri="{FF2B5EF4-FFF2-40B4-BE49-F238E27FC236}">
                <a16:creationId xmlns:a16="http://schemas.microsoft.com/office/drawing/2014/main" id="{E4390FE9-7AAB-B487-2FF4-CDDECE121BBC}"/>
              </a:ext>
            </a:extLst>
          </p:cNvPr>
          <p:cNvSpPr txBox="1"/>
          <p:nvPr/>
        </p:nvSpPr>
        <p:spPr>
          <a:xfrm>
            <a:off x="7678455" y="5876796"/>
            <a:ext cx="4237974" cy="923330"/>
          </a:xfrm>
          <a:prstGeom prst="rect">
            <a:avLst/>
          </a:prstGeom>
          <a:noFill/>
        </p:spPr>
        <p:txBody>
          <a:bodyPr wrap="square" rtlCol="0">
            <a:spAutoFit/>
          </a:bodyPr>
          <a:lstStyle/>
          <a:p>
            <a:r>
              <a:rPr lang="en-US" sz="1800" dirty="0"/>
              <a:t>Practice for home, can you create a program that will print the contents of </a:t>
            </a:r>
            <a:r>
              <a:rPr lang="en-US" sz="1800" dirty="0">
                <a:latin typeface="Courier New" panose="02070309020205020404" pitchFamily="49" charset="0"/>
                <a:cs typeface="Courier New" panose="02070309020205020404" pitchFamily="49" charset="0"/>
              </a:rPr>
              <a:t>data</a:t>
            </a:r>
            <a:r>
              <a:rPr lang="en-US" sz="1800" dirty="0"/>
              <a:t> back as the original CSV file?</a:t>
            </a:r>
          </a:p>
        </p:txBody>
      </p:sp>
      <p:sp>
        <p:nvSpPr>
          <p:cNvPr id="3" name="TextBox 2">
            <a:extLst>
              <a:ext uri="{FF2B5EF4-FFF2-40B4-BE49-F238E27FC236}">
                <a16:creationId xmlns:a16="http://schemas.microsoft.com/office/drawing/2014/main" id="{7BE88268-45B6-7FC4-AACF-16A8A4EBA384}"/>
              </a:ext>
            </a:extLst>
          </p:cNvPr>
          <p:cNvSpPr txBox="1"/>
          <p:nvPr/>
        </p:nvSpPr>
        <p:spPr>
          <a:xfrm>
            <a:off x="7214992" y="57874"/>
            <a:ext cx="4977008" cy="1631216"/>
          </a:xfrm>
          <a:prstGeom prst="rect">
            <a:avLst/>
          </a:prstGeom>
          <a:noFill/>
          <a:ln>
            <a:solidFill>
              <a:schemeClr val="bg2"/>
            </a:solidFill>
          </a:ln>
        </p:spPr>
        <p:txBody>
          <a:bodyPr wrap="square">
            <a:spAutoFit/>
          </a:bodyPr>
          <a:lstStyle/>
          <a:p>
            <a:r>
              <a:rPr lang="en-US" sz="2000" b="0" i="0" u="none" strike="noStrike" baseline="0" dirty="0">
                <a:latin typeface="+mn-lt"/>
              </a:rPr>
              <a:t>Here </a:t>
            </a:r>
            <a:r>
              <a:rPr lang="en-US" sz="2000" dirty="0">
                <a:latin typeface="+mn-lt"/>
              </a:rPr>
              <a:t>are the contents of songs.csv</a:t>
            </a:r>
            <a:r>
              <a:rPr lang="en-US" sz="2000" b="0" i="0" u="none" strike="noStrike" baseline="0" dirty="0">
                <a:latin typeface="+mn-lt"/>
              </a:rPr>
              <a:t>:</a:t>
            </a:r>
          </a:p>
          <a:p>
            <a:r>
              <a:rPr lang="en-US" sz="2000" dirty="0">
                <a:latin typeface="Courier New" panose="02070309020205020404" pitchFamily="49" charset="0"/>
                <a:cs typeface="Courier New" panose="02070309020205020404" pitchFamily="49" charset="0"/>
              </a:rPr>
              <a:t>Movie, Song, Rating</a:t>
            </a:r>
          </a:p>
          <a:p>
            <a:r>
              <a:rPr lang="en-US" sz="2000" dirty="0">
                <a:latin typeface="Courier New" panose="02070309020205020404" pitchFamily="49" charset="0"/>
                <a:cs typeface="Courier New" panose="02070309020205020404" pitchFamily="49" charset="0"/>
              </a:rPr>
              <a:t>Aladdin, Friend Like Me, 8</a:t>
            </a:r>
          </a:p>
          <a:p>
            <a:r>
              <a:rPr lang="en-US" sz="2000" dirty="0">
                <a:latin typeface="Courier New" panose="02070309020205020404" pitchFamily="49" charset="0"/>
                <a:cs typeface="Courier New" panose="02070309020205020404" pitchFamily="49" charset="0"/>
              </a:rPr>
              <a:t>Beauty and the Beast, Gaston, 2</a:t>
            </a:r>
          </a:p>
          <a:p>
            <a:r>
              <a:rPr lang="en-US" sz="2000" dirty="0">
                <a:latin typeface="Courier New" panose="02070309020205020404" pitchFamily="49" charset="0"/>
                <a:cs typeface="Courier New" panose="02070309020205020404" pitchFamily="49" charset="0"/>
              </a:rPr>
              <a:t>Moana, How Far I'll Go, 9</a:t>
            </a:r>
          </a:p>
        </p:txBody>
      </p:sp>
      <p:sp>
        <p:nvSpPr>
          <p:cNvPr id="8" name="TextBox 7">
            <a:extLst>
              <a:ext uri="{FF2B5EF4-FFF2-40B4-BE49-F238E27FC236}">
                <a16:creationId xmlns:a16="http://schemas.microsoft.com/office/drawing/2014/main" id="{A31685B1-4622-6F8F-EA18-75E75616D2DA}"/>
              </a:ext>
            </a:extLst>
          </p:cNvPr>
          <p:cNvSpPr txBox="1"/>
          <p:nvPr/>
        </p:nvSpPr>
        <p:spPr>
          <a:xfrm>
            <a:off x="609600" y="2971365"/>
            <a:ext cx="6100174" cy="1938992"/>
          </a:xfrm>
          <a:prstGeom prst="rect">
            <a:avLst/>
          </a:prstGeom>
          <a:noFill/>
        </p:spPr>
        <p:txBody>
          <a:bodyPr wrap="square">
            <a:spAutoFit/>
          </a:bodyPr>
          <a:lstStyle/>
          <a:p>
            <a:r>
              <a:rPr lang="en-US" sz="2000" b="0" dirty="0">
                <a:solidFill>
                  <a:schemeClr val="tx1"/>
                </a:solidFill>
                <a:effectLst/>
                <a:latin typeface="Courier New" panose="02070309020205020404" pitchFamily="49" charset="0"/>
                <a:cs typeface="Courier New" panose="02070309020205020404" pitchFamily="49" charset="0"/>
              </a:rPr>
              <a:t>sum = 0</a:t>
            </a:r>
          </a:p>
          <a:p>
            <a:r>
              <a:rPr lang="en-US" sz="2000" b="0" dirty="0">
                <a:solidFill>
                  <a:schemeClr val="tx1"/>
                </a:solidFill>
                <a:effectLst/>
                <a:latin typeface="Courier New" panose="02070309020205020404" pitchFamily="49" charset="0"/>
                <a:cs typeface="Courier New" panose="02070309020205020404" pitchFamily="49" charset="0"/>
              </a:rPr>
              <a:t>count = 0</a:t>
            </a:r>
          </a:p>
          <a:p>
            <a:r>
              <a:rPr lang="en-US" sz="2000" b="0" dirty="0">
                <a:solidFill>
                  <a:schemeClr val="tx1"/>
                </a:solidFill>
                <a:effectLst/>
                <a:latin typeface="Courier New" panose="02070309020205020404" pitchFamily="49" charset="0"/>
                <a:cs typeface="Courier New" panose="02070309020205020404" pitchFamily="49" charset="0"/>
              </a:rPr>
              <a:t>for row in range(_____,_______):</a:t>
            </a:r>
          </a:p>
          <a:p>
            <a:r>
              <a:rPr lang="en-US" sz="2000" b="0" dirty="0">
                <a:solidFill>
                  <a:schemeClr val="tx1"/>
                </a:solidFill>
                <a:effectLst/>
                <a:latin typeface="Courier New" panose="02070309020205020404" pitchFamily="49" charset="0"/>
                <a:cs typeface="Courier New" panose="02070309020205020404" pitchFamily="49" charset="0"/>
              </a:rPr>
              <a:t>    sum = ___________ + sum</a:t>
            </a:r>
          </a:p>
          <a:p>
            <a:r>
              <a:rPr lang="en-US" sz="2000" b="0" dirty="0">
                <a:solidFill>
                  <a:schemeClr val="tx1"/>
                </a:solidFill>
                <a:effectLst/>
                <a:latin typeface="Courier New" panose="02070309020205020404" pitchFamily="49" charset="0"/>
                <a:cs typeface="Courier New" panose="02070309020205020404" pitchFamily="49" charset="0"/>
              </a:rPr>
              <a:t>    count = count + 1</a:t>
            </a:r>
          </a:p>
          <a:p>
            <a:r>
              <a:rPr lang="en-US" sz="2000" b="0" dirty="0">
                <a:solidFill>
                  <a:schemeClr val="tx1"/>
                </a:solidFill>
                <a:effectLst/>
                <a:latin typeface="Courier New" panose="02070309020205020404" pitchFamily="49" charset="0"/>
                <a:cs typeface="Courier New" panose="02070309020205020404" pitchFamily="49" charset="0"/>
              </a:rPr>
              <a:t>print(_____ / ______)</a:t>
            </a:r>
          </a:p>
        </p:txBody>
      </p:sp>
    </p:spTree>
    <p:extLst>
      <p:ext uri="{BB962C8B-B14F-4D97-AF65-F5344CB8AC3E}">
        <p14:creationId xmlns:p14="http://schemas.microsoft.com/office/powerpoint/2010/main" val="129518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Project 1</a:t>
            </a:r>
          </a:p>
        </p:txBody>
      </p:sp>
      <p:pic>
        <p:nvPicPr>
          <p:cNvPr id="5" name="Picture 4">
            <a:extLst>
              <a:ext uri="{FF2B5EF4-FFF2-40B4-BE49-F238E27FC236}">
                <a16:creationId xmlns:a16="http://schemas.microsoft.com/office/drawing/2014/main" id="{253C1CDB-A9DC-497E-BF0D-CD0A938A8196}"/>
              </a:ext>
            </a:extLst>
          </p:cNvPr>
          <p:cNvPicPr>
            <a:picLocks noChangeAspect="1"/>
          </p:cNvPicPr>
          <p:nvPr/>
        </p:nvPicPr>
        <p:blipFill>
          <a:blip r:embed="rId4"/>
          <a:stretch>
            <a:fillRect/>
          </a:stretch>
        </p:blipFill>
        <p:spPr>
          <a:xfrm>
            <a:off x="6797164" y="250519"/>
            <a:ext cx="5159737" cy="3688915"/>
          </a:xfrm>
          <a:prstGeom prst="rect">
            <a:avLst/>
          </a:prstGeom>
        </p:spPr>
      </p:pic>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6605392" cy="5398718"/>
          </a:xfrm>
        </p:spPr>
        <p:txBody>
          <a:bodyPr>
            <a:normAutofit/>
          </a:bodyPr>
          <a:lstStyle/>
          <a:p>
            <a:pPr algn="l"/>
            <a:r>
              <a:rPr lang="en-US" sz="2800" b="0" i="0" u="none" strike="noStrike" baseline="0" dirty="0">
                <a:solidFill>
                  <a:srgbClr val="000000"/>
                </a:solidFill>
                <a:latin typeface="CMSS10"/>
              </a:rPr>
              <a:t>Individual Project</a:t>
            </a:r>
          </a:p>
          <a:p>
            <a:pPr algn="l"/>
            <a:r>
              <a:rPr lang="en-US" sz="2800" dirty="0">
                <a:solidFill>
                  <a:srgbClr val="000000"/>
                </a:solidFill>
                <a:latin typeface="CMSS10"/>
              </a:rPr>
              <a:t>Find a dataset on Kaggle that is interesting to you</a:t>
            </a:r>
          </a:p>
          <a:p>
            <a:pPr algn="l"/>
            <a:r>
              <a:rPr lang="en-US" sz="2800" b="0" i="0" u="none" strike="noStrike" baseline="0" dirty="0">
                <a:solidFill>
                  <a:srgbClr val="000000"/>
                </a:solidFill>
                <a:latin typeface="CMSS10"/>
              </a:rPr>
              <a:t>Ask </a:t>
            </a:r>
            <a:r>
              <a:rPr lang="en-US" sz="2800" dirty="0">
                <a:solidFill>
                  <a:srgbClr val="000000"/>
                </a:solidFill>
                <a:latin typeface="CMSS10"/>
              </a:rPr>
              <a:t>questions of the data</a:t>
            </a:r>
          </a:p>
          <a:p>
            <a:pPr algn="l"/>
            <a:r>
              <a:rPr lang="en-US" sz="2800" dirty="0">
                <a:solidFill>
                  <a:srgbClr val="000000"/>
                </a:solidFill>
                <a:latin typeface="CMSS10"/>
              </a:rPr>
              <a:t>Break up the problem</a:t>
            </a:r>
          </a:p>
          <a:p>
            <a:r>
              <a:rPr lang="en-US" sz="2800" dirty="0">
                <a:solidFill>
                  <a:srgbClr val="000000"/>
                </a:solidFill>
                <a:latin typeface="CMSS10"/>
              </a:rPr>
              <a:t>Solve using </a:t>
            </a:r>
            <a:r>
              <a:rPr lang="en-US" sz="2800" dirty="0" err="1">
                <a:solidFill>
                  <a:srgbClr val="000000"/>
                </a:solidFill>
                <a:latin typeface="CMSS10"/>
              </a:rPr>
              <a:t>code+Copilot</a:t>
            </a:r>
            <a:endParaRPr lang="en-US" sz="2800" dirty="0">
              <a:solidFill>
                <a:srgbClr val="000000"/>
              </a:solidFill>
              <a:latin typeface="CMSS10"/>
            </a:endParaRPr>
          </a:p>
          <a:p>
            <a:pPr lvl="1"/>
            <a:r>
              <a:rPr lang="en-US" sz="2400" dirty="0">
                <a:solidFill>
                  <a:srgbClr val="000000"/>
                </a:solidFill>
                <a:latin typeface="CMSS10"/>
              </a:rPr>
              <a:t>Can get help, but no using existing answers</a:t>
            </a:r>
          </a:p>
          <a:p>
            <a:pPr algn="l"/>
            <a:r>
              <a:rPr lang="en-US" sz="2800" b="0" i="0" u="none" strike="noStrike" baseline="0" dirty="0">
                <a:solidFill>
                  <a:srgbClr val="000000"/>
                </a:solidFill>
                <a:latin typeface="CMSS10"/>
              </a:rPr>
              <a:t>To be tu</a:t>
            </a:r>
            <a:r>
              <a:rPr lang="en-US" sz="2800" dirty="0">
                <a:solidFill>
                  <a:srgbClr val="000000"/>
                </a:solidFill>
                <a:latin typeface="CMSS10"/>
              </a:rPr>
              <a:t>rned in:</a:t>
            </a:r>
          </a:p>
          <a:p>
            <a:pPr lvl="1"/>
            <a:r>
              <a:rPr lang="en-US" sz="2400" b="0" i="0" u="none" strike="noStrike" baseline="0" dirty="0">
                <a:solidFill>
                  <a:srgbClr val="000000"/>
                </a:solidFill>
                <a:latin typeface="CMSS10"/>
              </a:rPr>
              <a:t>Working Code</a:t>
            </a:r>
          </a:p>
          <a:p>
            <a:pPr lvl="1"/>
            <a:r>
              <a:rPr lang="en-US" sz="2400" dirty="0">
                <a:solidFill>
                  <a:srgbClr val="000000"/>
                </a:solidFill>
                <a:latin typeface="CMSS10"/>
              </a:rPr>
              <a:t>Function diagram (the functions you made)</a:t>
            </a:r>
          </a:p>
          <a:p>
            <a:pPr lvl="1"/>
            <a:r>
              <a:rPr lang="en-US" sz="2400" b="0" i="0" u="none" strike="noStrike" baseline="0" dirty="0">
                <a:solidFill>
                  <a:srgbClr val="000000"/>
                </a:solidFill>
                <a:latin typeface="CMSS10"/>
              </a:rPr>
              <a:t>Video</a:t>
            </a:r>
            <a:endParaRPr lang="en-US" sz="1800" b="0" i="0" u="none" strike="noStrike" baseline="0" dirty="0">
              <a:solidFill>
                <a:srgbClr val="000000"/>
              </a:solidFill>
              <a:latin typeface="CMSS10"/>
            </a:endParaRPr>
          </a:p>
          <a:p>
            <a:pPr lvl="1"/>
            <a:endParaRPr lang="en-US" sz="1400" b="0" i="0" u="none" strike="noStrike" baseline="0" dirty="0">
              <a:solidFill>
                <a:srgbClr val="000000"/>
              </a:solidFill>
              <a:latin typeface="CMSS10"/>
            </a:endParaRPr>
          </a:p>
        </p:txBody>
      </p:sp>
      <p:sp>
        <p:nvSpPr>
          <p:cNvPr id="7" name="Text Placeholder 3">
            <a:extLst>
              <a:ext uri="{FF2B5EF4-FFF2-40B4-BE49-F238E27FC236}">
                <a16:creationId xmlns:a16="http://schemas.microsoft.com/office/drawing/2014/main" id="{FA9789C3-A946-B67E-1022-7C4927F886F9}"/>
              </a:ext>
            </a:extLst>
          </p:cNvPr>
          <p:cNvSpPr txBox="1">
            <a:spLocks/>
          </p:cNvSpPr>
          <p:nvPr/>
        </p:nvSpPr>
        <p:spPr>
          <a:xfrm>
            <a:off x="6797164" y="4064697"/>
            <a:ext cx="5437397" cy="254278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Open Sans"/>
                <a:ea typeface="Open Sans"/>
                <a:cs typeface="Open Sans"/>
                <a:sym typeface="Open Sans"/>
              </a:defRPr>
            </a:lvl1pPr>
            <a:lvl2pPr marL="914400" marR="0" lvl="1"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accent1"/>
                </a:solidFill>
                <a:latin typeface="Open Sans"/>
                <a:ea typeface="Open Sans"/>
                <a:cs typeface="Open Sans"/>
                <a:sym typeface="Open Sans"/>
              </a:defRPr>
            </a:lvl2pPr>
            <a:lvl3pPr marL="1371600" marR="0" lvl="2" indent="-381000" algn="l" rtl="0">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Open Sans"/>
                <a:ea typeface="Open Sans"/>
                <a:cs typeface="Open Sans"/>
                <a:sym typeface="Open Sans"/>
              </a:defRPr>
            </a:lvl3pPr>
            <a:lvl4pPr marL="1828800" marR="0" lvl="3" indent="-355600" algn="l" rtl="0">
              <a:lnSpc>
                <a:spcPct val="100000"/>
              </a:lnSpc>
              <a:spcBef>
                <a:spcPts val="400"/>
              </a:spcBef>
              <a:spcAft>
                <a:spcPts val="0"/>
              </a:spcAft>
              <a:buClr>
                <a:schemeClr val="accent4"/>
              </a:buClr>
              <a:buSzPts val="2000"/>
              <a:buFont typeface="Arial"/>
              <a:buChar char="–"/>
              <a:defRPr sz="2000" b="0" i="0" u="none" strike="noStrike" cap="none">
                <a:solidFill>
                  <a:schemeClr val="accent4"/>
                </a:solidFill>
                <a:latin typeface="Open Sans"/>
                <a:ea typeface="Open Sans"/>
                <a:cs typeface="Open Sans"/>
                <a:sym typeface="Open Sans"/>
              </a:defRPr>
            </a:lvl4pPr>
            <a:lvl5pPr marL="2286000" marR="0" lvl="4" indent="-355600" algn="l" rtl="0">
              <a:lnSpc>
                <a:spcPct val="100000"/>
              </a:lnSpc>
              <a:spcBef>
                <a:spcPts val="400"/>
              </a:spcBef>
              <a:spcAft>
                <a:spcPts val="0"/>
              </a:spcAft>
              <a:buClr>
                <a:schemeClr val="accent3"/>
              </a:buClr>
              <a:buSzPts val="2000"/>
              <a:buFont typeface="Arial"/>
              <a:buChar char="»"/>
              <a:defRPr sz="2000" b="0" i="0" u="none" strike="noStrike" cap="none">
                <a:solidFill>
                  <a:schemeClr val="accent3"/>
                </a:solidFill>
                <a:latin typeface="Open Sans"/>
                <a:ea typeface="Open Sans"/>
                <a:cs typeface="Open Sans"/>
                <a:sym typeface="Open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r>
              <a:rPr lang="en-US" sz="2800" dirty="0">
                <a:solidFill>
                  <a:srgbClr val="000000"/>
                </a:solidFill>
                <a:latin typeface="CMSS10"/>
              </a:rPr>
              <a:t>Video Contents</a:t>
            </a:r>
          </a:p>
          <a:p>
            <a:r>
              <a:rPr lang="en-US" sz="2800" dirty="0">
                <a:solidFill>
                  <a:srgbClr val="000000"/>
                </a:solidFill>
                <a:latin typeface="CMSS10"/>
              </a:rPr>
              <a:t>Why this dataset, what you asked, what you found</a:t>
            </a:r>
          </a:p>
          <a:p>
            <a:r>
              <a:rPr lang="en-US" sz="2800" dirty="0">
                <a:solidFill>
                  <a:srgbClr val="000000"/>
                </a:solidFill>
                <a:latin typeface="CMSS10"/>
              </a:rPr>
              <a:t>Walkthrough of how a function in your code works.</a:t>
            </a:r>
            <a:endParaRPr lang="en-US" sz="1800" dirty="0">
              <a:solidFill>
                <a:srgbClr val="000000"/>
              </a:solidFill>
              <a:latin typeface="CMSS10"/>
            </a:endParaRPr>
          </a:p>
          <a:p>
            <a:pPr lvl="1"/>
            <a:endParaRPr lang="en-US" sz="1400" dirty="0">
              <a:solidFill>
                <a:srgbClr val="000000"/>
              </a:solidFill>
              <a:latin typeface="CMSS10"/>
            </a:endParaRPr>
          </a:p>
        </p:txBody>
      </p:sp>
    </p:spTree>
    <p:extLst>
      <p:ext uri="{BB962C8B-B14F-4D97-AF65-F5344CB8AC3E}">
        <p14:creationId xmlns:p14="http://schemas.microsoft.com/office/powerpoint/2010/main" val="3904097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Project 1</a:t>
            </a:r>
          </a:p>
        </p:txBody>
      </p:sp>
      <p:pic>
        <p:nvPicPr>
          <p:cNvPr id="5" name="Picture 4">
            <a:extLst>
              <a:ext uri="{FF2B5EF4-FFF2-40B4-BE49-F238E27FC236}">
                <a16:creationId xmlns:a16="http://schemas.microsoft.com/office/drawing/2014/main" id="{253C1CDB-A9DC-497E-BF0D-CD0A938A8196}"/>
              </a:ext>
            </a:extLst>
          </p:cNvPr>
          <p:cNvPicPr>
            <a:picLocks noChangeAspect="1"/>
          </p:cNvPicPr>
          <p:nvPr/>
        </p:nvPicPr>
        <p:blipFill>
          <a:blip r:embed="rId4"/>
          <a:stretch>
            <a:fillRect/>
          </a:stretch>
        </p:blipFill>
        <p:spPr>
          <a:xfrm>
            <a:off x="6797164" y="250519"/>
            <a:ext cx="5159737" cy="3688915"/>
          </a:xfrm>
          <a:prstGeom prst="rect">
            <a:avLst/>
          </a:prstGeom>
        </p:spPr>
      </p:pic>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6605392" cy="5398718"/>
          </a:xfrm>
        </p:spPr>
        <p:txBody>
          <a:bodyPr>
            <a:normAutofit/>
          </a:bodyPr>
          <a:lstStyle/>
          <a:p>
            <a:pPr algn="l"/>
            <a:r>
              <a:rPr lang="en-US" sz="2800" b="0" i="0" u="none" strike="noStrike" baseline="0" dirty="0">
                <a:solidFill>
                  <a:srgbClr val="000000"/>
                </a:solidFill>
                <a:latin typeface="CMSS10"/>
              </a:rPr>
              <a:t>Individual Project</a:t>
            </a:r>
          </a:p>
          <a:p>
            <a:pPr algn="l"/>
            <a:r>
              <a:rPr lang="en-US" sz="2800" dirty="0">
                <a:solidFill>
                  <a:srgbClr val="000000"/>
                </a:solidFill>
                <a:latin typeface="CMSS10"/>
              </a:rPr>
              <a:t>Find a dataset on Kaggle that is interesting to you</a:t>
            </a:r>
          </a:p>
          <a:p>
            <a:pPr algn="l"/>
            <a:r>
              <a:rPr lang="en-US" sz="2800" b="0" i="0" u="none" strike="noStrike" baseline="0" dirty="0">
                <a:solidFill>
                  <a:srgbClr val="000000"/>
                </a:solidFill>
                <a:latin typeface="CMSS10"/>
              </a:rPr>
              <a:t>Ask </a:t>
            </a:r>
            <a:r>
              <a:rPr lang="en-US" sz="2800" dirty="0">
                <a:solidFill>
                  <a:srgbClr val="000000"/>
                </a:solidFill>
                <a:latin typeface="CMSS10"/>
              </a:rPr>
              <a:t>questions of the data</a:t>
            </a:r>
          </a:p>
          <a:p>
            <a:pPr algn="l"/>
            <a:r>
              <a:rPr lang="en-US" sz="2800" dirty="0">
                <a:solidFill>
                  <a:srgbClr val="000000"/>
                </a:solidFill>
                <a:latin typeface="CMSS10"/>
              </a:rPr>
              <a:t>Break up the problem</a:t>
            </a:r>
          </a:p>
          <a:p>
            <a:r>
              <a:rPr lang="en-US" sz="2800" dirty="0">
                <a:solidFill>
                  <a:srgbClr val="000000"/>
                </a:solidFill>
                <a:latin typeface="CMSS10"/>
              </a:rPr>
              <a:t>Solve using </a:t>
            </a:r>
            <a:r>
              <a:rPr lang="en-US" sz="2800" dirty="0" err="1">
                <a:solidFill>
                  <a:srgbClr val="000000"/>
                </a:solidFill>
                <a:latin typeface="CMSS10"/>
              </a:rPr>
              <a:t>code+Copilot</a:t>
            </a:r>
            <a:endParaRPr lang="en-US" sz="2800" dirty="0">
              <a:solidFill>
                <a:srgbClr val="000000"/>
              </a:solidFill>
              <a:latin typeface="CMSS10"/>
            </a:endParaRPr>
          </a:p>
          <a:p>
            <a:pPr lvl="1"/>
            <a:r>
              <a:rPr lang="en-US" sz="2400" dirty="0">
                <a:solidFill>
                  <a:srgbClr val="000000"/>
                </a:solidFill>
                <a:latin typeface="CMSS10"/>
              </a:rPr>
              <a:t>Can get help, but no using existing answers</a:t>
            </a:r>
          </a:p>
          <a:p>
            <a:pPr algn="l"/>
            <a:r>
              <a:rPr lang="en-US" sz="2800" b="0" i="0" u="none" strike="noStrike" baseline="0" dirty="0">
                <a:solidFill>
                  <a:srgbClr val="000000"/>
                </a:solidFill>
                <a:latin typeface="CMSS10"/>
              </a:rPr>
              <a:t>To be tu</a:t>
            </a:r>
            <a:r>
              <a:rPr lang="en-US" sz="2800" dirty="0">
                <a:solidFill>
                  <a:srgbClr val="000000"/>
                </a:solidFill>
                <a:latin typeface="CMSS10"/>
              </a:rPr>
              <a:t>rned in:</a:t>
            </a:r>
          </a:p>
          <a:p>
            <a:pPr lvl="1"/>
            <a:r>
              <a:rPr lang="en-US" sz="2400" b="0" i="0" u="none" strike="noStrike" baseline="0" dirty="0">
                <a:solidFill>
                  <a:srgbClr val="000000"/>
                </a:solidFill>
                <a:latin typeface="CMSS10"/>
              </a:rPr>
              <a:t>Working Code</a:t>
            </a:r>
          </a:p>
          <a:p>
            <a:pPr lvl="1"/>
            <a:r>
              <a:rPr lang="en-US" sz="2400" dirty="0">
                <a:solidFill>
                  <a:srgbClr val="000000"/>
                </a:solidFill>
                <a:latin typeface="CMSS10"/>
              </a:rPr>
              <a:t>Function diagram (the functions you made)</a:t>
            </a:r>
          </a:p>
          <a:p>
            <a:pPr lvl="1"/>
            <a:r>
              <a:rPr lang="en-US" sz="2400" b="0" i="0" u="none" strike="noStrike" baseline="0" dirty="0">
                <a:solidFill>
                  <a:srgbClr val="000000"/>
                </a:solidFill>
                <a:latin typeface="CMSS10"/>
              </a:rPr>
              <a:t>Video</a:t>
            </a:r>
            <a:endParaRPr lang="en-US" sz="1800" b="0" i="0" u="none" strike="noStrike" baseline="0" dirty="0">
              <a:solidFill>
                <a:srgbClr val="000000"/>
              </a:solidFill>
              <a:latin typeface="CMSS10"/>
            </a:endParaRPr>
          </a:p>
          <a:p>
            <a:pPr lvl="1"/>
            <a:endParaRPr lang="en-US" sz="1400" b="0" i="0" u="none" strike="noStrike" baseline="0" dirty="0">
              <a:solidFill>
                <a:srgbClr val="000000"/>
              </a:solidFill>
              <a:latin typeface="CMSS10"/>
            </a:endParaRPr>
          </a:p>
        </p:txBody>
      </p:sp>
      <p:sp>
        <p:nvSpPr>
          <p:cNvPr id="7" name="Text Placeholder 3">
            <a:extLst>
              <a:ext uri="{FF2B5EF4-FFF2-40B4-BE49-F238E27FC236}">
                <a16:creationId xmlns:a16="http://schemas.microsoft.com/office/drawing/2014/main" id="{FA9789C3-A946-B67E-1022-7C4927F886F9}"/>
              </a:ext>
            </a:extLst>
          </p:cNvPr>
          <p:cNvSpPr txBox="1">
            <a:spLocks/>
          </p:cNvSpPr>
          <p:nvPr/>
        </p:nvSpPr>
        <p:spPr>
          <a:xfrm>
            <a:off x="6797164" y="4064697"/>
            <a:ext cx="5437397" cy="254278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Open Sans"/>
                <a:ea typeface="Open Sans"/>
                <a:cs typeface="Open Sans"/>
                <a:sym typeface="Open Sans"/>
              </a:defRPr>
            </a:lvl1pPr>
            <a:lvl2pPr marL="914400" marR="0" lvl="1"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accent1"/>
                </a:solidFill>
                <a:latin typeface="Open Sans"/>
                <a:ea typeface="Open Sans"/>
                <a:cs typeface="Open Sans"/>
                <a:sym typeface="Open Sans"/>
              </a:defRPr>
            </a:lvl2pPr>
            <a:lvl3pPr marL="1371600" marR="0" lvl="2" indent="-381000" algn="l" rtl="0">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Open Sans"/>
                <a:ea typeface="Open Sans"/>
                <a:cs typeface="Open Sans"/>
                <a:sym typeface="Open Sans"/>
              </a:defRPr>
            </a:lvl3pPr>
            <a:lvl4pPr marL="1828800" marR="0" lvl="3" indent="-355600" algn="l" rtl="0">
              <a:lnSpc>
                <a:spcPct val="100000"/>
              </a:lnSpc>
              <a:spcBef>
                <a:spcPts val="400"/>
              </a:spcBef>
              <a:spcAft>
                <a:spcPts val="0"/>
              </a:spcAft>
              <a:buClr>
                <a:schemeClr val="accent4"/>
              </a:buClr>
              <a:buSzPts val="2000"/>
              <a:buFont typeface="Arial"/>
              <a:buChar char="–"/>
              <a:defRPr sz="2000" b="0" i="0" u="none" strike="noStrike" cap="none">
                <a:solidFill>
                  <a:schemeClr val="accent4"/>
                </a:solidFill>
                <a:latin typeface="Open Sans"/>
                <a:ea typeface="Open Sans"/>
                <a:cs typeface="Open Sans"/>
                <a:sym typeface="Open Sans"/>
              </a:defRPr>
            </a:lvl4pPr>
            <a:lvl5pPr marL="2286000" marR="0" lvl="4" indent="-355600" algn="l" rtl="0">
              <a:lnSpc>
                <a:spcPct val="100000"/>
              </a:lnSpc>
              <a:spcBef>
                <a:spcPts val="400"/>
              </a:spcBef>
              <a:spcAft>
                <a:spcPts val="0"/>
              </a:spcAft>
              <a:buClr>
                <a:schemeClr val="accent3"/>
              </a:buClr>
              <a:buSzPts val="2000"/>
              <a:buFont typeface="Arial"/>
              <a:buChar char="»"/>
              <a:defRPr sz="2000" b="0" i="0" u="none" strike="noStrike" cap="none">
                <a:solidFill>
                  <a:schemeClr val="accent3"/>
                </a:solidFill>
                <a:latin typeface="Open Sans"/>
                <a:ea typeface="Open Sans"/>
                <a:cs typeface="Open Sans"/>
                <a:sym typeface="Open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r>
              <a:rPr lang="en-US" sz="2800" dirty="0">
                <a:solidFill>
                  <a:srgbClr val="000000"/>
                </a:solidFill>
                <a:latin typeface="CMSS10"/>
              </a:rPr>
              <a:t>Video Contents</a:t>
            </a:r>
          </a:p>
          <a:p>
            <a:r>
              <a:rPr lang="en-US" sz="2800" dirty="0">
                <a:solidFill>
                  <a:srgbClr val="000000"/>
                </a:solidFill>
                <a:latin typeface="CMSS10"/>
              </a:rPr>
              <a:t>Why this dataset, what you asked, what you found</a:t>
            </a:r>
          </a:p>
          <a:p>
            <a:r>
              <a:rPr lang="en-US" sz="2800" dirty="0">
                <a:solidFill>
                  <a:srgbClr val="000000"/>
                </a:solidFill>
                <a:latin typeface="CMSS10"/>
              </a:rPr>
              <a:t>Walkthrough of how a function in your code works.</a:t>
            </a:r>
            <a:endParaRPr lang="en-US" sz="1800" dirty="0">
              <a:solidFill>
                <a:srgbClr val="000000"/>
              </a:solidFill>
              <a:latin typeface="CMSS10"/>
            </a:endParaRPr>
          </a:p>
          <a:p>
            <a:pPr lvl="1"/>
            <a:endParaRPr lang="en-US" sz="1400" dirty="0">
              <a:solidFill>
                <a:srgbClr val="000000"/>
              </a:solidFill>
              <a:latin typeface="CMSS10"/>
            </a:endParaRPr>
          </a:p>
        </p:txBody>
      </p:sp>
      <p:sp>
        <p:nvSpPr>
          <p:cNvPr id="8" name="TextBox 7">
            <a:extLst>
              <a:ext uri="{FF2B5EF4-FFF2-40B4-BE49-F238E27FC236}">
                <a16:creationId xmlns:a16="http://schemas.microsoft.com/office/drawing/2014/main" id="{C917089A-01F2-FA35-8CF6-2232F4481A89}"/>
              </a:ext>
            </a:extLst>
          </p:cNvPr>
          <p:cNvSpPr txBox="1"/>
          <p:nvPr/>
        </p:nvSpPr>
        <p:spPr>
          <a:xfrm>
            <a:off x="939452" y="860772"/>
            <a:ext cx="9432098" cy="5693866"/>
          </a:xfrm>
          <a:prstGeom prst="rect">
            <a:avLst/>
          </a:prstGeom>
          <a:solidFill>
            <a:schemeClr val="tx2"/>
          </a:solidFill>
          <a:ln w="19050">
            <a:solidFill>
              <a:schemeClr val="bg2"/>
            </a:solidFill>
          </a:ln>
        </p:spPr>
        <p:txBody>
          <a:bodyPr wrap="square" rtlCol="0">
            <a:spAutoFit/>
          </a:bodyPr>
          <a:lstStyle/>
          <a:p>
            <a:r>
              <a:rPr lang="en-US" sz="2800" dirty="0"/>
              <a:t>Checkpoint due in 1 week (due end of tutor hours Thursday):</a:t>
            </a:r>
          </a:p>
          <a:p>
            <a:pPr marL="285750" indent="-285750">
              <a:buFont typeface="Arial" panose="020B0604020202020204" pitchFamily="34" charset="0"/>
              <a:buChar char="•"/>
            </a:pPr>
            <a:r>
              <a:rPr lang="en-US" sz="2800" dirty="0"/>
              <a:t>Talk to a tutor to get points for checkpoint.  You will need to tell them:</a:t>
            </a:r>
          </a:p>
          <a:p>
            <a:pPr marL="285750" indent="-285750">
              <a:buFont typeface="Arial" panose="020B0604020202020204" pitchFamily="34" charset="0"/>
              <a:buChar char="•"/>
            </a:pPr>
            <a:r>
              <a:rPr lang="en-US" sz="2800" dirty="0"/>
              <a:t>What dataset you’ve selected</a:t>
            </a:r>
          </a:p>
          <a:p>
            <a:pPr marL="285750" indent="-285750">
              <a:buFont typeface="Arial" panose="020B0604020202020204" pitchFamily="34" charset="0"/>
              <a:buChar char="•"/>
            </a:pPr>
            <a:r>
              <a:rPr lang="en-US" sz="2800" dirty="0"/>
              <a:t>What you are asking from the data</a:t>
            </a:r>
          </a:p>
          <a:p>
            <a:pPr marL="285750" indent="-285750">
              <a:buFont typeface="Arial" panose="020B0604020202020204" pitchFamily="34" charset="0"/>
              <a:buChar char="•"/>
            </a:pPr>
            <a:r>
              <a:rPr lang="en-US" sz="2800" dirty="0"/>
              <a:t>Show some code where you’ve at least opened the file and can print some of its contents.</a:t>
            </a:r>
          </a:p>
          <a:p>
            <a:pPr marL="285750" indent="-285750">
              <a:buFont typeface="Arial" panose="020B0604020202020204" pitchFamily="34" charset="0"/>
              <a:buChar char="•"/>
            </a:pPr>
            <a:r>
              <a:rPr lang="en-US" sz="2800" dirty="0"/>
              <a:t>Don’t wait for the last minute!  Tutor’s will work first-come, first-serve and if everyone waits for Thursday, you won’t get your checkpoint points.</a:t>
            </a:r>
          </a:p>
          <a:p>
            <a:pPr marL="285750" indent="-285750">
              <a:buFont typeface="Arial" panose="020B0604020202020204" pitchFamily="34" charset="0"/>
              <a:buChar char="•"/>
            </a:pPr>
            <a:r>
              <a:rPr lang="en-US" sz="2800" dirty="0"/>
              <a:t>Worth 5% of the project grade.  Bonus 1% if you complete the check by end of tutor hours Tuesday.</a:t>
            </a:r>
          </a:p>
        </p:txBody>
      </p:sp>
    </p:spTree>
    <p:extLst>
      <p:ext uri="{BB962C8B-B14F-4D97-AF65-F5344CB8AC3E}">
        <p14:creationId xmlns:p14="http://schemas.microsoft.com/office/powerpoint/2010/main" val="189798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Step 1, Find a dataset!</a:t>
            </a:r>
          </a:p>
        </p:txBody>
      </p:sp>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10831132" cy="5398718"/>
          </a:xfrm>
        </p:spPr>
        <p:txBody>
          <a:bodyPr>
            <a:normAutofit/>
          </a:bodyPr>
          <a:lstStyle/>
          <a:p>
            <a:pPr algn="l"/>
            <a:r>
              <a:rPr lang="en-US" b="0" i="0" u="none" strike="noStrike" baseline="0" dirty="0">
                <a:solidFill>
                  <a:srgbClr val="000000"/>
                </a:solidFill>
                <a:latin typeface="CMSS10"/>
              </a:rPr>
              <a:t>Go to Kaggle.com (make an account, it’s free)</a:t>
            </a:r>
          </a:p>
          <a:p>
            <a:pPr algn="l"/>
            <a:r>
              <a:rPr lang="en-US" dirty="0">
                <a:solidFill>
                  <a:srgbClr val="000000"/>
                </a:solidFill>
                <a:latin typeface="CMSS10"/>
              </a:rPr>
              <a:t>Explore the datasets</a:t>
            </a:r>
          </a:p>
          <a:p>
            <a:pPr lvl="1"/>
            <a:r>
              <a:rPr lang="en-US" b="0" i="0" u="none" strike="noStrike" baseline="0" dirty="0">
                <a:solidFill>
                  <a:srgbClr val="000000"/>
                </a:solidFill>
                <a:latin typeface="CMSS10"/>
              </a:rPr>
              <a:t>Be sure all</a:t>
            </a:r>
            <a:r>
              <a:rPr lang="en-US" b="0" i="0" u="none" strike="noStrike" dirty="0">
                <a:solidFill>
                  <a:srgbClr val="000000"/>
                </a:solidFill>
                <a:latin typeface="CMSS10"/>
              </a:rPr>
              <a:t> the dat</a:t>
            </a:r>
            <a:r>
              <a:rPr lang="en-US" dirty="0">
                <a:solidFill>
                  <a:srgbClr val="000000"/>
                </a:solidFill>
                <a:latin typeface="CMSS10"/>
              </a:rPr>
              <a:t>a you need is in one csv file</a:t>
            </a:r>
          </a:p>
          <a:p>
            <a:pPr lvl="2"/>
            <a:r>
              <a:rPr lang="en-US" dirty="0">
                <a:solidFill>
                  <a:srgbClr val="000000"/>
                </a:solidFill>
                <a:latin typeface="CMSS10"/>
              </a:rPr>
              <a:t>Careful, sometimes to do an analysis, you need to merge multiple csv files and that’s beyond the scope of this project</a:t>
            </a:r>
          </a:p>
          <a:p>
            <a:pPr lvl="2"/>
            <a:r>
              <a:rPr lang="en-US" b="0" i="0" u="none" strike="noStrike" baseline="0" dirty="0">
                <a:solidFill>
                  <a:srgbClr val="000000"/>
                </a:solidFill>
                <a:latin typeface="CMSS10"/>
              </a:rPr>
              <a:t>It’s okay if the dataset</a:t>
            </a:r>
            <a:r>
              <a:rPr lang="en-US" b="0" i="0" u="none" strike="noStrike" dirty="0">
                <a:solidFill>
                  <a:srgbClr val="000000"/>
                </a:solidFill>
                <a:latin typeface="CMSS10"/>
              </a:rPr>
              <a:t> has more than one csv file so long as you can get what you need from a single csv</a:t>
            </a:r>
            <a:endParaRPr lang="en-US" b="0" i="0" u="none" strike="noStrike" baseline="0" dirty="0">
              <a:solidFill>
                <a:srgbClr val="000000"/>
              </a:solidFill>
              <a:latin typeface="CMSS10"/>
            </a:endParaRPr>
          </a:p>
          <a:p>
            <a:pPr lvl="1"/>
            <a:endParaRPr lang="en-US" sz="1600" b="0" i="0" u="none" strike="noStrike" baseline="0" dirty="0">
              <a:solidFill>
                <a:srgbClr val="000000"/>
              </a:solidFill>
              <a:latin typeface="CMSS10"/>
            </a:endParaRPr>
          </a:p>
        </p:txBody>
      </p:sp>
    </p:spTree>
    <p:extLst>
      <p:ext uri="{BB962C8B-B14F-4D97-AF65-F5344CB8AC3E}">
        <p14:creationId xmlns:p14="http://schemas.microsoft.com/office/powerpoint/2010/main" val="1062471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Step 2, Ask interesting questions</a:t>
            </a:r>
          </a:p>
        </p:txBody>
      </p:sp>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10831132" cy="5398718"/>
          </a:xfrm>
        </p:spPr>
        <p:txBody>
          <a:bodyPr>
            <a:normAutofit/>
          </a:bodyPr>
          <a:lstStyle/>
          <a:p>
            <a:pPr algn="l"/>
            <a:r>
              <a:rPr lang="en-US" sz="2800" dirty="0">
                <a:solidFill>
                  <a:srgbClr val="000000"/>
                </a:solidFill>
                <a:latin typeface="CMSS10"/>
              </a:rPr>
              <a:t>Using our college_wage_premium.csv</a:t>
            </a:r>
            <a:endParaRPr lang="en-US" sz="2800" b="0" i="0" u="none" strike="noStrike" baseline="0" dirty="0">
              <a:solidFill>
                <a:srgbClr val="000000"/>
              </a:solidFill>
              <a:latin typeface="CMSS10"/>
            </a:endParaRPr>
          </a:p>
          <a:p>
            <a:pPr algn="l"/>
            <a:r>
              <a:rPr lang="en-US" sz="2800" dirty="0">
                <a:solidFill>
                  <a:srgbClr val="000000"/>
                </a:solidFill>
                <a:latin typeface="CMSS10"/>
              </a:rPr>
              <a:t>Our two questions for today:</a:t>
            </a:r>
          </a:p>
          <a:p>
            <a:pPr lvl="1"/>
            <a:r>
              <a:rPr lang="en-US" sz="2400" dirty="0">
                <a:solidFill>
                  <a:srgbClr val="000000"/>
                </a:solidFill>
                <a:latin typeface="CMSS10"/>
              </a:rPr>
              <a:t>How much greater is the average college wage than the average high school wage in the dataset?</a:t>
            </a:r>
          </a:p>
          <a:p>
            <a:pPr lvl="1"/>
            <a:r>
              <a:rPr lang="en-US" sz="2400" dirty="0">
                <a:solidFill>
                  <a:srgbClr val="000000"/>
                </a:solidFill>
                <a:latin typeface="CMSS10"/>
              </a:rPr>
              <a:t>Has the gap in wages grown or gotten smaller when comparing the timeframes of 1973-2000 and 2000-2022</a:t>
            </a:r>
          </a:p>
          <a:p>
            <a:pPr lvl="1"/>
            <a:endParaRPr lang="en-US" sz="2400" dirty="0">
              <a:solidFill>
                <a:srgbClr val="000000"/>
              </a:solidFill>
              <a:latin typeface="CMSS10"/>
            </a:endParaRPr>
          </a:p>
          <a:p>
            <a:r>
              <a:rPr lang="en-US" sz="2800" dirty="0">
                <a:solidFill>
                  <a:srgbClr val="000000"/>
                </a:solidFill>
                <a:latin typeface="CMSS10"/>
              </a:rPr>
              <a:t>Note, these are good starter questions for a project, but we’d be looking for more in your project.  For example, you might add:</a:t>
            </a:r>
          </a:p>
          <a:p>
            <a:pPr lvl="1"/>
            <a:r>
              <a:rPr lang="en-US" sz="2400" dirty="0">
                <a:solidFill>
                  <a:srgbClr val="000000"/>
                </a:solidFill>
                <a:latin typeface="CMSS10"/>
              </a:rPr>
              <a:t>How has the gap in male/female wages changed over time and how has gender impacted that gap?</a:t>
            </a:r>
          </a:p>
          <a:p>
            <a:pPr lvl="1"/>
            <a:endParaRPr lang="en-US" sz="1400" b="0" i="0" u="none" strike="noStrike" baseline="0" dirty="0">
              <a:solidFill>
                <a:srgbClr val="000000"/>
              </a:solidFill>
              <a:latin typeface="CMSS10"/>
            </a:endParaRPr>
          </a:p>
        </p:txBody>
      </p:sp>
    </p:spTree>
    <p:extLst>
      <p:ext uri="{BB962C8B-B14F-4D97-AF65-F5344CB8AC3E}">
        <p14:creationId xmlns:p14="http://schemas.microsoft.com/office/powerpoint/2010/main" val="38236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071A-EBF1-BF6C-C4B3-F5752F0CBB3A}"/>
              </a:ext>
            </a:extLst>
          </p:cNvPr>
          <p:cNvSpPr>
            <a:spLocks noGrp="1"/>
          </p:cNvSpPr>
          <p:nvPr>
            <p:ph type="title"/>
          </p:nvPr>
        </p:nvSpPr>
        <p:spPr>
          <a:xfrm>
            <a:off x="609600" y="90960"/>
            <a:ext cx="10972800" cy="1295400"/>
          </a:xfrm>
        </p:spPr>
        <p:txBody>
          <a:bodyPr/>
          <a:lstStyle/>
          <a:p>
            <a:r>
              <a:rPr lang="en-US" dirty="0"/>
              <a:t>Lists review to warm up</a:t>
            </a:r>
          </a:p>
        </p:txBody>
      </p:sp>
      <p:sp>
        <p:nvSpPr>
          <p:cNvPr id="5" name="TextBox 4">
            <a:extLst>
              <a:ext uri="{FF2B5EF4-FFF2-40B4-BE49-F238E27FC236}">
                <a16:creationId xmlns:a16="http://schemas.microsoft.com/office/drawing/2014/main" id="{F0A747D9-E70E-D24D-3837-F407074B18F0}"/>
              </a:ext>
            </a:extLst>
          </p:cNvPr>
          <p:cNvSpPr txBox="1"/>
          <p:nvPr/>
        </p:nvSpPr>
        <p:spPr>
          <a:xfrm>
            <a:off x="609600" y="1448038"/>
            <a:ext cx="10033516" cy="1631216"/>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songs = </a:t>
            </a:r>
            <a:r>
              <a:rPr lang="en-US" sz="2000" b="0" i="0" u="none" strike="noStrike" baseline="0" dirty="0">
                <a:solidFill>
                  <a:srgbClr val="000000"/>
                </a:solidFill>
                <a:latin typeface="Courier New" panose="02070309020205020404" pitchFamily="49" charset="0"/>
                <a:cs typeface="Courier New" panose="02070309020205020404" pitchFamily="49" charset="0"/>
              </a:rPr>
              <a:t>[['Aladdin', ' Friend Like Me', ' 8'], </a:t>
            </a:r>
          </a:p>
          <a:p>
            <a:r>
              <a:rPr lang="en-US" sz="2000" dirty="0">
                <a:latin typeface="Courier New" panose="02070309020205020404" pitchFamily="49" charset="0"/>
                <a:cs typeface="Courier New" panose="02070309020205020404" pitchFamily="49" charset="0"/>
              </a:rPr>
              <a:t>         </a:t>
            </a:r>
            <a:r>
              <a:rPr lang="en-US" sz="2000" b="0" i="0" u="none" strike="noStrike" baseline="0" dirty="0">
                <a:solidFill>
                  <a:srgbClr val="000000"/>
                </a:solidFill>
                <a:latin typeface="Courier New" panose="02070309020205020404" pitchFamily="49" charset="0"/>
                <a:cs typeface="Courier New" panose="02070309020205020404" pitchFamily="49" charset="0"/>
              </a:rPr>
              <a:t>['Beauty and the Beast', ' Gaston', ' 2'],  </a:t>
            </a:r>
          </a:p>
          <a:p>
            <a:r>
              <a:rPr lang="en-US" sz="2000" dirty="0">
                <a:latin typeface="Courier New" panose="02070309020205020404" pitchFamily="49" charset="0"/>
                <a:cs typeface="Courier New" panose="02070309020205020404" pitchFamily="49" charset="0"/>
              </a:rPr>
              <a:t>         </a:t>
            </a:r>
            <a:r>
              <a:rPr lang="en-US" sz="2000" b="0" i="0" u="none" strike="noStrike" baseline="0" dirty="0">
                <a:solidFill>
                  <a:srgbClr val="000000"/>
                </a:solidFill>
                <a:latin typeface="Courier New" panose="02070309020205020404" pitchFamily="49" charset="0"/>
                <a:cs typeface="Courier New" panose="02070309020205020404" pitchFamily="49" charset="0"/>
              </a:rPr>
              <a:t>['Moana', " How Far I'll Go", ' 9'],</a:t>
            </a:r>
          </a:p>
          <a:p>
            <a:r>
              <a:rPr lang="en-US" sz="2000" dirty="0">
                <a:latin typeface="Courier New" panose="02070309020205020404" pitchFamily="49" charset="0"/>
                <a:cs typeface="Courier New" panose="02070309020205020404" pitchFamily="49" charset="0"/>
              </a:rPr>
              <a:t>         ['The Little Mermaid', ' Poor Unfortunate Souls', '6'</a:t>
            </a:r>
            <a:r>
              <a:rPr lang="en-US" sz="2000" b="0" i="0" u="none" strike="noStrike" baseline="0" dirty="0">
                <a:solidFill>
                  <a:srgbClr val="000000"/>
                </a:solidFill>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7D3A5CA-ABC5-5AC8-7C1E-BB4045E336E7}"/>
              </a:ext>
            </a:extLst>
          </p:cNvPr>
          <p:cNvSpPr txBox="1"/>
          <p:nvPr/>
        </p:nvSpPr>
        <p:spPr>
          <a:xfrm>
            <a:off x="1712069" y="3530692"/>
            <a:ext cx="4241867" cy="1938992"/>
          </a:xfrm>
          <a:prstGeom prst="rect">
            <a:avLst/>
          </a:prstGeom>
          <a:noFill/>
        </p:spPr>
        <p:txBody>
          <a:bodyPr wrap="none" rtlCol="0">
            <a:spAutoFit/>
          </a:bodyPr>
          <a:lstStyle/>
          <a:p>
            <a:r>
              <a:rPr lang="en-US" sz="2400" dirty="0"/>
              <a:t>What does </a:t>
            </a:r>
            <a:r>
              <a:rPr lang="en-US" sz="2400" dirty="0" err="1"/>
              <a:t>len</a:t>
            </a:r>
            <a:r>
              <a:rPr lang="en-US" sz="2400" dirty="0"/>
              <a:t>(songs) return?</a:t>
            </a:r>
          </a:p>
          <a:p>
            <a:pPr marL="342900" indent="-342900">
              <a:buAutoNum type="alphaUcPeriod"/>
            </a:pPr>
            <a:r>
              <a:rPr lang="en-US" sz="2400" dirty="0"/>
              <a:t>1</a:t>
            </a:r>
          </a:p>
          <a:p>
            <a:pPr marL="342900" indent="-342900">
              <a:buAutoNum type="alphaUcPeriod"/>
            </a:pPr>
            <a:r>
              <a:rPr lang="en-US" sz="2400" dirty="0"/>
              <a:t>3</a:t>
            </a:r>
          </a:p>
          <a:p>
            <a:pPr marL="342900" indent="-342900">
              <a:buAutoNum type="alphaUcPeriod"/>
            </a:pPr>
            <a:r>
              <a:rPr lang="en-US" sz="2400" dirty="0"/>
              <a:t>4</a:t>
            </a:r>
          </a:p>
          <a:p>
            <a:pPr marL="342900" indent="-342900">
              <a:buAutoNum type="alphaUcPeriod"/>
            </a:pPr>
            <a:r>
              <a:rPr lang="en-US" sz="2400" dirty="0"/>
              <a:t>12</a:t>
            </a:r>
          </a:p>
        </p:txBody>
      </p:sp>
    </p:spTree>
    <p:extLst>
      <p:ext uri="{BB962C8B-B14F-4D97-AF65-F5344CB8AC3E}">
        <p14:creationId xmlns:p14="http://schemas.microsoft.com/office/powerpoint/2010/main" val="102855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Step 3 – Break into function (if possible)</a:t>
            </a:r>
          </a:p>
        </p:txBody>
      </p:sp>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10831132" cy="5398718"/>
          </a:xfrm>
        </p:spPr>
        <p:txBody>
          <a:bodyPr>
            <a:normAutofit/>
          </a:bodyPr>
          <a:lstStyle/>
          <a:p>
            <a:pPr marL="508000" lvl="1" indent="0">
              <a:buNone/>
            </a:pPr>
            <a:r>
              <a:rPr lang="en-US" sz="2400" dirty="0">
                <a:solidFill>
                  <a:srgbClr val="000000"/>
                </a:solidFill>
                <a:latin typeface="CMSS10"/>
              </a:rPr>
              <a:t>Question: How much greater is the average college wage than the average high school wage in the dataset?</a:t>
            </a:r>
          </a:p>
          <a:p>
            <a:pPr marL="508000" lvl="1" indent="0">
              <a:buNone/>
            </a:pPr>
            <a:endParaRPr lang="en-US" sz="2400" dirty="0">
              <a:solidFill>
                <a:srgbClr val="000000"/>
              </a:solidFill>
              <a:latin typeface="CMSS10"/>
            </a:endParaRPr>
          </a:p>
          <a:p>
            <a:pPr marL="508000" lvl="1" indent="0">
              <a:buNone/>
            </a:pPr>
            <a:r>
              <a:rPr lang="en-US" sz="2400" dirty="0">
                <a:solidFill>
                  <a:srgbClr val="000000"/>
                </a:solidFill>
                <a:latin typeface="CMSS10"/>
              </a:rPr>
              <a:t>What are the necessary sub-tasks to solve this problem?  Which of the following methods would be most useful for us to implement?</a:t>
            </a:r>
          </a:p>
          <a:p>
            <a:pPr marL="508000" lvl="1" indent="0">
              <a:buNone/>
            </a:pPr>
            <a:endParaRPr lang="en-US" sz="2400" dirty="0">
              <a:solidFill>
                <a:srgbClr val="000000"/>
              </a:solidFill>
              <a:latin typeface="CMSS10"/>
            </a:endParaRPr>
          </a:p>
          <a:p>
            <a:pPr marL="965200" lvl="1" indent="-457200">
              <a:buAutoNum type="alphaUcPeriod"/>
            </a:pPr>
            <a:r>
              <a:rPr lang="en-US" sz="2400" dirty="0" err="1">
                <a:solidFill>
                  <a:srgbClr val="000000"/>
                </a:solidFill>
                <a:latin typeface="CMSS10"/>
              </a:rPr>
              <a:t>findAverageOfColumn</a:t>
            </a:r>
            <a:r>
              <a:rPr lang="en-US" sz="2400" dirty="0">
                <a:solidFill>
                  <a:srgbClr val="000000"/>
                </a:solidFill>
                <a:latin typeface="CMSS10"/>
              </a:rPr>
              <a:t>(dataset, </a:t>
            </a:r>
            <a:r>
              <a:rPr lang="en-US" sz="2400" dirty="0" err="1">
                <a:solidFill>
                  <a:srgbClr val="000000"/>
                </a:solidFill>
                <a:latin typeface="CMSS10"/>
              </a:rPr>
              <a:t>column_num</a:t>
            </a:r>
            <a:r>
              <a:rPr lang="en-US" sz="2400" dirty="0">
                <a:solidFill>
                  <a:srgbClr val="000000"/>
                </a:solidFill>
                <a:latin typeface="CMSS10"/>
              </a:rPr>
              <a:t>) – Takes a list of lists representing the data file, and the index of a column in the data set, and returns the average of that column's values.</a:t>
            </a:r>
          </a:p>
          <a:p>
            <a:pPr marL="965200" lvl="1" indent="-457200">
              <a:buAutoNum type="alphaUcPeriod"/>
            </a:pPr>
            <a:r>
              <a:rPr lang="en-US" sz="2400" dirty="0" err="1">
                <a:solidFill>
                  <a:srgbClr val="000000"/>
                </a:solidFill>
                <a:latin typeface="CMSS10"/>
              </a:rPr>
              <a:t>getColumn</a:t>
            </a:r>
            <a:r>
              <a:rPr lang="en-US" sz="2400" dirty="0">
                <a:solidFill>
                  <a:srgbClr val="000000"/>
                </a:solidFill>
                <a:latin typeface="CMSS10"/>
              </a:rPr>
              <a:t>(dataset, </a:t>
            </a:r>
            <a:r>
              <a:rPr lang="en-US" sz="2400" dirty="0" err="1">
                <a:solidFill>
                  <a:srgbClr val="000000"/>
                </a:solidFill>
                <a:latin typeface="CMSS10"/>
              </a:rPr>
              <a:t>column_num</a:t>
            </a:r>
            <a:r>
              <a:rPr lang="en-US" sz="2400" dirty="0">
                <a:solidFill>
                  <a:srgbClr val="000000"/>
                </a:solidFill>
                <a:latin typeface="CMSS10"/>
              </a:rPr>
              <a:t>) – Takes a list of lists representing the data file and the index of a column in the data set and returns the values in that column as a list.</a:t>
            </a:r>
          </a:p>
          <a:p>
            <a:pPr marL="965200" lvl="1" indent="-457200">
              <a:buAutoNum type="alphaUcPeriod"/>
            </a:pPr>
            <a:r>
              <a:rPr lang="en-US" sz="2400" dirty="0">
                <a:solidFill>
                  <a:srgbClr val="000000"/>
                </a:solidFill>
                <a:latin typeface="CMSS10"/>
              </a:rPr>
              <a:t>Both would be useful</a:t>
            </a:r>
          </a:p>
        </p:txBody>
      </p:sp>
    </p:spTree>
    <p:extLst>
      <p:ext uri="{BB962C8B-B14F-4D97-AF65-F5344CB8AC3E}">
        <p14:creationId xmlns:p14="http://schemas.microsoft.com/office/powerpoint/2010/main" val="2724015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Step 3 – Break into function (if possible)</a:t>
            </a:r>
          </a:p>
        </p:txBody>
      </p:sp>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10831132" cy="5398718"/>
          </a:xfrm>
        </p:spPr>
        <p:txBody>
          <a:bodyPr>
            <a:normAutofit/>
          </a:bodyPr>
          <a:lstStyle/>
          <a:p>
            <a:pPr algn="l"/>
            <a:r>
              <a:rPr lang="en-US" sz="2800" dirty="0">
                <a:solidFill>
                  <a:srgbClr val="000000"/>
                </a:solidFill>
                <a:latin typeface="CMSS10"/>
              </a:rPr>
              <a:t>Let’s load in the data, then call helper functions</a:t>
            </a:r>
            <a:endParaRPr lang="en-US" sz="2800" b="0" i="0" u="none" strike="noStrike" baseline="0" dirty="0">
              <a:solidFill>
                <a:srgbClr val="000000"/>
              </a:solidFill>
              <a:latin typeface="CMSS10"/>
            </a:endParaRPr>
          </a:p>
          <a:p>
            <a:pPr lvl="1"/>
            <a:r>
              <a:rPr lang="en-US" sz="2400" dirty="0">
                <a:solidFill>
                  <a:srgbClr val="000000"/>
                </a:solidFill>
                <a:latin typeface="CMSS10"/>
              </a:rPr>
              <a:t>How much greater is the average college wage than the average high school wage in the dataset?</a:t>
            </a:r>
          </a:p>
          <a:p>
            <a:pPr lvl="2"/>
            <a:r>
              <a:rPr lang="en-US" sz="2000" dirty="0">
                <a:solidFill>
                  <a:srgbClr val="000000"/>
                </a:solidFill>
                <a:latin typeface="CMSS10"/>
              </a:rPr>
              <a:t>Let’s create a function that can give us the average of a column excluding the header row.  We could give it the index of the column as input (or possibly the header name of the column)</a:t>
            </a:r>
          </a:p>
          <a:p>
            <a:pPr lvl="2"/>
            <a:r>
              <a:rPr lang="en-US" sz="2000" b="0" i="0" u="none" strike="noStrike" baseline="0" dirty="0">
                <a:solidFill>
                  <a:srgbClr val="000000"/>
                </a:solidFill>
                <a:latin typeface="CMSS10"/>
              </a:rPr>
              <a:t>Better, we could have it return a list of the values so we could compute min, max, average, etc.!</a:t>
            </a:r>
            <a:endParaRPr lang="en-US" sz="2000" dirty="0">
              <a:solidFill>
                <a:srgbClr val="000000"/>
              </a:solidFill>
              <a:latin typeface="CMSS10"/>
            </a:endParaRPr>
          </a:p>
          <a:p>
            <a:pPr lvl="1"/>
            <a:r>
              <a:rPr lang="en-US" sz="2400" dirty="0">
                <a:solidFill>
                  <a:srgbClr val="000000"/>
                </a:solidFill>
                <a:latin typeface="CMSS10"/>
              </a:rPr>
              <a:t>Has the gap in wages grown or gotten smaller when comparing the timeframes of 1973-2000 and 2000-2022</a:t>
            </a:r>
          </a:p>
          <a:p>
            <a:pPr lvl="2"/>
            <a:r>
              <a:rPr lang="en-US" sz="2000" dirty="0">
                <a:solidFill>
                  <a:srgbClr val="000000"/>
                </a:solidFill>
                <a:latin typeface="CMSS10"/>
              </a:rPr>
              <a:t>Let’s create a function that can give us the average of a column over a time range specified</a:t>
            </a:r>
          </a:p>
          <a:p>
            <a:pPr lvl="2"/>
            <a:r>
              <a:rPr lang="en-US" sz="2000" b="0" i="0" u="none" strike="noStrike" baseline="0" dirty="0">
                <a:solidFill>
                  <a:srgbClr val="000000"/>
                </a:solidFill>
                <a:latin typeface="CMSS10"/>
              </a:rPr>
              <a:t>Better, we could have it return a list of the values so we could compute min, max, average, etc.!</a:t>
            </a:r>
            <a:endParaRPr lang="en-US" sz="1400" b="0" i="0" u="none" strike="noStrike" baseline="0" dirty="0">
              <a:solidFill>
                <a:srgbClr val="000000"/>
              </a:solidFill>
              <a:latin typeface="CMSS10"/>
            </a:endParaRPr>
          </a:p>
        </p:txBody>
      </p:sp>
    </p:spTree>
    <p:extLst>
      <p:ext uri="{BB962C8B-B14F-4D97-AF65-F5344CB8AC3E}">
        <p14:creationId xmlns:p14="http://schemas.microsoft.com/office/powerpoint/2010/main" val="12171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First function (group activity)</a:t>
            </a:r>
          </a:p>
        </p:txBody>
      </p:sp>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10831132" cy="5398718"/>
          </a:xfrm>
        </p:spPr>
        <p:txBody>
          <a:bodyPr>
            <a:normAutofit/>
          </a:bodyPr>
          <a:lstStyle/>
          <a:p>
            <a:pPr marL="25400" indent="0">
              <a:buNone/>
            </a:pPr>
            <a:r>
              <a:rPr lang="en-US" sz="2400" dirty="0">
                <a:solidFill>
                  <a:srgbClr val="000000"/>
                </a:solidFill>
                <a:latin typeface="CMSS10"/>
              </a:rPr>
              <a:t>Let’s create a function that can give us the average of a column excluding the header row.  We could give it the index of the column as input (or possibly the header name of the column).  Bonus, let’s return the list of the data (if time).</a:t>
            </a:r>
          </a:p>
        </p:txBody>
      </p:sp>
    </p:spTree>
    <p:extLst>
      <p:ext uri="{BB962C8B-B14F-4D97-AF65-F5344CB8AC3E}">
        <p14:creationId xmlns:p14="http://schemas.microsoft.com/office/powerpoint/2010/main" val="225073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Different answers</a:t>
            </a:r>
          </a:p>
        </p:txBody>
      </p:sp>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10831132" cy="5398718"/>
          </a:xfrm>
        </p:spPr>
        <p:txBody>
          <a:bodyPr>
            <a:normAutofit/>
          </a:bodyPr>
          <a:lstStyle/>
          <a:p>
            <a:pPr marL="25400" indent="0">
              <a:buNone/>
            </a:pPr>
            <a:endParaRPr lang="en-US" sz="2400" dirty="0">
              <a:solidFill>
                <a:srgbClr val="000000"/>
              </a:solidFill>
              <a:latin typeface="CMSS10"/>
            </a:endParaRPr>
          </a:p>
        </p:txBody>
      </p:sp>
    </p:spTree>
    <p:extLst>
      <p:ext uri="{BB962C8B-B14F-4D97-AF65-F5344CB8AC3E}">
        <p14:creationId xmlns:p14="http://schemas.microsoft.com/office/powerpoint/2010/main" val="567395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Testing with files (section 6.6 in the book)</a:t>
            </a:r>
          </a:p>
        </p:txBody>
      </p:sp>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10831132" cy="5398718"/>
          </a:xfrm>
        </p:spPr>
        <p:txBody>
          <a:bodyPr>
            <a:normAutofit/>
          </a:bodyPr>
          <a:lstStyle/>
          <a:p>
            <a:pPr marL="25400" indent="0">
              <a:buNone/>
            </a:pPr>
            <a:r>
              <a:rPr lang="en-US" sz="2400" dirty="0">
                <a:solidFill>
                  <a:srgbClr val="000000"/>
                </a:solidFill>
                <a:latin typeface="CMSS10"/>
              </a:rPr>
              <a:t>Don’t just trust the answer from Copilot!  </a:t>
            </a:r>
          </a:p>
          <a:p>
            <a:pPr marL="25400" indent="0">
              <a:buNone/>
            </a:pPr>
            <a:r>
              <a:rPr lang="en-US" sz="2400" dirty="0">
                <a:solidFill>
                  <a:srgbClr val="000000"/>
                </a:solidFill>
                <a:latin typeface="CMSS10"/>
              </a:rPr>
              <a:t>You have options when writing test cases, when working with files:</a:t>
            </a:r>
          </a:p>
          <a:p>
            <a:pPr marL="482600" indent="-457200">
              <a:buAutoNum type="arabicPeriod"/>
            </a:pPr>
            <a:r>
              <a:rPr lang="en-US" sz="2800" dirty="0">
                <a:solidFill>
                  <a:srgbClr val="000000"/>
                </a:solidFill>
                <a:latin typeface="CMSS10"/>
              </a:rPr>
              <a:t>(Preferred) Create artificial data as a 2D list (no files needed) and test your functions on that data.</a:t>
            </a:r>
          </a:p>
          <a:p>
            <a:pPr marL="482600" indent="-457200">
              <a:buAutoNum type="arabicPeriod"/>
            </a:pPr>
            <a:r>
              <a:rPr lang="en-US" sz="2800" dirty="0">
                <a:solidFill>
                  <a:srgbClr val="000000"/>
                </a:solidFill>
                <a:latin typeface="CMSS10"/>
              </a:rPr>
              <a:t>(Also preferred!) Create a small subset of the data in the file, determine answers manually, and run tests on those answers.</a:t>
            </a:r>
          </a:p>
          <a:p>
            <a:pPr marL="482600" indent="-457200">
              <a:buAutoNum type="arabicPeriod"/>
            </a:pPr>
            <a:r>
              <a:rPr lang="en-US" sz="2800" dirty="0">
                <a:solidFill>
                  <a:srgbClr val="000000"/>
                </a:solidFill>
                <a:latin typeface="CMSS10"/>
              </a:rPr>
              <a:t>(Not ideal) Figure out the answer for the larger dataset using other software (e.g., Google sheets).  Problem here is it begs the question of why you are coding it in the first place (and some of these datasets are going to be slow to process in sheets or excel).</a:t>
            </a:r>
          </a:p>
          <a:p>
            <a:pPr marL="482600" indent="-457200">
              <a:buAutoNum type="arabicPeriod"/>
            </a:pPr>
            <a:endParaRPr lang="en-US" sz="2400" dirty="0">
              <a:solidFill>
                <a:srgbClr val="000000"/>
              </a:solidFill>
              <a:latin typeface="CMSS10"/>
            </a:endParaRPr>
          </a:p>
        </p:txBody>
      </p:sp>
    </p:spTree>
    <p:extLst>
      <p:ext uri="{BB962C8B-B14F-4D97-AF65-F5344CB8AC3E}">
        <p14:creationId xmlns:p14="http://schemas.microsoft.com/office/powerpoint/2010/main" val="409354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r>
              <a:rPr lang="en-US" dirty="0"/>
              <a:t>Second function (group activity)</a:t>
            </a:r>
          </a:p>
        </p:txBody>
      </p:sp>
      <p:sp>
        <p:nvSpPr>
          <p:cNvPr id="6" name="Text Placeholder 3">
            <a:extLst>
              <a:ext uri="{FF2B5EF4-FFF2-40B4-BE49-F238E27FC236}">
                <a16:creationId xmlns:a16="http://schemas.microsoft.com/office/drawing/2014/main" id="{E8B9B725-55AE-C22D-B782-B71888A7E085}"/>
              </a:ext>
            </a:extLst>
          </p:cNvPr>
          <p:cNvSpPr>
            <a:spLocks noGrp="1"/>
          </p:cNvSpPr>
          <p:nvPr>
            <p:ph type="body" idx="1"/>
          </p:nvPr>
        </p:nvSpPr>
        <p:spPr>
          <a:xfrm>
            <a:off x="191772" y="889348"/>
            <a:ext cx="10831132" cy="5398718"/>
          </a:xfrm>
        </p:spPr>
        <p:txBody>
          <a:bodyPr>
            <a:normAutofit/>
          </a:bodyPr>
          <a:lstStyle/>
          <a:p>
            <a:pPr marL="25400" indent="0">
              <a:buNone/>
            </a:pPr>
            <a:r>
              <a:rPr lang="en-US" sz="2400" dirty="0">
                <a:solidFill>
                  <a:srgbClr val="000000"/>
                </a:solidFill>
                <a:latin typeface="CMSS10"/>
              </a:rPr>
              <a:t>Let’s create a function that can give us the average of a column over a time range specified.  Input is the data, the column, and data range.</a:t>
            </a:r>
          </a:p>
        </p:txBody>
      </p:sp>
    </p:spTree>
    <p:extLst>
      <p:ext uri="{BB962C8B-B14F-4D97-AF65-F5344CB8AC3E}">
        <p14:creationId xmlns:p14="http://schemas.microsoft.com/office/powerpoint/2010/main" val="233312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09599" y="57874"/>
            <a:ext cx="11357113"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Summary</a:t>
            </a:r>
            <a:endParaRPr dirty="0"/>
          </a:p>
        </p:txBody>
      </p:sp>
      <p:sp>
        <p:nvSpPr>
          <p:cNvPr id="299" name="Google Shape;299;p27"/>
          <p:cNvSpPr txBox="1">
            <a:spLocks noGrp="1"/>
          </p:cNvSpPr>
          <p:nvPr>
            <p:ph type="body" idx="1"/>
          </p:nvPr>
        </p:nvSpPr>
        <p:spPr>
          <a:xfrm>
            <a:off x="609600" y="1196622"/>
            <a:ext cx="11130843" cy="51590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Files allow us to read and store data</a:t>
            </a:r>
          </a:p>
          <a:p>
            <a:pPr marL="342900" lvl="0" indent="-342900" algn="l" rtl="0">
              <a:spcBef>
                <a:spcPts val="0"/>
              </a:spcBef>
              <a:spcAft>
                <a:spcPts val="0"/>
              </a:spcAft>
              <a:buClr>
                <a:schemeClr val="dk1"/>
              </a:buClr>
              <a:buSzPts val="3200"/>
              <a:buChar char="•"/>
            </a:pPr>
            <a:r>
              <a:rPr lang="en-US" dirty="0"/>
              <a:t>The csv module helps us analyze csv files</a:t>
            </a:r>
          </a:p>
          <a:p>
            <a:pPr marL="342900" lvl="0" indent="-342900" algn="l" rtl="0">
              <a:spcBef>
                <a:spcPts val="0"/>
              </a:spcBef>
              <a:spcAft>
                <a:spcPts val="0"/>
              </a:spcAft>
              <a:buClr>
                <a:schemeClr val="dk1"/>
              </a:buClr>
              <a:buSzPts val="3200"/>
              <a:buChar char="•"/>
            </a:pPr>
            <a:r>
              <a:rPr lang="en-US" dirty="0"/>
              <a:t>Using the csv module on public data sources allows us to learn and draw conclusions about the data</a:t>
            </a:r>
          </a:p>
        </p:txBody>
      </p:sp>
    </p:spTree>
    <p:extLst>
      <p:ext uri="{BB962C8B-B14F-4D97-AF65-F5344CB8AC3E}">
        <p14:creationId xmlns:p14="http://schemas.microsoft.com/office/powerpoint/2010/main" val="113168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071A-EBF1-BF6C-C4B3-F5752F0CBB3A}"/>
              </a:ext>
            </a:extLst>
          </p:cNvPr>
          <p:cNvSpPr>
            <a:spLocks noGrp="1"/>
          </p:cNvSpPr>
          <p:nvPr>
            <p:ph type="title"/>
          </p:nvPr>
        </p:nvSpPr>
        <p:spPr/>
        <p:txBody>
          <a:bodyPr/>
          <a:lstStyle/>
          <a:p>
            <a:r>
              <a:rPr lang="en-US" dirty="0"/>
              <a:t>Lists review to warm up</a:t>
            </a:r>
          </a:p>
        </p:txBody>
      </p:sp>
      <p:sp>
        <p:nvSpPr>
          <p:cNvPr id="5" name="TextBox 4">
            <a:extLst>
              <a:ext uri="{FF2B5EF4-FFF2-40B4-BE49-F238E27FC236}">
                <a16:creationId xmlns:a16="http://schemas.microsoft.com/office/drawing/2014/main" id="{F0A747D9-E70E-D24D-3837-F407074B18F0}"/>
              </a:ext>
            </a:extLst>
          </p:cNvPr>
          <p:cNvSpPr txBox="1"/>
          <p:nvPr/>
        </p:nvSpPr>
        <p:spPr>
          <a:xfrm>
            <a:off x="609600" y="1448038"/>
            <a:ext cx="10033516" cy="1631216"/>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songs = </a:t>
            </a:r>
            <a:r>
              <a:rPr lang="en-US" sz="2000" b="0" i="0" u="none" strike="noStrike" baseline="0" dirty="0">
                <a:solidFill>
                  <a:srgbClr val="000000"/>
                </a:solidFill>
                <a:latin typeface="Courier New" panose="02070309020205020404" pitchFamily="49" charset="0"/>
                <a:cs typeface="Courier New" panose="02070309020205020404" pitchFamily="49" charset="0"/>
              </a:rPr>
              <a:t>[['Aladdin', ' Friend Like Me', ' 8'], </a:t>
            </a:r>
          </a:p>
          <a:p>
            <a:r>
              <a:rPr lang="en-US" sz="2000" dirty="0">
                <a:latin typeface="Courier New" panose="02070309020205020404" pitchFamily="49" charset="0"/>
                <a:cs typeface="Courier New" panose="02070309020205020404" pitchFamily="49" charset="0"/>
              </a:rPr>
              <a:t>         </a:t>
            </a:r>
            <a:r>
              <a:rPr lang="en-US" sz="2000" b="0" i="0" u="none" strike="noStrike" baseline="0" dirty="0">
                <a:solidFill>
                  <a:srgbClr val="000000"/>
                </a:solidFill>
                <a:latin typeface="Courier New" panose="02070309020205020404" pitchFamily="49" charset="0"/>
                <a:cs typeface="Courier New" panose="02070309020205020404" pitchFamily="49" charset="0"/>
              </a:rPr>
              <a:t>['Beauty and the Beast', ' Gaston', ' 2'],  </a:t>
            </a:r>
          </a:p>
          <a:p>
            <a:r>
              <a:rPr lang="en-US" sz="2000" dirty="0">
                <a:latin typeface="Courier New" panose="02070309020205020404" pitchFamily="49" charset="0"/>
                <a:cs typeface="Courier New" panose="02070309020205020404" pitchFamily="49" charset="0"/>
              </a:rPr>
              <a:t>         </a:t>
            </a:r>
            <a:r>
              <a:rPr lang="en-US" sz="2000" b="0" i="0" u="none" strike="noStrike" baseline="0" dirty="0">
                <a:solidFill>
                  <a:srgbClr val="000000"/>
                </a:solidFill>
                <a:latin typeface="Courier New" panose="02070309020205020404" pitchFamily="49" charset="0"/>
                <a:cs typeface="Courier New" panose="02070309020205020404" pitchFamily="49" charset="0"/>
              </a:rPr>
              <a:t>['Moana', " How Far I'll Go", ' 9'],</a:t>
            </a:r>
          </a:p>
          <a:p>
            <a:r>
              <a:rPr lang="en-US" sz="2000" dirty="0">
                <a:latin typeface="Courier New" panose="02070309020205020404" pitchFamily="49" charset="0"/>
                <a:cs typeface="Courier New" panose="02070309020205020404" pitchFamily="49" charset="0"/>
              </a:rPr>
              <a:t>         ['The Little Mermaid', ' Poor Unfortunate Souls', '6'</a:t>
            </a:r>
            <a:r>
              <a:rPr lang="en-US" sz="2000" b="0" i="0" u="none" strike="noStrike" baseline="0" dirty="0">
                <a:solidFill>
                  <a:srgbClr val="000000"/>
                </a:solidFill>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7D3A5CA-ABC5-5AC8-7C1E-BB4045E336E7}"/>
              </a:ext>
            </a:extLst>
          </p:cNvPr>
          <p:cNvSpPr txBox="1"/>
          <p:nvPr/>
        </p:nvSpPr>
        <p:spPr>
          <a:xfrm>
            <a:off x="2178997" y="3356043"/>
            <a:ext cx="5679760" cy="2308324"/>
          </a:xfrm>
          <a:prstGeom prst="rect">
            <a:avLst/>
          </a:prstGeom>
          <a:noFill/>
        </p:spPr>
        <p:txBody>
          <a:bodyPr wrap="none" rtlCol="0">
            <a:spAutoFit/>
          </a:bodyPr>
          <a:lstStyle/>
          <a:p>
            <a:r>
              <a:rPr lang="en-US" sz="2400" dirty="0"/>
              <a:t>Which expression evaluates to 'Moana'?</a:t>
            </a:r>
          </a:p>
          <a:p>
            <a:pPr marL="342900" indent="-342900">
              <a:buAutoNum type="alphaUcPeriod"/>
            </a:pPr>
            <a:r>
              <a:rPr lang="en-US" sz="2400" dirty="0"/>
              <a:t>songs[2]</a:t>
            </a:r>
          </a:p>
          <a:p>
            <a:pPr marL="342900" indent="-342900">
              <a:buAutoNum type="alphaUcPeriod"/>
            </a:pPr>
            <a:r>
              <a:rPr lang="en-US" sz="2400" dirty="0"/>
              <a:t>songs[0]</a:t>
            </a:r>
          </a:p>
          <a:p>
            <a:pPr marL="342900" indent="-342900">
              <a:buAutoNum type="alphaUcPeriod"/>
            </a:pPr>
            <a:r>
              <a:rPr lang="en-US" sz="2400" dirty="0"/>
              <a:t>songs[0][2]</a:t>
            </a:r>
          </a:p>
          <a:p>
            <a:pPr marL="342900" indent="-342900">
              <a:buAutoNum type="alphaUcPeriod"/>
            </a:pPr>
            <a:r>
              <a:rPr lang="en-US" sz="2400" dirty="0"/>
              <a:t>songs[2][0]</a:t>
            </a:r>
          </a:p>
          <a:p>
            <a:pPr marL="342900" indent="-342900">
              <a:buAutoNum type="alphaUcPeriod"/>
            </a:pPr>
            <a:r>
              <a:rPr lang="en-US" sz="2400" dirty="0"/>
              <a:t>songs[2][0][0]</a:t>
            </a:r>
          </a:p>
        </p:txBody>
      </p:sp>
    </p:spTree>
    <p:extLst>
      <p:ext uri="{BB962C8B-B14F-4D97-AF65-F5344CB8AC3E}">
        <p14:creationId xmlns:p14="http://schemas.microsoft.com/office/powerpoint/2010/main" val="305687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09599" y="57874"/>
            <a:ext cx="11357113"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Announcements</a:t>
            </a:r>
            <a:endParaRPr dirty="0"/>
          </a:p>
        </p:txBody>
      </p:sp>
      <p:sp>
        <p:nvSpPr>
          <p:cNvPr id="299" name="Google Shape;299;p27"/>
          <p:cNvSpPr txBox="1">
            <a:spLocks noGrp="1"/>
          </p:cNvSpPr>
          <p:nvPr>
            <p:ph type="body" idx="1"/>
          </p:nvPr>
        </p:nvSpPr>
        <p:spPr>
          <a:xfrm>
            <a:off x="609600" y="1196622"/>
            <a:ext cx="11130843" cy="51590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Reading Quiz 6 is due Tuesday at noon</a:t>
            </a:r>
          </a:p>
          <a:p>
            <a:pPr marL="342900" lvl="0" indent="-342900" algn="l" rtl="0">
              <a:spcBef>
                <a:spcPts val="0"/>
              </a:spcBef>
              <a:spcAft>
                <a:spcPts val="0"/>
              </a:spcAft>
              <a:buClr>
                <a:schemeClr val="dk1"/>
              </a:buClr>
              <a:buSzPts val="3200"/>
              <a:buChar char="•"/>
            </a:pPr>
            <a:r>
              <a:rPr lang="en-US" dirty="0"/>
              <a:t>Homework 4 due Monday at 10pm</a:t>
            </a:r>
          </a:p>
          <a:p>
            <a:pPr marL="342900" indent="-342900">
              <a:spcBef>
                <a:spcPts val="0"/>
              </a:spcBef>
            </a:pPr>
            <a:r>
              <a:rPr lang="en-US" dirty="0"/>
              <a:t>Quiz 2 is in lab next week.  Topics:</a:t>
            </a:r>
          </a:p>
          <a:p>
            <a:pPr marL="800100" lvl="1" indent="-342900">
              <a:spcBef>
                <a:spcPts val="0"/>
              </a:spcBef>
            </a:pPr>
            <a:r>
              <a:rPr lang="en-US" dirty="0"/>
              <a:t>Loops, Strings, Lists</a:t>
            </a:r>
          </a:p>
          <a:p>
            <a:pPr marL="800100" lvl="1" indent="-342900">
              <a:spcBef>
                <a:spcPts val="0"/>
              </a:spcBef>
            </a:pPr>
            <a:r>
              <a:rPr lang="en-US" dirty="0"/>
              <a:t>Reading files, basics of analyzing data</a:t>
            </a:r>
          </a:p>
          <a:p>
            <a:pPr marL="800100" lvl="1" indent="-342900">
              <a:spcBef>
                <a:spcPts val="0"/>
              </a:spcBef>
            </a:pPr>
            <a:r>
              <a:rPr lang="en-US" dirty="0"/>
              <a:t>~30 minutes will be similar to quiz 1</a:t>
            </a:r>
          </a:p>
          <a:p>
            <a:pPr marL="800100" lvl="1" indent="-342900">
              <a:spcBef>
                <a:spcPts val="0"/>
              </a:spcBef>
            </a:pPr>
            <a:r>
              <a:rPr lang="en-US" dirty="0"/>
              <a:t>~15 minutes will be a coding activity where you will have access to Copilot and need to solve a problem.</a:t>
            </a:r>
          </a:p>
          <a:p>
            <a:pPr marL="342900" indent="-342900">
              <a:spcBef>
                <a:spcPts val="0"/>
              </a:spcBef>
            </a:pPr>
            <a:r>
              <a:rPr lang="en-US" dirty="0"/>
              <a:t>Project 1!</a:t>
            </a:r>
          </a:p>
          <a:p>
            <a:pPr marL="800100" lvl="1" indent="-342900">
              <a:spcBef>
                <a:spcPts val="0"/>
              </a:spcBef>
            </a:pPr>
            <a:r>
              <a:rPr lang="en-US" dirty="0"/>
              <a:t>Find an analyze a dataset.  More details in the project description.</a:t>
            </a:r>
          </a:p>
          <a:p>
            <a:pPr marL="0" lvl="0" indent="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79264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Learning Goals for Today</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lstStyle/>
          <a:p>
            <a:pPr marL="25400" indent="0">
              <a:buNone/>
            </a:pPr>
            <a:r>
              <a:rPr lang="en-US" dirty="0"/>
              <a:t>By the end of today’s lecture, you should be able to:</a:t>
            </a:r>
          </a:p>
          <a:p>
            <a:r>
              <a:rPr lang="en-US" dirty="0"/>
              <a:t>Read text files</a:t>
            </a:r>
          </a:p>
          <a:p>
            <a:r>
              <a:rPr lang="en-US" dirty="0"/>
              <a:t>Find a dataset online in Kaggle for your project</a:t>
            </a:r>
          </a:p>
          <a:p>
            <a:r>
              <a:rPr lang="en-US" dirty="0"/>
              <a:t>Use csv package to read a csv into a 2D list</a:t>
            </a:r>
          </a:p>
          <a:p>
            <a:r>
              <a:rPr lang="en-US" dirty="0"/>
              <a:t>Use Python to perform basic analysis on the 2D list</a:t>
            </a:r>
          </a:p>
        </p:txBody>
      </p:sp>
    </p:spTree>
    <p:extLst>
      <p:ext uri="{BB962C8B-B14F-4D97-AF65-F5344CB8AC3E}">
        <p14:creationId xmlns:p14="http://schemas.microsoft.com/office/powerpoint/2010/main" val="148254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pPr algn="ctr"/>
            <a:r>
              <a:rPr lang="en-US" dirty="0"/>
              <a:t>Reading Files</a:t>
            </a:r>
          </a:p>
        </p:txBody>
      </p:sp>
      <p:sp>
        <p:nvSpPr>
          <p:cNvPr id="3" name="TextBox 2">
            <a:extLst>
              <a:ext uri="{FF2B5EF4-FFF2-40B4-BE49-F238E27FC236}">
                <a16:creationId xmlns:a16="http://schemas.microsoft.com/office/drawing/2014/main" id="{F8BE6954-8FED-C9A1-CCC5-95826DA2DBF8}"/>
              </a:ext>
            </a:extLst>
          </p:cNvPr>
          <p:cNvSpPr txBox="1"/>
          <p:nvPr/>
        </p:nvSpPr>
        <p:spPr>
          <a:xfrm>
            <a:off x="1867710" y="1108953"/>
            <a:ext cx="8813260" cy="523220"/>
          </a:xfrm>
          <a:prstGeom prst="rect">
            <a:avLst/>
          </a:prstGeom>
          <a:noFill/>
        </p:spPr>
        <p:txBody>
          <a:bodyPr wrap="square" rtlCol="0">
            <a:spAutoFit/>
          </a:bodyPr>
          <a:lstStyle/>
          <a:p>
            <a:r>
              <a:rPr lang="en-US" sz="2800" dirty="0"/>
              <a:t>What is a file?  What do different types of files mean?</a:t>
            </a:r>
          </a:p>
        </p:txBody>
      </p:sp>
    </p:spTree>
    <p:extLst>
      <p:ext uri="{BB962C8B-B14F-4D97-AF65-F5344CB8AC3E}">
        <p14:creationId xmlns:p14="http://schemas.microsoft.com/office/powerpoint/2010/main" val="250043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Text Files</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normAutofit/>
          </a:bodyPr>
          <a:lstStyle/>
          <a:p>
            <a:r>
              <a:rPr lang="en-US" dirty="0"/>
              <a:t>So far, many of our programs have retrieved data from the keyboard and written data to the screen</a:t>
            </a:r>
          </a:p>
          <a:p>
            <a:pPr lvl="1"/>
            <a:r>
              <a:rPr lang="en-US" dirty="0"/>
              <a:t>Data must be entered on every program run</a:t>
            </a:r>
          </a:p>
          <a:p>
            <a:pPr lvl="1"/>
            <a:r>
              <a:rPr lang="en-US" dirty="0"/>
              <a:t>Programs have no way to permanently store results</a:t>
            </a:r>
          </a:p>
          <a:p>
            <a:r>
              <a:rPr lang="en-US" dirty="0"/>
              <a:t>Text files provide convenient input/output storage</a:t>
            </a:r>
          </a:p>
          <a:p>
            <a:pPr lvl="1"/>
            <a:r>
              <a:rPr lang="en-US" dirty="0"/>
              <a:t>e.g. programs can read input data from one file and store the results in another file</a:t>
            </a:r>
          </a:p>
        </p:txBody>
      </p:sp>
    </p:spTree>
    <p:extLst>
      <p:ext uri="{BB962C8B-B14F-4D97-AF65-F5344CB8AC3E}">
        <p14:creationId xmlns:p14="http://schemas.microsoft.com/office/powerpoint/2010/main" val="411525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Text Files</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normAutofit/>
          </a:bodyPr>
          <a:lstStyle/>
          <a:p>
            <a:pPr marL="25400" indent="0">
              <a:buNone/>
            </a:pPr>
            <a:r>
              <a:rPr lang="en-US" sz="2800" dirty="0"/>
              <a:t>A program is designed to retrieve some data from a file, process it, and output the revised data to another file. Which of the following will </a:t>
            </a:r>
            <a:r>
              <a:rPr lang="en-US" sz="2800" b="1" dirty="0"/>
              <a:t>not</a:t>
            </a:r>
            <a:r>
              <a:rPr lang="en-US" sz="2800" dirty="0"/>
              <a:t> be used in the program?</a:t>
            </a:r>
          </a:p>
        </p:txBody>
      </p:sp>
      <p:sp>
        <p:nvSpPr>
          <p:cNvPr id="2" name="TextBox 1">
            <a:extLst>
              <a:ext uri="{FF2B5EF4-FFF2-40B4-BE49-F238E27FC236}">
                <a16:creationId xmlns:a16="http://schemas.microsoft.com/office/drawing/2014/main" id="{97CC58DA-5141-A769-76A3-4BD4D0380B8A}"/>
              </a:ext>
            </a:extLst>
          </p:cNvPr>
          <p:cNvSpPr txBox="1"/>
          <p:nvPr/>
        </p:nvSpPr>
        <p:spPr>
          <a:xfrm>
            <a:off x="609599" y="3087231"/>
            <a:ext cx="10876767" cy="2677656"/>
          </a:xfrm>
          <a:prstGeom prst="rect">
            <a:avLst/>
          </a:prstGeom>
          <a:noFill/>
        </p:spPr>
        <p:txBody>
          <a:bodyPr wrap="square">
            <a:spAutoFit/>
          </a:bodyPr>
          <a:lstStyle/>
          <a:p>
            <a:pPr marL="25400" indent="0">
              <a:buNone/>
            </a:pPr>
            <a:r>
              <a:rPr lang="en-US" sz="2800" dirty="0">
                <a:solidFill>
                  <a:srgbClr val="0070C0"/>
                </a:solidFill>
                <a:latin typeface="Consolas" panose="020B0609020204030204" pitchFamily="49" charset="0"/>
              </a:rPr>
              <a:t>A. </a:t>
            </a:r>
            <a:r>
              <a:rPr lang="en-US" sz="2800" dirty="0">
                <a:solidFill>
                  <a:schemeClr val="tx1"/>
                </a:solidFill>
                <a:latin typeface="Consolas" panose="020B0609020204030204" pitchFamily="49" charset="0"/>
              </a:rPr>
              <a:t>open</a:t>
            </a:r>
          </a:p>
          <a:p>
            <a:pPr marL="25400" indent="0">
              <a:buNone/>
            </a:pPr>
            <a:r>
              <a:rPr lang="en-US" sz="2800" dirty="0">
                <a:solidFill>
                  <a:srgbClr val="0070C0"/>
                </a:solidFill>
                <a:latin typeface="Consolas" panose="020B0609020204030204" pitchFamily="49" charset="0"/>
              </a:rPr>
              <a:t>B. </a:t>
            </a:r>
            <a:r>
              <a:rPr lang="en-US" sz="2800" dirty="0">
                <a:solidFill>
                  <a:schemeClr val="tx1"/>
                </a:solidFill>
                <a:latin typeface="Consolas" panose="020B0609020204030204" pitchFamily="49" charset="0"/>
              </a:rPr>
              <a:t>something for reading (e.g., read, or a for-loop)</a:t>
            </a:r>
          </a:p>
          <a:p>
            <a:pPr marL="25400" indent="0">
              <a:buNone/>
            </a:pPr>
            <a:r>
              <a:rPr lang="en-US" sz="2800" dirty="0">
                <a:solidFill>
                  <a:srgbClr val="0070C0"/>
                </a:solidFill>
                <a:latin typeface="Consolas" panose="020B0609020204030204" pitchFamily="49" charset="0"/>
              </a:rPr>
              <a:t>C. </a:t>
            </a:r>
            <a:r>
              <a:rPr lang="en-US" sz="2800" dirty="0">
                <a:solidFill>
                  <a:schemeClr val="tx1"/>
                </a:solidFill>
                <a:latin typeface="Consolas" panose="020B0609020204030204" pitchFamily="49" charset="0"/>
              </a:rPr>
              <a:t>write</a:t>
            </a:r>
          </a:p>
          <a:p>
            <a:pPr marL="25400"/>
            <a:r>
              <a:rPr lang="en-US" sz="2800" dirty="0">
                <a:solidFill>
                  <a:srgbClr val="0070C0"/>
                </a:solidFill>
                <a:latin typeface="Consolas" panose="020B0609020204030204" pitchFamily="49" charset="0"/>
              </a:rPr>
              <a:t>D. </a:t>
            </a:r>
            <a:r>
              <a:rPr lang="en-US" sz="2800" dirty="0">
                <a:solidFill>
                  <a:schemeClr val="tx1"/>
                </a:solidFill>
                <a:latin typeface="Consolas" panose="020B0609020204030204" pitchFamily="49" charset="0"/>
              </a:rPr>
              <a:t>close</a:t>
            </a:r>
          </a:p>
          <a:p>
            <a:pPr marL="25400"/>
            <a:r>
              <a:rPr lang="en-US" sz="2800" dirty="0">
                <a:solidFill>
                  <a:srgbClr val="0070C0"/>
                </a:solidFill>
                <a:latin typeface="Consolas" panose="020B0609020204030204" pitchFamily="49" charset="0"/>
              </a:rPr>
              <a:t>E. </a:t>
            </a:r>
            <a:r>
              <a:rPr lang="en-US" sz="2800" dirty="0">
                <a:solidFill>
                  <a:schemeClr val="tx1"/>
                </a:solidFill>
                <a:latin typeface="Consolas" panose="020B0609020204030204" pitchFamily="49" charset="0"/>
              </a:rPr>
              <a:t>All of the above should be used</a:t>
            </a:r>
          </a:p>
          <a:p>
            <a:pPr marL="25400"/>
            <a:endParaRPr lang="en-US" sz="28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52816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Reading Files with Methods</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normAutofit lnSpcReduction="10000"/>
          </a:bodyPr>
          <a:lstStyle/>
          <a:p>
            <a:pPr marL="25400" indent="0">
              <a:buNone/>
            </a:pPr>
            <a:r>
              <a:rPr lang="en-US" sz="2800" dirty="0"/>
              <a:t>To read the next line from a file:</a:t>
            </a:r>
          </a:p>
          <a:p>
            <a:pPr marL="25400" indent="0">
              <a:buNone/>
            </a:pPr>
            <a:r>
              <a:rPr lang="en-US" sz="2800" b="1" dirty="0" err="1">
                <a:latin typeface="Courier New" panose="02070309020205020404" pitchFamily="49" charset="0"/>
                <a:cs typeface="Courier New" panose="02070309020205020404" pitchFamily="49" charset="0"/>
              </a:rPr>
              <a:t>readline</a:t>
            </a:r>
            <a:r>
              <a:rPr lang="en-US" sz="2800" dirty="0"/>
              <a:t>: reads and returns next line; returns empty string at end-of-file</a:t>
            </a:r>
          </a:p>
          <a:p>
            <a:r>
              <a:rPr lang="en-US" sz="2800" dirty="0"/>
              <a:t>There are other reading methods, but they read the entire file into memory all at once</a:t>
            </a:r>
          </a:p>
          <a:p>
            <a:r>
              <a:rPr lang="en-US" sz="2800" dirty="0"/>
              <a:t>Only use these if you really do need access to the entire file and not e.g. just the current line</a:t>
            </a:r>
          </a:p>
          <a:p>
            <a:pPr lvl="1"/>
            <a:r>
              <a:rPr lang="en-US" b="1" dirty="0">
                <a:latin typeface="Courier New" panose="02070309020205020404" pitchFamily="49" charset="0"/>
                <a:cs typeface="Courier New" panose="02070309020205020404" pitchFamily="49" charset="0"/>
              </a:rPr>
              <a:t>read</a:t>
            </a:r>
            <a:r>
              <a:rPr lang="en-US" dirty="0"/>
              <a:t>: reads the entire file into one string</a:t>
            </a:r>
          </a:p>
          <a:p>
            <a:pPr lvl="1"/>
            <a:r>
              <a:rPr lang="en-US" sz="2800" b="1" dirty="0" err="1">
                <a:latin typeface="Courier New" panose="02070309020205020404" pitchFamily="49" charset="0"/>
                <a:cs typeface="Courier New" panose="02070309020205020404" pitchFamily="49" charset="0"/>
              </a:rPr>
              <a:t>readlines</a:t>
            </a:r>
            <a:r>
              <a:rPr lang="en-US" sz="2800" dirty="0"/>
              <a:t>: reads the entire file into a list of strings</a:t>
            </a:r>
          </a:p>
          <a:p>
            <a:pPr marL="25400" indent="0">
              <a:buNone/>
            </a:pPr>
            <a:r>
              <a:rPr lang="en-US" sz="2800" dirty="0"/>
              <a:t>All of these leave a trailing '\n' character at the end of each line.</a:t>
            </a:r>
          </a:p>
        </p:txBody>
      </p:sp>
    </p:spTree>
    <p:extLst>
      <p:ext uri="{BB962C8B-B14F-4D97-AF65-F5344CB8AC3E}">
        <p14:creationId xmlns:p14="http://schemas.microsoft.com/office/powerpoint/2010/main" val="41243091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UCSD">
      <a:dk1>
        <a:srgbClr val="162A46"/>
      </a:dk1>
      <a:lt1>
        <a:srgbClr val="FFFFFF"/>
      </a:lt1>
      <a:dk2>
        <a:srgbClr val="01639C"/>
      </a:dk2>
      <a:lt2>
        <a:srgbClr val="FFFFFF"/>
      </a:lt2>
      <a:accent1>
        <a:srgbClr val="23B8D1"/>
      </a:accent1>
      <a:accent2>
        <a:srgbClr val="73953E"/>
      </a:accent2>
      <a:accent3>
        <a:srgbClr val="FEE70C"/>
      </a:accent3>
      <a:accent4>
        <a:srgbClr val="EE8F00"/>
      </a:accent4>
      <a:accent5>
        <a:srgbClr val="B3ACA3"/>
      </a:accent5>
      <a:accent6>
        <a:srgbClr val="C79100"/>
      </a:accent6>
      <a:hlink>
        <a:srgbClr val="0329D7"/>
      </a:hlink>
      <a:folHlink>
        <a:srgbClr val="0229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5273</TotalTime>
  <Words>3103</Words>
  <Application>Microsoft Office PowerPoint</Application>
  <PresentationFormat>Widescreen</PresentationFormat>
  <Paragraphs>333</Paragraphs>
  <Slides>26</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Consolas</vt:lpstr>
      <vt:lpstr>CMTT10</vt:lpstr>
      <vt:lpstr>Courier New</vt:lpstr>
      <vt:lpstr>Open Sans SemiBold</vt:lpstr>
      <vt:lpstr>Open Sans</vt:lpstr>
      <vt:lpstr>CMSS10</vt:lpstr>
      <vt:lpstr>Calibri</vt:lpstr>
      <vt:lpstr>Arial</vt:lpstr>
      <vt:lpstr>Office Theme</vt:lpstr>
      <vt:lpstr>CSE 8A – Introduction to  Programming and Computational Problem Solving I</vt:lpstr>
      <vt:lpstr>Lists review to warm up</vt:lpstr>
      <vt:lpstr>Lists review to warm up</vt:lpstr>
      <vt:lpstr>Announcements</vt:lpstr>
      <vt:lpstr>Learning Goals for Today</vt:lpstr>
      <vt:lpstr>Reading Files</vt:lpstr>
      <vt:lpstr>Text Files</vt:lpstr>
      <vt:lpstr>Text Files</vt:lpstr>
      <vt:lpstr>Reading Files with Methods</vt:lpstr>
      <vt:lpstr>Reading Files with Loops</vt:lpstr>
      <vt:lpstr>Reading Files with Loops</vt:lpstr>
      <vt:lpstr>Multi-Field Records</vt:lpstr>
      <vt:lpstr>Opening using csv module</vt:lpstr>
      <vt:lpstr>Accessing an element</vt:lpstr>
      <vt:lpstr>How to average the ratings?</vt:lpstr>
      <vt:lpstr>Project 1</vt:lpstr>
      <vt:lpstr>Project 1</vt:lpstr>
      <vt:lpstr>Step 1, Find a dataset!</vt:lpstr>
      <vt:lpstr>Step 2, Ask interesting questions</vt:lpstr>
      <vt:lpstr>Step 3 – Break into function (if possible)</vt:lpstr>
      <vt:lpstr>Step 3 – Break into function (if possible)</vt:lpstr>
      <vt:lpstr>First function (group activity)</vt:lpstr>
      <vt:lpstr>Different answers</vt:lpstr>
      <vt:lpstr>Testing with files (section 6.6 in the book)</vt:lpstr>
      <vt:lpstr>Second function (group activity)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8A – Introduction to  Programming and Computational Problem Solving I</dc:title>
  <dc:creator>Leo Porter</dc:creator>
  <cp:lastModifiedBy>Leo Porter</cp:lastModifiedBy>
  <cp:revision>43</cp:revision>
  <dcterms:created xsi:type="dcterms:W3CDTF">2019-07-17T06:14:48Z</dcterms:created>
  <dcterms:modified xsi:type="dcterms:W3CDTF">2023-12-17T07:17:18Z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0x0101002F3DBABC677EAC4EB89D0E5813CE1C97</vt:lpwstr>
  </property>
  <property fmtid="{D5CDD505-2E9C-101B-9397-08002B2CF9AE}" pid="3" name="_dlc_DocIdItemGuid">
    <vt:lpwstr>672fea0e-6365-4b73-84cc-a1c7a9616c94</vt:lpwstr>
  </property>
</Properties>
</file>