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obinwieruch.de/machine-learning-javascript-web-develop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5" y="33338"/>
            <a:ext cx="9025459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140650" y="0"/>
            <a:ext cx="302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APPROCHES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FF"/>
                </a:solidFill>
              </a:rPr>
              <a:t>Supervised learning</a:t>
            </a:r>
            <a:endParaRPr sz="1600">
              <a:solidFill>
                <a:srgbClr val="0000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Unsupervised learning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Reinforcement learning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000925" y="0"/>
            <a:ext cx="302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TECHNIQUES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FF"/>
                </a:solidFill>
              </a:rPr>
              <a:t>Linear regression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Neural network (deep learning)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Q-Learning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122400" y="0"/>
            <a:ext cx="302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ALGORITHMES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FF"/>
                </a:solidFill>
              </a:rPr>
              <a:t>Gradient Descent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Back propagation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40650" y="18075"/>
            <a:ext cx="88605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MACHINE LEARNING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249150"/>
            <a:ext cx="85206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training set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input x  ⇒ model / hypothèse h(x) ⇒ ouput 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											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features </a:t>
            </a:r>
            <a:endParaRPr sz="2400">
              <a:solidFill>
                <a:schemeClr val="dk1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33333"/>
                </a:solidFill>
                <a:highlight>
                  <a:schemeClr val="lt1"/>
                </a:highlight>
              </a:rPr>
              <a:t>θ</a:t>
            </a:r>
            <a:r>
              <a:rPr baseline="-25000" lang="fr" sz="2400">
                <a:solidFill>
                  <a:schemeClr val="dk1"/>
                </a:solidFill>
              </a:rPr>
              <a:t>0</a:t>
            </a:r>
            <a:r>
              <a:rPr lang="fr" sz="2400">
                <a:solidFill>
                  <a:schemeClr val="dk1"/>
                </a:solidFill>
              </a:rPr>
              <a:t> =        </a:t>
            </a:r>
            <a:r>
              <a:rPr i="1" lang="fr">
                <a:solidFill>
                  <a:srgbClr val="333333"/>
                </a:solidFill>
                <a:highlight>
                  <a:schemeClr val="lt1"/>
                </a:highlight>
              </a:rPr>
              <a:t>θ</a:t>
            </a:r>
            <a:r>
              <a:rPr baseline="-25000" lang="fr" sz="2400">
                <a:solidFill>
                  <a:schemeClr val="dk1"/>
                </a:solidFill>
              </a:rPr>
              <a:t>1</a:t>
            </a:r>
            <a:r>
              <a:rPr lang="fr" sz="2400">
                <a:solidFill>
                  <a:schemeClr val="dk1"/>
                </a:solidFill>
              </a:rPr>
              <a:t> =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225" y="2878850"/>
            <a:ext cx="6477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188" y="602225"/>
            <a:ext cx="10953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025" y="621275"/>
            <a:ext cx="6477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163" y="568875"/>
            <a:ext cx="752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6775" y="645075"/>
            <a:ext cx="12954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348775" y="3037325"/>
            <a:ext cx="811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rgbClr val="0000FF"/>
                </a:solidFill>
              </a:rPr>
              <a:t>x =</a:t>
            </a:r>
            <a:r>
              <a:rPr lang="fr" sz="2400"/>
              <a:t> </a:t>
            </a:r>
            <a:endParaRPr sz="2400"/>
          </a:p>
        </p:txBody>
      </p:sp>
      <p:sp>
        <p:nvSpPr>
          <p:cNvPr id="74" name="Shape 74"/>
          <p:cNvSpPr txBox="1"/>
          <p:nvPr/>
        </p:nvSpPr>
        <p:spPr>
          <a:xfrm>
            <a:off x="6190300" y="2997125"/>
            <a:ext cx="1892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rgbClr val="0000FF"/>
                </a:solidFill>
              </a:rPr>
              <a:t>y = “CHAT”</a:t>
            </a:r>
            <a:endParaRPr i="1" sz="2400">
              <a:solidFill>
                <a:srgbClr val="0000FF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5163" y="4157725"/>
            <a:ext cx="293673" cy="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87775" y="4157725"/>
            <a:ext cx="473797" cy="2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78825"/>
            <a:ext cx="8520600" cy="4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Cost function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b="1" lang="fr">
                <a:solidFill>
                  <a:schemeClr val="dk1"/>
                </a:solidFill>
              </a:rPr>
              <a:t>J()</a:t>
            </a:r>
            <a:r>
              <a:rPr lang="fr">
                <a:solidFill>
                  <a:schemeClr val="dk1"/>
                </a:solidFill>
              </a:rPr>
              <a:t> :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J() = </a:t>
            </a: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h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x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)−</a:t>
            </a: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y</a:t>
            </a:r>
            <a:endParaRPr i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33333"/>
                </a:solidFill>
                <a:highlight>
                  <a:schemeClr val="lt1"/>
                </a:highlight>
              </a:rPr>
              <a:t>Pour chaque item </a:t>
            </a:r>
            <a:r>
              <a:rPr i="1" lang="fr">
                <a:solidFill>
                  <a:srgbClr val="6AA84F"/>
                </a:solidFill>
                <a:highlight>
                  <a:schemeClr val="lt1"/>
                </a:highlight>
              </a:rPr>
              <a:t>i</a:t>
            </a:r>
            <a:r>
              <a:rPr i="1" lang="fr">
                <a:solidFill>
                  <a:srgbClr val="333333"/>
                </a:solidFill>
                <a:highlight>
                  <a:schemeClr val="lt1"/>
                </a:highlight>
              </a:rPr>
              <a:t> :</a:t>
            </a:r>
            <a:endParaRPr i="1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J() = 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∑</a:t>
            </a:r>
            <a:r>
              <a:rPr i="1" lang="fr">
                <a:solidFill>
                  <a:srgbClr val="6AA84F"/>
                </a:solidFill>
                <a:highlight>
                  <a:srgbClr val="FFFFFF"/>
                </a:highlight>
              </a:rPr>
              <a:t>i </a:t>
            </a: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h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x</a:t>
            </a:r>
            <a:r>
              <a:rPr i="1" lang="fr">
                <a:solidFill>
                  <a:srgbClr val="93C47D"/>
                </a:solidFill>
                <a:highlight>
                  <a:srgbClr val="FFFFFF"/>
                </a:highlight>
              </a:rPr>
              <a:t>i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)−</a:t>
            </a: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y</a:t>
            </a:r>
            <a:r>
              <a:rPr i="1" lang="fr">
                <a:solidFill>
                  <a:srgbClr val="93C47D"/>
                </a:solidFill>
                <a:highlight>
                  <a:srgbClr val="FFFFFF"/>
                </a:highlight>
              </a:rPr>
              <a:t>i</a:t>
            </a:r>
            <a:endParaRPr i="1">
              <a:solidFill>
                <a:srgbClr val="93C47D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Avec </a:t>
            </a:r>
            <a:r>
              <a:rPr i="1" lang="fr">
                <a:solidFill>
                  <a:srgbClr val="333333"/>
                </a:solidFill>
                <a:highlight>
                  <a:schemeClr val="lt1"/>
                </a:highlight>
              </a:rPr>
              <a:t>θ</a:t>
            </a:r>
            <a:r>
              <a:rPr baseline="-25000" i="1" lang="fr" sz="2400">
                <a:solidFill>
                  <a:schemeClr val="dk1"/>
                </a:solidFill>
              </a:rPr>
              <a:t>0</a:t>
            </a:r>
            <a:r>
              <a:rPr i="1" lang="fr" sz="2400">
                <a:solidFill>
                  <a:schemeClr val="dk1"/>
                </a:solidFill>
              </a:rPr>
              <a:t> =        </a:t>
            </a:r>
            <a:r>
              <a:rPr i="1" lang="fr">
                <a:solidFill>
                  <a:srgbClr val="333333"/>
                </a:solidFill>
                <a:highlight>
                  <a:schemeClr val="lt1"/>
                </a:highlight>
              </a:rPr>
              <a:t>θ</a:t>
            </a:r>
            <a:r>
              <a:rPr baseline="-25000" i="1" lang="fr" sz="2400">
                <a:solidFill>
                  <a:schemeClr val="dk1"/>
                </a:solidFill>
              </a:rPr>
              <a:t>1</a:t>
            </a:r>
            <a:r>
              <a:rPr i="1" lang="fr" sz="2400">
                <a:solidFill>
                  <a:schemeClr val="dk1"/>
                </a:solidFill>
              </a:rPr>
              <a:t> =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J(</a:t>
            </a:r>
            <a:r>
              <a:rPr i="1" lang="fr">
                <a:solidFill>
                  <a:srgbClr val="0000FF"/>
                </a:solidFill>
                <a:highlight>
                  <a:schemeClr val="lt1"/>
                </a:highlight>
              </a:rPr>
              <a:t>θ</a:t>
            </a:r>
            <a:r>
              <a:rPr baseline="-25000" lang="fr">
                <a:solidFill>
                  <a:srgbClr val="0000FF"/>
                </a:solidFill>
              </a:rPr>
              <a:t>0</a:t>
            </a:r>
            <a:r>
              <a:rPr lang="fr">
                <a:solidFill>
                  <a:srgbClr val="0000FF"/>
                </a:solidFill>
              </a:rPr>
              <a:t>,</a:t>
            </a:r>
            <a:r>
              <a:rPr i="1" lang="fr">
                <a:solidFill>
                  <a:srgbClr val="0000FF"/>
                </a:solidFill>
                <a:highlight>
                  <a:schemeClr val="lt1"/>
                </a:highlight>
              </a:rPr>
              <a:t>θ</a:t>
            </a:r>
            <a:r>
              <a:rPr baseline="-25000" lang="fr">
                <a:solidFill>
                  <a:srgbClr val="0000FF"/>
                </a:solidFill>
              </a:rPr>
              <a:t>1</a:t>
            </a:r>
            <a:r>
              <a:rPr lang="fr">
                <a:solidFill>
                  <a:schemeClr val="dk1"/>
                </a:solidFill>
              </a:rPr>
              <a:t>) = 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∑</a:t>
            </a:r>
            <a:r>
              <a:rPr i="1" lang="fr">
                <a:solidFill>
                  <a:srgbClr val="6AA84F"/>
                </a:solidFill>
                <a:highlight>
                  <a:schemeClr val="lt1"/>
                </a:highlight>
              </a:rPr>
              <a:t>i </a:t>
            </a: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h</a:t>
            </a:r>
            <a:r>
              <a:rPr baseline="-25000" i="1" lang="fr">
                <a:solidFill>
                  <a:srgbClr val="0000FF"/>
                </a:solidFill>
                <a:highlight>
                  <a:schemeClr val="lt1"/>
                </a:highlight>
              </a:rPr>
              <a:t>θ</a:t>
            </a:r>
            <a:r>
              <a:rPr baseline="-25000" lang="fr" sz="1200">
                <a:solidFill>
                  <a:srgbClr val="0000FF"/>
                </a:solidFill>
              </a:rPr>
              <a:t>0</a:t>
            </a:r>
            <a:r>
              <a:rPr baseline="-25000" lang="fr">
                <a:solidFill>
                  <a:srgbClr val="0000FF"/>
                </a:solidFill>
              </a:rPr>
              <a:t>,</a:t>
            </a:r>
            <a:r>
              <a:rPr baseline="-25000" i="1" lang="fr">
                <a:solidFill>
                  <a:srgbClr val="0000FF"/>
                </a:solidFill>
                <a:highlight>
                  <a:schemeClr val="lt1"/>
                </a:highlight>
              </a:rPr>
              <a:t>θ</a:t>
            </a:r>
            <a:r>
              <a:rPr baseline="-25000" lang="fr" sz="1200">
                <a:solidFill>
                  <a:srgbClr val="0000FF"/>
                </a:solidFill>
              </a:rPr>
              <a:t>1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x</a:t>
            </a:r>
            <a:r>
              <a:rPr i="1" lang="fr">
                <a:solidFill>
                  <a:srgbClr val="6AA84F"/>
                </a:solidFill>
                <a:highlight>
                  <a:schemeClr val="lt1"/>
                </a:highlight>
              </a:rPr>
              <a:t>i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)−</a:t>
            </a:r>
            <a:r>
              <a:rPr i="1" lang="fr">
                <a:solidFill>
                  <a:srgbClr val="333333"/>
                </a:solidFill>
                <a:highlight>
                  <a:srgbClr val="FFFFFF"/>
                </a:highlight>
              </a:rPr>
              <a:t>y</a:t>
            </a:r>
            <a:r>
              <a:rPr i="1" lang="fr">
                <a:solidFill>
                  <a:srgbClr val="6AA84F"/>
                </a:solidFill>
                <a:highlight>
                  <a:schemeClr val="lt1"/>
                </a:highlight>
              </a:rPr>
              <a:t>i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Gradient descent</a:t>
            </a:r>
            <a:r>
              <a:rPr lang="fr">
                <a:solidFill>
                  <a:schemeClr val="dk1"/>
                </a:solidFill>
              </a:rPr>
              <a:t> : 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Faire varier les 2 features </a:t>
            </a:r>
            <a:r>
              <a:rPr i="1" lang="fr">
                <a:solidFill>
                  <a:srgbClr val="0000FF"/>
                </a:solidFill>
                <a:highlight>
                  <a:schemeClr val="lt1"/>
                </a:highlight>
              </a:rPr>
              <a:t>θ</a:t>
            </a:r>
            <a:r>
              <a:rPr baseline="-25000" lang="fr">
                <a:solidFill>
                  <a:srgbClr val="0000FF"/>
                </a:solidFill>
              </a:rPr>
              <a:t>0</a:t>
            </a:r>
            <a:r>
              <a:rPr lang="fr">
                <a:solidFill>
                  <a:srgbClr val="0000FF"/>
                </a:solidFill>
              </a:rPr>
              <a:t>,</a:t>
            </a:r>
            <a:r>
              <a:rPr i="1" lang="fr">
                <a:solidFill>
                  <a:srgbClr val="0000FF"/>
                </a:solidFill>
                <a:highlight>
                  <a:schemeClr val="lt1"/>
                </a:highlight>
              </a:rPr>
              <a:t>θ</a:t>
            </a:r>
            <a:r>
              <a:rPr baseline="-25000" lang="fr">
                <a:solidFill>
                  <a:srgbClr val="0000FF"/>
                </a:solidFill>
              </a:rPr>
              <a:t>1</a:t>
            </a:r>
            <a:r>
              <a:rPr lang="fr">
                <a:solidFill>
                  <a:schemeClr val="dk1"/>
                </a:solidFill>
              </a:rPr>
              <a:t> pour minimiser la cost function J()</a:t>
            </a:r>
            <a:endParaRPr>
              <a:solidFill>
                <a:schemeClr val="dk1"/>
              </a:solidFill>
            </a:endParaRPr>
          </a:p>
          <a:p>
            <a:pPr indent="0" lvl="0" marL="91440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75" y="1141933"/>
            <a:ext cx="720946" cy="48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798" y="1152661"/>
            <a:ext cx="426298" cy="461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156" y="1123150"/>
            <a:ext cx="495258" cy="5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7003" y="1166065"/>
            <a:ext cx="852597" cy="43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4113" y="2510200"/>
            <a:ext cx="293673" cy="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7300" y="2510200"/>
            <a:ext cx="473797" cy="2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40650" y="0"/>
            <a:ext cx="302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APPROCHES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FF"/>
                </a:solidFill>
              </a:rPr>
              <a:t>Supervised learning</a:t>
            </a:r>
            <a:endParaRPr sz="1600">
              <a:solidFill>
                <a:srgbClr val="0000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Unsupervised learning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Reinforcement learning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3000925" y="0"/>
            <a:ext cx="302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TECHNIQUES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Linear regression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FF"/>
                </a:solidFill>
              </a:rPr>
              <a:t>Neural network (deep learning)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Q-Learning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122400" y="0"/>
            <a:ext cx="302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ALGORITHMES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/>
              <a:t>Gradient Descent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FF"/>
                </a:solidFill>
              </a:rPr>
              <a:t>Back propagation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40650" y="18075"/>
            <a:ext cx="88605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MACHINE LEARNING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30"/>
            <a:ext cx="9143999" cy="491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71425" y="43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JAVASCRIPT dans tout ça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https://www.robinwieruch.de/machine-learning-javascript-web-developers/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