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635879b29b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635879b29b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35879b29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35879b29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635879b29b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635879b29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635879b29b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635879b29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35879b29b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35879b29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35879b29b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35879b29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62bd236b7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62bd236b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2bd236b7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2bd236b7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35879b29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35879b2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635879b29b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35879b29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635879b29b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635879b29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35879b29b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35879b29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635879b29b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635879b29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35879b29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635879b29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71200" y="123125"/>
            <a:ext cx="8520600" cy="2733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Enriquecimiento de datos jurídicos</a:t>
            </a:r>
            <a:endParaRPr sz="3311"/>
          </a:p>
        </p:txBody>
      </p:sp>
      <p:sp>
        <p:nvSpPr>
          <p:cNvPr id="55" name="Google Shape;55;p13"/>
          <p:cNvSpPr txBox="1">
            <a:spLocks noGrp="1"/>
          </p:cNvSpPr>
          <p:nvPr>
            <p:ph type="subTitle" idx="1"/>
          </p:nvPr>
        </p:nvSpPr>
        <p:spPr>
          <a:xfrm>
            <a:off x="311700" y="3030025"/>
            <a:ext cx="8620800" cy="12804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n"/>
              <a:t>COLSMART / Componente Tecnológico / COLSMART-INNOVACION</a:t>
            </a:r>
            <a:endParaRPr/>
          </a:p>
          <a:p>
            <a:pPr marL="0" lvl="0" indent="0" algn="ctr" rtl="0">
              <a:spcBef>
                <a:spcPts val="0"/>
              </a:spcBef>
              <a:spcAft>
                <a:spcPts val="0"/>
              </a:spcAft>
              <a:buNone/>
            </a:pPr>
            <a:endParaRPr/>
          </a:p>
          <a:p>
            <a:pPr marL="0" lvl="0" indent="0" algn="ctr" rtl="0">
              <a:spcBef>
                <a:spcPts val="0"/>
              </a:spcBef>
              <a:spcAft>
                <a:spcPts val="0"/>
              </a:spcAft>
              <a:buNone/>
            </a:pPr>
            <a:r>
              <a:rPr lang="en" sz="2032"/>
              <a:t>2025-07-02</a:t>
            </a:r>
            <a:endParaRPr sz="2032"/>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161300" y="106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Homologación intervinientes - Conclusiones</a:t>
            </a:r>
            <a:endParaRPr/>
          </a:p>
        </p:txBody>
      </p:sp>
      <p:pic>
        <p:nvPicPr>
          <p:cNvPr id="113" name="Google Shape;113;p22"/>
          <p:cNvPicPr preferRelativeResize="0"/>
          <p:nvPr/>
        </p:nvPicPr>
        <p:blipFill>
          <a:blip r:embed="rId3">
            <a:alphaModFix/>
          </a:blip>
          <a:stretch>
            <a:fillRect/>
          </a:stretch>
        </p:blipFill>
        <p:spPr>
          <a:xfrm>
            <a:off x="152400" y="1335550"/>
            <a:ext cx="8839199" cy="2440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153800" y="69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Enriquecimiento de datos del género de los interesados</a:t>
            </a:r>
            <a:endParaRPr/>
          </a:p>
        </p:txBody>
      </p:sp>
      <p:sp>
        <p:nvSpPr>
          <p:cNvPr id="119" name="Google Shape;119;p23"/>
          <p:cNvSpPr txBox="1">
            <a:spLocks noGrp="1"/>
          </p:cNvSpPr>
          <p:nvPr>
            <p:ph type="body" idx="1"/>
          </p:nvPr>
        </p:nvSpPr>
        <p:spPr>
          <a:xfrm>
            <a:off x="153800" y="530275"/>
            <a:ext cx="8553300" cy="3855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Qué es?</a:t>
            </a:r>
            <a:endParaRPr/>
          </a:p>
          <a:p>
            <a:pPr marL="457200" lvl="0" indent="-342900" algn="l" rtl="0">
              <a:spcBef>
                <a:spcPts val="1200"/>
              </a:spcBef>
              <a:spcAft>
                <a:spcPts val="0"/>
              </a:spcAft>
              <a:buSzPts val="1800"/>
              <a:buChar char="●"/>
            </a:pPr>
            <a:r>
              <a:rPr lang="en"/>
              <a:t>Dado que los datos de la registraduría no tienen el atributo de género, y teniendo en cuenta que esta variable es bastante importante para el nuevo modelo se procedió a enriquecer el dato a partir de tareas de heurística e IA.</a:t>
            </a:r>
            <a:endParaRPr/>
          </a:p>
          <a:p>
            <a:pPr marL="457200" lvl="0" indent="-342900" algn="l" rtl="0">
              <a:spcBef>
                <a:spcPts val="0"/>
              </a:spcBef>
              <a:spcAft>
                <a:spcPts val="0"/>
              </a:spcAft>
              <a:buSzPts val="1800"/>
              <a:buChar char="●"/>
            </a:pPr>
            <a:r>
              <a:rPr lang="en"/>
              <a:t>Proceso realizado:</a:t>
            </a:r>
            <a:endParaRPr/>
          </a:p>
          <a:p>
            <a:pPr marL="914400" lvl="1" indent="-317500" algn="l" rtl="0">
              <a:spcBef>
                <a:spcPts val="0"/>
              </a:spcBef>
              <a:spcAft>
                <a:spcPts val="0"/>
              </a:spcAft>
              <a:buSzPts val="1400"/>
              <a:buChar char="○"/>
            </a:pPr>
            <a:r>
              <a:rPr lang="en"/>
              <a:t>Heurística determinación de género a partir de rangos de cédulas</a:t>
            </a:r>
            <a:endParaRPr/>
          </a:p>
        </p:txBody>
      </p:sp>
      <p:pic>
        <p:nvPicPr>
          <p:cNvPr id="120" name="Google Shape;120;p23"/>
          <p:cNvPicPr preferRelativeResize="0"/>
          <p:nvPr/>
        </p:nvPicPr>
        <p:blipFill>
          <a:blip r:embed="rId3">
            <a:alphaModFix/>
          </a:blip>
          <a:stretch>
            <a:fillRect/>
          </a:stretch>
        </p:blipFill>
        <p:spPr>
          <a:xfrm>
            <a:off x="221475" y="2782400"/>
            <a:ext cx="8778801" cy="19272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153800" y="69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Enriquecimiento de datos del género de los interesados</a:t>
            </a:r>
            <a:endParaRPr/>
          </a:p>
        </p:txBody>
      </p:sp>
      <p:sp>
        <p:nvSpPr>
          <p:cNvPr id="126" name="Google Shape;126;p24"/>
          <p:cNvSpPr txBox="1">
            <a:spLocks noGrp="1"/>
          </p:cNvSpPr>
          <p:nvPr>
            <p:ph type="body" idx="1"/>
          </p:nvPr>
        </p:nvSpPr>
        <p:spPr>
          <a:xfrm>
            <a:off x="153800" y="530275"/>
            <a:ext cx="8553300" cy="3855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partir de la heurística “Rangos de cédula” se asignaron géneros Masculino / Femenino</a:t>
            </a:r>
            <a:endParaRPr/>
          </a:p>
          <a:p>
            <a:pPr marL="457200" lvl="0" indent="-342900" algn="l" rtl="0">
              <a:spcBef>
                <a:spcPts val="0"/>
              </a:spcBef>
              <a:spcAft>
                <a:spcPts val="0"/>
              </a:spcAft>
              <a:buSzPts val="1800"/>
              <a:buChar char="●"/>
            </a:pPr>
            <a:r>
              <a:rPr lang="en"/>
              <a:t>A partir de los datos extraídos de la registraduría (datos de cerca de 1 millón de personas) se generó un conjunto de datos de “los nombres más comunes masculinos y femeninos” descartando aquellos nombres que pudieran existir en los dos géneros</a:t>
            </a:r>
            <a:endParaRPr/>
          </a:p>
          <a:p>
            <a:pPr marL="0" lvl="0" indent="0" algn="l" rtl="0">
              <a:spcBef>
                <a:spcPts val="1200"/>
              </a:spcBef>
              <a:spcAft>
                <a:spcPts val="1200"/>
              </a:spcAft>
              <a:buNone/>
            </a:pPr>
            <a:endParaRPr/>
          </a:p>
        </p:txBody>
      </p:sp>
      <p:pic>
        <p:nvPicPr>
          <p:cNvPr id="127" name="Google Shape;127;p24"/>
          <p:cNvPicPr preferRelativeResize="0"/>
          <p:nvPr/>
        </p:nvPicPr>
        <p:blipFill>
          <a:blip r:embed="rId3">
            <a:alphaModFix/>
          </a:blip>
          <a:stretch>
            <a:fillRect/>
          </a:stretch>
        </p:blipFill>
        <p:spPr>
          <a:xfrm>
            <a:off x="1555748" y="2611123"/>
            <a:ext cx="6286599" cy="21456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153800" y="69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Enriquecimiento de datos del género de los interesados</a:t>
            </a:r>
            <a:endParaRPr/>
          </a:p>
        </p:txBody>
      </p:sp>
      <p:sp>
        <p:nvSpPr>
          <p:cNvPr id="133" name="Google Shape;133;p25"/>
          <p:cNvSpPr txBox="1">
            <a:spLocks noGrp="1"/>
          </p:cNvSpPr>
          <p:nvPr>
            <p:ph type="body" idx="1"/>
          </p:nvPr>
        </p:nvSpPr>
        <p:spPr>
          <a:xfrm>
            <a:off x="33475" y="605475"/>
            <a:ext cx="8831400" cy="3795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 sz="1700"/>
              <a:t>A partir de </a:t>
            </a:r>
            <a:r>
              <a:rPr lang="en" sz="1700" i="1"/>
              <a:t>“los nombres más comunes masculinos y femeninos” </a:t>
            </a:r>
            <a:r>
              <a:rPr lang="en" sz="1700"/>
              <a:t>se realizó imputación de género para aquellos nombres con coincidencia exacta.</a:t>
            </a:r>
            <a:endParaRPr sz="1700"/>
          </a:p>
          <a:p>
            <a:pPr marL="457200" lvl="0" indent="-336550" algn="l" rtl="0">
              <a:spcBef>
                <a:spcPts val="0"/>
              </a:spcBef>
              <a:spcAft>
                <a:spcPts val="0"/>
              </a:spcAft>
              <a:buSzPts val="1700"/>
              <a:buChar char="●"/>
            </a:pPr>
            <a:r>
              <a:rPr lang="en" sz="1700"/>
              <a:t>Para los demás se utilizó IA (Prompt de clasificación de género) en ChatGPT Pro utilizando como documentación de referencia </a:t>
            </a:r>
            <a:r>
              <a:rPr lang="en" sz="1700" i="1"/>
              <a:t>“los nombres más comunes masculinos y femeninos” </a:t>
            </a:r>
            <a:endParaRPr sz="1700" i="1"/>
          </a:p>
          <a:p>
            <a:pPr marL="457200" lvl="0" indent="-336550" algn="l" rtl="0">
              <a:spcBef>
                <a:spcPts val="0"/>
              </a:spcBef>
              <a:spcAft>
                <a:spcPts val="0"/>
              </a:spcAft>
              <a:buSzPts val="1700"/>
              <a:buChar char="●"/>
            </a:pPr>
            <a:r>
              <a:rPr lang="en" sz="1700"/>
              <a:t>Como resultado de este paso se lograron clasificar más nombres.  Sin embargo </a:t>
            </a:r>
            <a:r>
              <a:rPr lang="en" sz="1700" i="1"/>
              <a:t>“nombres raros”</a:t>
            </a:r>
            <a:r>
              <a:rPr lang="en" sz="1700"/>
              <a:t> quedaron clasificados como “</a:t>
            </a:r>
            <a:r>
              <a:rPr lang="en" sz="1700" i="1"/>
              <a:t>NO_CLASIFICABLE</a:t>
            </a:r>
            <a:r>
              <a:rPr lang="en" sz="1700"/>
              <a:t>” y aquellos en donde estadísticamente no hay respuesta definitiva quedan marcados como  </a:t>
            </a:r>
            <a:r>
              <a:rPr lang="en" sz="1700" i="1"/>
              <a:t>“indeterminado”</a:t>
            </a:r>
            <a:endParaRPr sz="1700" i="1"/>
          </a:p>
          <a:p>
            <a:pPr marL="0" lvl="0" indent="0" algn="l" rtl="0">
              <a:spcBef>
                <a:spcPts val="1200"/>
              </a:spcBef>
              <a:spcAft>
                <a:spcPts val="1200"/>
              </a:spcAft>
              <a:buNone/>
            </a:pPr>
            <a:endParaRPr sz="1700"/>
          </a:p>
        </p:txBody>
      </p:sp>
      <p:pic>
        <p:nvPicPr>
          <p:cNvPr id="134" name="Google Shape;134;p25"/>
          <p:cNvPicPr preferRelativeResize="0"/>
          <p:nvPr/>
        </p:nvPicPr>
        <p:blipFill rotWithShape="1">
          <a:blip r:embed="rId3">
            <a:alphaModFix/>
          </a:blip>
          <a:srcRect b="37433"/>
          <a:stretch/>
        </p:blipFill>
        <p:spPr>
          <a:xfrm>
            <a:off x="4232650" y="3219950"/>
            <a:ext cx="3599025" cy="1789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153800" y="69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Enriquecimiento de datos del género de los interesados</a:t>
            </a:r>
            <a:endParaRPr/>
          </a:p>
        </p:txBody>
      </p:sp>
      <p:sp>
        <p:nvSpPr>
          <p:cNvPr id="140" name="Google Shape;140;p26"/>
          <p:cNvSpPr txBox="1">
            <a:spLocks noGrp="1"/>
          </p:cNvSpPr>
          <p:nvPr>
            <p:ph type="body" idx="1"/>
          </p:nvPr>
        </p:nvSpPr>
        <p:spPr>
          <a:xfrm>
            <a:off x="153800" y="776050"/>
            <a:ext cx="8553300" cy="3609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Para futuros ejercicios se está realizando una nueva implementación de modelo modelo IA utilizando técnicas de RAG (</a:t>
            </a:r>
            <a:r>
              <a:rPr lang="en" i="1"/>
              <a:t>Retrieval augmented generation</a:t>
            </a:r>
            <a:r>
              <a:rPr lang="en"/>
              <a:t>) utilizando Databricks y OpenAI (Azure AI Foundry). (Pendiente de pruebas)</a:t>
            </a:r>
            <a:endParaRPr/>
          </a:p>
          <a:p>
            <a:pPr marL="914400" lvl="1" indent="-336550" algn="l" rtl="0">
              <a:spcBef>
                <a:spcPts val="0"/>
              </a:spcBef>
              <a:spcAft>
                <a:spcPts val="0"/>
              </a:spcAft>
              <a:buSzPts val="1700"/>
              <a:buChar char="○"/>
            </a:pPr>
            <a:r>
              <a:rPr lang="en" sz="1700" b="1"/>
              <a:t>Nota: </a:t>
            </a:r>
            <a:r>
              <a:rPr lang="en" sz="1700"/>
              <a:t>Este tipo de ejercicios se pueden ir enriqueciendo con más datos de ejemplos pero el acceso al servicio de la registraduría es bastante lento (Hoy en día solo permite extraer 100 nombres por minuto)</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txBox="1">
            <a:spLocks noGrp="1"/>
          </p:cNvSpPr>
          <p:nvPr>
            <p:ph type="title"/>
          </p:nvPr>
        </p:nvSpPr>
        <p:spPr>
          <a:xfrm>
            <a:off x="153800" y="69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Enriquecimiento de datos del género de los interesados</a:t>
            </a:r>
            <a:endParaRPr/>
          </a:p>
        </p:txBody>
      </p:sp>
      <p:sp>
        <p:nvSpPr>
          <p:cNvPr id="146" name="Google Shape;146;p27"/>
          <p:cNvSpPr txBox="1">
            <a:spLocks noGrp="1"/>
          </p:cNvSpPr>
          <p:nvPr>
            <p:ph type="body" idx="1"/>
          </p:nvPr>
        </p:nvSpPr>
        <p:spPr>
          <a:xfrm>
            <a:off x="153800" y="776050"/>
            <a:ext cx="8553300" cy="3609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Resultados finales:   Cantidad de personas (NUIPs)  clasificadas por género</a:t>
            </a:r>
            <a:endParaRPr sz="1700"/>
          </a:p>
          <a:p>
            <a:pPr marL="0" lvl="0" indent="0" algn="l" rtl="0">
              <a:spcBef>
                <a:spcPts val="1200"/>
              </a:spcBef>
              <a:spcAft>
                <a:spcPts val="0"/>
              </a:spcAft>
              <a:buNone/>
            </a:pPr>
            <a:endParaRPr sz="1700"/>
          </a:p>
          <a:p>
            <a:pPr marL="0" lvl="0" indent="0" algn="l" rtl="0">
              <a:spcBef>
                <a:spcPts val="1200"/>
              </a:spcBef>
              <a:spcAft>
                <a:spcPts val="1200"/>
              </a:spcAft>
              <a:buNone/>
            </a:pPr>
            <a:endParaRPr sz="1700"/>
          </a:p>
        </p:txBody>
      </p:sp>
      <p:pic>
        <p:nvPicPr>
          <p:cNvPr id="147" name="Google Shape;147;p27"/>
          <p:cNvPicPr preferRelativeResize="0"/>
          <p:nvPr/>
        </p:nvPicPr>
        <p:blipFill>
          <a:blip r:embed="rId3">
            <a:alphaModFix/>
          </a:blip>
          <a:stretch>
            <a:fillRect/>
          </a:stretch>
        </p:blipFill>
        <p:spPr>
          <a:xfrm>
            <a:off x="1288125" y="1510825"/>
            <a:ext cx="5658125" cy="27242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Agenda</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457200" lvl="0" indent="-342900" algn="l" rtl="0">
              <a:spcBef>
                <a:spcPts val="1200"/>
              </a:spcBef>
              <a:spcAft>
                <a:spcPts val="0"/>
              </a:spcAft>
              <a:buSzPts val="1800"/>
              <a:buChar char="●"/>
            </a:pPr>
            <a:r>
              <a:rPr lang="en"/>
              <a:t>Homologación de intervinientes (personas naturales) con datos oficiales de la registraduría.</a:t>
            </a:r>
            <a:endParaRPr/>
          </a:p>
          <a:p>
            <a:pPr marL="457200" lvl="0" indent="-342900" algn="l" rtl="0">
              <a:spcBef>
                <a:spcPts val="0"/>
              </a:spcBef>
              <a:spcAft>
                <a:spcPts val="0"/>
              </a:spcAft>
              <a:buSzPts val="1800"/>
              <a:buChar char="●"/>
            </a:pPr>
            <a:r>
              <a:rPr lang="en"/>
              <a:t>Enriquecimiento de datos del género de los interesados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98900" y="916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Homologación intervinientes</a:t>
            </a:r>
            <a:endParaRPr/>
          </a:p>
        </p:txBody>
      </p:sp>
      <p:sp>
        <p:nvSpPr>
          <p:cNvPr id="67" name="Google Shape;67;p15"/>
          <p:cNvSpPr txBox="1">
            <a:spLocks noGrp="1"/>
          </p:cNvSpPr>
          <p:nvPr>
            <p:ph type="body" idx="1"/>
          </p:nvPr>
        </p:nvSpPr>
        <p:spPr>
          <a:xfrm>
            <a:off x="146250" y="731350"/>
            <a:ext cx="8778900" cy="420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Qué es?</a:t>
            </a:r>
            <a:endParaRPr/>
          </a:p>
          <a:p>
            <a:pPr marL="457200" lvl="0" indent="-342900" algn="l" rtl="0">
              <a:spcBef>
                <a:spcPts val="1200"/>
              </a:spcBef>
              <a:spcAft>
                <a:spcPts val="0"/>
              </a:spcAft>
              <a:buSzPts val="1800"/>
              <a:buChar char="●"/>
            </a:pPr>
            <a:r>
              <a:rPr lang="en"/>
              <a:t>El día 10 de julio el grupo de SNC dió acceso a Colsmart a un servicio web interno IGAC que permite consultar NUIPs en el servicio de interoperabilidad que la registraduría tiene configurado con el IGAC.</a:t>
            </a:r>
            <a:endParaRPr/>
          </a:p>
          <a:p>
            <a:pPr marL="457200" lvl="0" indent="-342900" algn="l" rtl="0">
              <a:spcBef>
                <a:spcPts val="0"/>
              </a:spcBef>
              <a:spcAft>
                <a:spcPts val="0"/>
              </a:spcAft>
              <a:buSzPts val="1800"/>
              <a:buChar char="●"/>
            </a:pPr>
            <a:r>
              <a:rPr lang="en"/>
              <a:t>Se procedió a automatizar la extracción de los NUIPs de los interesados (personas jurídicas) existentes en el modelo simplificado colsmart</a:t>
            </a:r>
            <a:endParaRPr/>
          </a:p>
          <a:p>
            <a:pPr marL="457200" lvl="0" indent="-342900" algn="l" rtl="0">
              <a:spcBef>
                <a:spcPts val="0"/>
              </a:spcBef>
              <a:spcAft>
                <a:spcPts val="0"/>
              </a:spcAft>
              <a:buSzPts val="1800"/>
              <a:buChar char="●"/>
            </a:pPr>
            <a:r>
              <a:rPr lang="en"/>
              <a:t>Se implementaron rutinas de ingeniería de datos / IA para homologar / corregir los nombres y apellidos de los interesados a partir de la información oficial de la registraduría</a:t>
            </a:r>
            <a:endParaRPr/>
          </a:p>
          <a:p>
            <a:pPr marL="914400" lvl="1" indent="-330200" algn="l" rtl="0">
              <a:spcBef>
                <a:spcPts val="0"/>
              </a:spcBef>
              <a:spcAft>
                <a:spcPts val="0"/>
              </a:spcAft>
              <a:buSzPts val="1600"/>
              <a:buChar char="○"/>
            </a:pPr>
            <a:r>
              <a:rPr lang="en" sz="1600" b="1"/>
              <a:t>Nota: </a:t>
            </a:r>
            <a:r>
              <a:rPr lang="en" sz="1600"/>
              <a:t>Dentro de las variables entregadas por la registraduría no se encuentran ni el género ni la fecha de nacimiento</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Homologación intervinientes</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Variables entregadas por el servicio de la registraduría</a:t>
            </a:r>
            <a:endParaRPr/>
          </a:p>
        </p:txBody>
      </p:sp>
      <p:pic>
        <p:nvPicPr>
          <p:cNvPr id="74" name="Google Shape;74;p16"/>
          <p:cNvPicPr preferRelativeResize="0"/>
          <p:nvPr/>
        </p:nvPicPr>
        <p:blipFill>
          <a:blip r:embed="rId3">
            <a:alphaModFix/>
          </a:blip>
          <a:stretch>
            <a:fillRect/>
          </a:stretch>
        </p:blipFill>
        <p:spPr>
          <a:xfrm>
            <a:off x="247300" y="1940550"/>
            <a:ext cx="8718225" cy="16376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61300" y="106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Homologación intervinientes</a:t>
            </a:r>
            <a:endParaRPr/>
          </a:p>
        </p:txBody>
      </p:sp>
      <p:sp>
        <p:nvSpPr>
          <p:cNvPr id="80" name="Google Shape;80;p17"/>
          <p:cNvSpPr txBox="1">
            <a:spLocks noGrp="1"/>
          </p:cNvSpPr>
          <p:nvPr>
            <p:ph type="body" idx="1"/>
          </p:nvPr>
        </p:nvSpPr>
        <p:spPr>
          <a:xfrm>
            <a:off x="198900" y="814100"/>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Se utilizaron diferentes algoritmos de comparación de cadenas y heurísticas para homologar los nombres de la base de datos actual contra la base oficial de la registraduría</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34327" algn="l" rtl="0">
              <a:spcBef>
                <a:spcPts val="1200"/>
              </a:spcBef>
              <a:spcAft>
                <a:spcPts val="0"/>
              </a:spcAft>
              <a:buSzPct val="100000"/>
              <a:buChar char="●"/>
            </a:pPr>
            <a:r>
              <a:rPr lang="en"/>
              <a:t>Para aquellos en donde se pudo determinar equivalencia, se procedió a actualizar la información (Con esto se gana corrección de casos como errores de digitación, falta de segundos nombres, falta de tildes, etc)</a:t>
            </a:r>
            <a:endParaRPr/>
          </a:p>
        </p:txBody>
      </p:sp>
      <p:pic>
        <p:nvPicPr>
          <p:cNvPr id="81" name="Google Shape;81;p17"/>
          <p:cNvPicPr preferRelativeResize="0"/>
          <p:nvPr/>
        </p:nvPicPr>
        <p:blipFill>
          <a:blip r:embed="rId3">
            <a:alphaModFix/>
          </a:blip>
          <a:stretch>
            <a:fillRect/>
          </a:stretch>
        </p:blipFill>
        <p:spPr>
          <a:xfrm>
            <a:off x="382650" y="1744951"/>
            <a:ext cx="8686150" cy="12910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61300" y="106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Homologación intervinientes</a:t>
            </a:r>
            <a:endParaRPr/>
          </a:p>
        </p:txBody>
      </p:sp>
      <p:sp>
        <p:nvSpPr>
          <p:cNvPr id="87" name="Google Shape;87;p18"/>
          <p:cNvSpPr txBox="1">
            <a:spLocks noGrp="1"/>
          </p:cNvSpPr>
          <p:nvPr>
            <p:ph type="body" idx="1"/>
          </p:nvPr>
        </p:nvSpPr>
        <p:spPr>
          <a:xfrm>
            <a:off x="198900" y="8141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Para aquellos casos en los cuales no se encontró equivalencia, no se realizó modificación de la información.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88" name="Google Shape;88;p18"/>
          <p:cNvPicPr preferRelativeResize="0"/>
          <p:nvPr/>
        </p:nvPicPr>
        <p:blipFill>
          <a:blip r:embed="rId3">
            <a:alphaModFix/>
          </a:blip>
          <a:stretch>
            <a:fillRect/>
          </a:stretch>
        </p:blipFill>
        <p:spPr>
          <a:xfrm>
            <a:off x="0" y="1756315"/>
            <a:ext cx="9143999" cy="111952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61300" y="106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Homologación intervinientes</a:t>
            </a:r>
            <a:endParaRPr/>
          </a:p>
        </p:txBody>
      </p:sp>
      <p:sp>
        <p:nvSpPr>
          <p:cNvPr id="94" name="Google Shape;94;p19"/>
          <p:cNvSpPr txBox="1">
            <a:spLocks noGrp="1"/>
          </p:cNvSpPr>
          <p:nvPr>
            <p:ph type="body" idx="1"/>
          </p:nvPr>
        </p:nvSpPr>
        <p:spPr>
          <a:xfrm>
            <a:off x="198900" y="8141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10641 NUIPs no se pudieron relacionar con los datos de la registraduría</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5" name="Google Shape;95;p19"/>
          <p:cNvPicPr preferRelativeResize="0"/>
          <p:nvPr/>
        </p:nvPicPr>
        <p:blipFill>
          <a:blip r:embed="rId3">
            <a:alphaModFix/>
          </a:blip>
          <a:stretch>
            <a:fillRect/>
          </a:stretch>
        </p:blipFill>
        <p:spPr>
          <a:xfrm>
            <a:off x="542025" y="1718851"/>
            <a:ext cx="8520600" cy="1639742"/>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61300" y="106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Homologación intervinientes - Conclusiones</a:t>
            </a:r>
            <a:endParaRPr/>
          </a:p>
        </p:txBody>
      </p:sp>
      <p:pic>
        <p:nvPicPr>
          <p:cNvPr id="101" name="Google Shape;101;p20"/>
          <p:cNvPicPr preferRelativeResize="0"/>
          <p:nvPr/>
        </p:nvPicPr>
        <p:blipFill>
          <a:blip r:embed="rId3">
            <a:alphaModFix/>
          </a:blip>
          <a:stretch>
            <a:fillRect/>
          </a:stretch>
        </p:blipFill>
        <p:spPr>
          <a:xfrm>
            <a:off x="152400" y="831725"/>
            <a:ext cx="8991601" cy="3335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61300" y="106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Homologación intervinientes - Conclusiones</a:t>
            </a:r>
            <a:endParaRPr/>
          </a:p>
        </p:txBody>
      </p:sp>
      <p:pic>
        <p:nvPicPr>
          <p:cNvPr id="107" name="Google Shape;107;p21"/>
          <p:cNvPicPr preferRelativeResize="0"/>
          <p:nvPr/>
        </p:nvPicPr>
        <p:blipFill>
          <a:blip r:embed="rId3">
            <a:alphaModFix/>
          </a:blip>
          <a:stretch>
            <a:fillRect/>
          </a:stretch>
        </p:blipFill>
        <p:spPr>
          <a:xfrm>
            <a:off x="895976" y="810450"/>
            <a:ext cx="7494325" cy="38958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613</Words>
  <Application>Microsoft Office PowerPoint</Application>
  <PresentationFormat>Presentación en pantalla (16:9)</PresentationFormat>
  <Paragraphs>51</Paragraphs>
  <Slides>15</Slides>
  <Notes>15</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15</vt:i4>
      </vt:variant>
    </vt:vector>
  </HeadingPairs>
  <TitlesOfParts>
    <vt:vector size="17" baseType="lpstr">
      <vt:lpstr>Arial</vt:lpstr>
      <vt:lpstr>Simple Light</vt:lpstr>
      <vt:lpstr>Enriquecimiento de datos jurídicos</vt:lpstr>
      <vt:lpstr>Agenda</vt:lpstr>
      <vt:lpstr>Homologación intervinientes</vt:lpstr>
      <vt:lpstr>Homologación intervinientes</vt:lpstr>
      <vt:lpstr>Homologación intervinientes</vt:lpstr>
      <vt:lpstr>Homologación intervinientes</vt:lpstr>
      <vt:lpstr>Homologación intervinientes</vt:lpstr>
      <vt:lpstr>Homologación intervinientes - Conclusiones</vt:lpstr>
      <vt:lpstr>Homologación intervinientes - Conclusiones</vt:lpstr>
      <vt:lpstr>Homologación intervinientes - Conclusiones</vt:lpstr>
      <vt:lpstr>Enriquecimiento de datos del género de los interesados</vt:lpstr>
      <vt:lpstr>Enriquecimiento de datos del género de los interesados</vt:lpstr>
      <vt:lpstr>Enriquecimiento de datos del género de los interesados</vt:lpstr>
      <vt:lpstr>Enriquecimiento de datos del género de los interesados</vt:lpstr>
      <vt:lpstr>Enriquecimiento de datos del género de los interesados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Enriquecimiento de datos jurídicos</dc:title>
  <dc:creator>Cesar</dc:creator>
  <cp:lastModifiedBy>Cesar Basurto</cp:lastModifiedBy>
  <cp:revision>1</cp:revision>
  <dcterms:modified xsi:type="dcterms:W3CDTF">2025-07-28T01:44:00Z</dcterms:modified>
</cp:coreProperties>
</file>