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客服</c:v>
                </c:pt>
              </c:strCache>
            </c:strRef>
          </c:tx>
          <c:spPr>
            <a:solidFill>
              <a:srgbClr val="FFBFB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4C275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2"/>
            <c:bubble3D val="0"/>
            <c:spPr>
              <a:solidFill>
                <a:srgbClr val="7395D3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PC</c:v>
                </c:pt>
                <c:pt idx="1">
                  <c:v>iOS</c:v>
                </c:pt>
                <c:pt idx="2">
                  <c:v>Android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85.0</c:v>
                </c:pt>
                <c:pt idx="1">
                  <c:v>9.7</c:v>
                </c:pt>
                <c:pt idx="2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客服</c:v>
                </c:pt>
              </c:strCache>
            </c:strRef>
          </c:tx>
          <c:spPr>
            <a:solidFill>
              <a:srgbClr val="FFBFB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4C275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2"/>
            <c:bubble3D val="0"/>
            <c:spPr>
              <a:solidFill>
                <a:srgbClr val="7395D3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cat>
            <c:strRef>
              <c:f>Sheet1!$B$1:$E$1</c:f>
              <c:strCache>
                <c:ptCount val="4"/>
                <c:pt idx="0">
                  <c:v>SDK</c:v>
                </c:pt>
                <c:pt idx="1">
                  <c:v>m端</c:v>
                </c:pt>
                <c:pt idx="2">
                  <c:v>web</c:v>
                </c:pt>
                <c:pt idx="3">
                  <c:v>pc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57.6</c:v>
                </c:pt>
                <c:pt idx="1">
                  <c:v>20.3</c:v>
                </c:pt>
                <c:pt idx="2">
                  <c:v>17.8</c:v>
                </c:pt>
                <c:pt idx="3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5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125" y="1227667"/>
            <a:ext cx="13040926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634436" y="1512147"/>
            <a:ext cx="11704321" cy="4248575"/>
          </a:xfrm>
          <a:prstGeom prst="rect">
            <a:avLst/>
          </a:prstGeom>
        </p:spPr>
        <p:txBody>
          <a:bodyPr lIns="55414" tIns="55414" rIns="55414" bIns="55414"/>
          <a:lstStyle>
            <a:lvl1pPr defTabSz="1733973">
              <a:defRPr sz="7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285653" y="7769183"/>
            <a:ext cx="3034455" cy="4602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733973">
              <a:defRPr sz="2200">
                <a:solidFill>
                  <a:srgbClr val="C000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9184640" y="7999307"/>
            <a:ext cx="385606" cy="441029"/>
          </a:xfrm>
          <a:prstGeom prst="rect">
            <a:avLst/>
          </a:prstGeom>
        </p:spPr>
        <p:txBody>
          <a:bodyPr lIns="55414" tIns="55414" rIns="55414" bIns="55414"/>
          <a:lstStyle>
            <a:lvl1pPr algn="l" defTabSz="1733973">
              <a:defRPr sz="2200">
                <a:solidFill>
                  <a:srgbClr val="C000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1625599" y="2416386"/>
            <a:ext cx="9753601" cy="2546775"/>
          </a:xfrm>
          <a:prstGeom prst="rect">
            <a:avLst/>
          </a:prstGeom>
        </p:spPr>
        <p:txBody>
          <a:bodyPr lIns="55414" tIns="55414" rIns="55414" bIns="55414" anchor="b"/>
          <a:lstStyle>
            <a:lvl1pPr defTabSz="1477692">
              <a:lnSpc>
                <a:spcPct val="90000"/>
              </a:lnSpc>
              <a:defRPr sz="9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1625599" y="5061373"/>
            <a:ext cx="9753601" cy="1766148"/>
          </a:xfrm>
          <a:prstGeom prst="rect">
            <a:avLst/>
          </a:prstGeom>
        </p:spPr>
        <p:txBody>
          <a:bodyPr lIns="55414" tIns="55414" rIns="55414" bIns="55414" anchor="t"/>
          <a:lstStyle>
            <a:lvl1pPr marL="0" indent="0" algn="ctr" defTabSz="1477692">
              <a:lnSpc>
                <a:spcPct val="90000"/>
              </a:lnSpc>
              <a:spcBef>
                <a:spcPts val="1500"/>
              </a:spcBef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indent="389625" algn="ctr" defTabSz="1477692">
              <a:lnSpc>
                <a:spcPct val="90000"/>
              </a:lnSpc>
              <a:spcBef>
                <a:spcPts val="1500"/>
              </a:spcBef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0" indent="779251" algn="ctr" defTabSz="1477692">
              <a:lnSpc>
                <a:spcPct val="90000"/>
              </a:lnSpc>
              <a:spcBef>
                <a:spcPts val="1500"/>
              </a:spcBef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0" indent="1168877" algn="ctr" defTabSz="1477692">
              <a:lnSpc>
                <a:spcPct val="90000"/>
              </a:lnSpc>
              <a:spcBef>
                <a:spcPts val="1500"/>
              </a:spcBef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0" indent="1558503" algn="ctr" defTabSz="1477692">
              <a:lnSpc>
                <a:spcPct val="90000"/>
              </a:lnSpc>
              <a:spcBef>
                <a:spcPts val="1500"/>
              </a:spcBef>
              <a:buSzTx/>
              <a:buNone/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9184640" y="7999307"/>
            <a:ext cx="385606" cy="441029"/>
          </a:xfrm>
          <a:prstGeom prst="rect">
            <a:avLst/>
          </a:prstGeom>
        </p:spPr>
        <p:txBody>
          <a:bodyPr lIns="55414" tIns="55414" rIns="55414" bIns="55414"/>
          <a:lstStyle>
            <a:lvl1pPr algn="l" defTabSz="1733973">
              <a:defRPr sz="2200">
                <a:solidFill>
                  <a:srgbClr val="C000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github.com/mindwind" TargetMode="External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43466" y="2036945"/>
            <a:ext cx="11717868" cy="223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defTabSz="1733973">
              <a:defRPr sz="6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defTabSz="1733973">
              <a:defRPr sz="6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2016年晋升述职评审报告</a:t>
            </a:r>
          </a:p>
        </p:txBody>
      </p:sp>
      <p:sp>
        <p:nvSpPr>
          <p:cNvPr id="145" name="Shape 145"/>
          <p:cNvSpPr/>
          <p:nvPr/>
        </p:nvSpPr>
        <p:spPr>
          <a:xfrm>
            <a:off x="7962101" y="4684528"/>
            <a:ext cx="4649635" cy="182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algn="l" defTabSz="1733973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姓名：胡 峰</a:t>
            </a:r>
          </a:p>
          <a:p>
            <a:pPr algn="l" defTabSz="1733973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职位：软件开发工程师</a:t>
            </a:r>
          </a:p>
          <a:p>
            <a:pPr algn="l" defTabSz="1733973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时间：2016-02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主要工作业绩和成果－服务隔离</a:t>
            </a:r>
          </a:p>
        </p:txBody>
      </p:sp>
      <p:sp>
        <p:nvSpPr>
          <p:cNvPr id="485" name="Shape 485"/>
          <p:cNvSpPr/>
          <p:nvPr/>
        </p:nvSpPr>
        <p:spPr>
          <a:xfrm>
            <a:off x="10950926" y="2374045"/>
            <a:ext cx="118114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进程隔离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线程隔离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依赖隔离</a:t>
            </a:r>
          </a:p>
        </p:txBody>
      </p:sp>
      <p:sp>
        <p:nvSpPr>
          <p:cNvPr id="486" name="Shape 486"/>
          <p:cNvSpPr/>
          <p:nvPr/>
        </p:nvSpPr>
        <p:spPr>
          <a:xfrm>
            <a:off x="4267758" y="4081859"/>
            <a:ext cx="4869774" cy="3645397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8142713" y="4488532"/>
            <a:ext cx="992234" cy="283205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4269117" y="4540274"/>
            <a:ext cx="1755081" cy="283205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060950" y="4991100"/>
            <a:ext cx="635000" cy="6350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线程池</a:t>
            </a:r>
          </a:p>
        </p:txBody>
      </p:sp>
      <p:sp>
        <p:nvSpPr>
          <p:cNvPr id="490" name="Shape 490"/>
          <p:cNvSpPr/>
          <p:nvPr/>
        </p:nvSpPr>
        <p:spPr>
          <a:xfrm>
            <a:off x="5060950" y="5638800"/>
            <a:ext cx="635000" cy="6350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线程池</a:t>
            </a:r>
          </a:p>
        </p:txBody>
      </p:sp>
      <p:sp>
        <p:nvSpPr>
          <p:cNvPr id="491" name="Shape 491"/>
          <p:cNvSpPr/>
          <p:nvPr/>
        </p:nvSpPr>
        <p:spPr>
          <a:xfrm>
            <a:off x="5060950" y="6299200"/>
            <a:ext cx="635000" cy="635000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线程池</a:t>
            </a:r>
          </a:p>
        </p:txBody>
      </p:sp>
      <p:sp>
        <p:nvSpPr>
          <p:cNvPr id="492" name="Shape 492"/>
          <p:cNvSpPr/>
          <p:nvPr/>
        </p:nvSpPr>
        <p:spPr>
          <a:xfrm flipH="1">
            <a:off x="5710536" y="5308600"/>
            <a:ext cx="186729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375349" y="5003800"/>
            <a:ext cx="85100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业务1 执行</a:t>
            </a:r>
          </a:p>
        </p:txBody>
      </p:sp>
      <p:sp>
        <p:nvSpPr>
          <p:cNvPr id="494" name="Shape 494"/>
          <p:cNvSpPr/>
          <p:nvPr/>
        </p:nvSpPr>
        <p:spPr>
          <a:xfrm flipH="1">
            <a:off x="5710536" y="5956300"/>
            <a:ext cx="283922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6375349" y="5651500"/>
            <a:ext cx="85100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业务2 执行</a:t>
            </a:r>
          </a:p>
        </p:txBody>
      </p:sp>
      <p:sp>
        <p:nvSpPr>
          <p:cNvPr id="496" name="Shape 496"/>
          <p:cNvSpPr/>
          <p:nvPr/>
        </p:nvSpPr>
        <p:spPr>
          <a:xfrm>
            <a:off x="1264546" y="3586525"/>
            <a:ext cx="1010296" cy="463606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调用方</a:t>
            </a:r>
          </a:p>
        </p:txBody>
      </p:sp>
      <p:sp>
        <p:nvSpPr>
          <p:cNvPr id="497" name="Shape 497"/>
          <p:cNvSpPr/>
          <p:nvPr/>
        </p:nvSpPr>
        <p:spPr>
          <a:xfrm flipH="1">
            <a:off x="5710536" y="6648450"/>
            <a:ext cx="1869163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6375349" y="6337300"/>
            <a:ext cx="85100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业务3 执行</a:t>
            </a:r>
          </a:p>
        </p:txBody>
      </p:sp>
      <p:sp>
        <p:nvSpPr>
          <p:cNvPr id="499" name="Shape 499"/>
          <p:cNvSpPr/>
          <p:nvPr/>
        </p:nvSpPr>
        <p:spPr>
          <a:xfrm flipH="1">
            <a:off x="2289428" y="5308600"/>
            <a:ext cx="2756936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 flipV="1">
            <a:off x="4617194" y="5181599"/>
            <a:ext cx="254002" cy="254002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 flipV="1">
            <a:off x="4622310" y="5186716"/>
            <a:ext cx="243769" cy="243768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8591632" y="5797550"/>
            <a:ext cx="419101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切换</a:t>
            </a:r>
          </a:p>
        </p:txBody>
      </p:sp>
      <p:sp>
        <p:nvSpPr>
          <p:cNvPr id="503" name="Shape 503"/>
          <p:cNvSpPr/>
          <p:nvPr/>
        </p:nvSpPr>
        <p:spPr>
          <a:xfrm flipH="1">
            <a:off x="2282134" y="6648450"/>
            <a:ext cx="2756936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 flipH="1">
            <a:off x="2289428" y="5978525"/>
            <a:ext cx="2756936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4766445" y="6025220"/>
            <a:ext cx="27262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032719" y="5879210"/>
            <a:ext cx="1" cy="24943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3604717" y="5691652"/>
            <a:ext cx="5715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异步化</a:t>
            </a:r>
          </a:p>
        </p:txBody>
      </p:sp>
      <p:grpSp>
        <p:nvGrpSpPr>
          <p:cNvPr id="511" name="Group 511"/>
          <p:cNvGrpSpPr/>
          <p:nvPr/>
        </p:nvGrpSpPr>
        <p:grpSpPr>
          <a:xfrm>
            <a:off x="4606326" y="6504259"/>
            <a:ext cx="279401" cy="279401"/>
            <a:chOff x="0" y="0"/>
            <a:chExt cx="279400" cy="279400"/>
          </a:xfrm>
        </p:grpSpPr>
        <p:sp>
          <p:nvSpPr>
            <p:cNvPr id="508" name="Shape 508"/>
            <p:cNvSpPr/>
            <p:nvPr/>
          </p:nvSpPr>
          <p:spPr>
            <a:xfrm>
              <a:off x="0" y="0"/>
              <a:ext cx="279400" cy="27940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39700" y="142494"/>
              <a:ext cx="1397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 flipH="1">
              <a:off x="139700" y="5196"/>
              <a:ext cx="1" cy="1397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528517" y="6354105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超时控制</a:t>
            </a:r>
          </a:p>
        </p:txBody>
      </p:sp>
      <p:sp>
        <p:nvSpPr>
          <p:cNvPr id="513" name="Shape 513"/>
          <p:cNvSpPr/>
          <p:nvPr/>
        </p:nvSpPr>
        <p:spPr>
          <a:xfrm>
            <a:off x="4552950" y="8619979"/>
            <a:ext cx="1651000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监控系统 － UMP</a:t>
            </a:r>
          </a:p>
        </p:txBody>
      </p:sp>
      <p:sp>
        <p:nvSpPr>
          <p:cNvPr id="514" name="Shape 514"/>
          <p:cNvSpPr/>
          <p:nvPr/>
        </p:nvSpPr>
        <p:spPr>
          <a:xfrm flipV="1">
            <a:off x="5378450" y="6969882"/>
            <a:ext cx="0" cy="161441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5374481" y="7837402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调用监控</a:t>
            </a:r>
          </a:p>
        </p:txBody>
      </p:sp>
      <p:sp>
        <p:nvSpPr>
          <p:cNvPr id="516" name="Shape 516"/>
          <p:cNvSpPr/>
          <p:nvPr/>
        </p:nvSpPr>
        <p:spPr>
          <a:xfrm>
            <a:off x="9613951" y="546893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主依赖服务</a:t>
            </a:r>
          </a:p>
        </p:txBody>
      </p:sp>
      <p:sp>
        <p:nvSpPr>
          <p:cNvPr id="517" name="Shape 517"/>
          <p:cNvSpPr/>
          <p:nvPr/>
        </p:nvSpPr>
        <p:spPr>
          <a:xfrm>
            <a:off x="9613951" y="598075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备依赖服务</a:t>
            </a:r>
          </a:p>
        </p:txBody>
      </p:sp>
      <p:sp>
        <p:nvSpPr>
          <p:cNvPr id="518" name="Shape 518"/>
          <p:cNvSpPr/>
          <p:nvPr/>
        </p:nvSpPr>
        <p:spPr>
          <a:xfrm>
            <a:off x="8570695" y="5660082"/>
            <a:ext cx="1" cy="50800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 flipH="1">
            <a:off x="8562630" y="6180782"/>
            <a:ext cx="992234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 flipH="1">
            <a:off x="8562630" y="5660082"/>
            <a:ext cx="9922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680917" y="5028310"/>
            <a:ext cx="419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降级</a:t>
            </a:r>
          </a:p>
        </p:txBody>
      </p:sp>
      <p:sp>
        <p:nvSpPr>
          <p:cNvPr id="522" name="Shape 522"/>
          <p:cNvSpPr/>
          <p:nvPr/>
        </p:nvSpPr>
        <p:spPr>
          <a:xfrm>
            <a:off x="6291004" y="40352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服务进程</a:t>
            </a:r>
          </a:p>
        </p:txBody>
      </p:sp>
      <p:sp>
        <p:nvSpPr>
          <p:cNvPr id="523" name="Shape 523"/>
          <p:cNvSpPr/>
          <p:nvPr/>
        </p:nvSpPr>
        <p:spPr>
          <a:xfrm>
            <a:off x="4264818" y="3587750"/>
            <a:ext cx="1016001" cy="38100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服务进程</a:t>
            </a:r>
          </a:p>
        </p:txBody>
      </p:sp>
      <p:sp>
        <p:nvSpPr>
          <p:cNvPr id="524" name="Shape 524"/>
          <p:cNvSpPr/>
          <p:nvPr/>
        </p:nvSpPr>
        <p:spPr>
          <a:xfrm>
            <a:off x="6937898" y="3597287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依赖服务</a:t>
            </a:r>
          </a:p>
        </p:txBody>
      </p:sp>
      <p:sp>
        <p:nvSpPr>
          <p:cNvPr id="525" name="Shape 525"/>
          <p:cNvSpPr/>
          <p:nvPr/>
        </p:nvSpPr>
        <p:spPr>
          <a:xfrm flipH="1">
            <a:off x="5339184" y="3787787"/>
            <a:ext cx="155166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 flipH="1">
            <a:off x="2282134" y="3791160"/>
            <a:ext cx="197539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4264818" y="7805652"/>
            <a:ext cx="1016001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服务进程</a:t>
            </a:r>
          </a:p>
        </p:txBody>
      </p:sp>
      <p:sp>
        <p:nvSpPr>
          <p:cNvPr id="528" name="Shape 528"/>
          <p:cNvSpPr/>
          <p:nvPr/>
        </p:nvSpPr>
        <p:spPr>
          <a:xfrm flipH="1">
            <a:off x="2282134" y="7996152"/>
            <a:ext cx="197539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9605273" y="3582329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依赖服务</a:t>
            </a:r>
          </a:p>
        </p:txBody>
      </p:sp>
      <p:sp>
        <p:nvSpPr>
          <p:cNvPr id="530" name="Shape 530"/>
          <p:cNvSpPr/>
          <p:nvPr/>
        </p:nvSpPr>
        <p:spPr>
          <a:xfrm flipH="1">
            <a:off x="8025352" y="3761916"/>
            <a:ext cx="155166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 flipV="1">
            <a:off x="1667513" y="3186845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 flipH="1" flipV="1">
            <a:off x="1667128" y="3176435"/>
            <a:ext cx="842996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10093699" y="3192057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4849463" y="2890739"/>
            <a:ext cx="177393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异步回调 - HTTP 或 消息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2269801" y="282490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主要工作业绩和成果－平台迁移</a:t>
            </a:r>
          </a:p>
        </p:txBody>
      </p:sp>
      <p:sp>
        <p:nvSpPr>
          <p:cNvPr id="537" name="Shape 537"/>
          <p:cNvSpPr/>
          <p:nvPr/>
        </p:nvSpPr>
        <p:spPr>
          <a:xfrm>
            <a:off x="7949632" y="3799427"/>
            <a:ext cx="3508525" cy="3167039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0135872" y="4469860"/>
            <a:ext cx="1205360" cy="182617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539" name="Shape 539"/>
          <p:cNvSpPr/>
          <p:nvPr/>
        </p:nvSpPr>
        <p:spPr>
          <a:xfrm>
            <a:off x="8106769" y="3960679"/>
            <a:ext cx="3246341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540" name="Shape 540"/>
          <p:cNvSpPr/>
          <p:nvPr/>
        </p:nvSpPr>
        <p:spPr>
          <a:xfrm>
            <a:off x="8080724" y="6436912"/>
            <a:ext cx="3246341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541" name="Shape 541"/>
          <p:cNvSpPr/>
          <p:nvPr/>
        </p:nvSpPr>
        <p:spPr>
          <a:xfrm>
            <a:off x="8106124" y="4455474"/>
            <a:ext cx="1919787" cy="1854945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542" name="Shape 542"/>
          <p:cNvSpPr/>
          <p:nvPr/>
        </p:nvSpPr>
        <p:spPr>
          <a:xfrm>
            <a:off x="1665700" y="4408103"/>
            <a:ext cx="889001" cy="889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0 级服务</a:t>
            </a:r>
          </a:p>
        </p:txBody>
      </p:sp>
      <p:sp>
        <p:nvSpPr>
          <p:cNvPr id="543" name="Shape 543"/>
          <p:cNvSpPr/>
          <p:nvPr/>
        </p:nvSpPr>
        <p:spPr>
          <a:xfrm>
            <a:off x="1666310" y="3944640"/>
            <a:ext cx="2881653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接入服务</a:t>
            </a:r>
          </a:p>
        </p:txBody>
      </p:sp>
      <p:sp>
        <p:nvSpPr>
          <p:cNvPr id="544" name="Shape 544"/>
          <p:cNvSpPr/>
          <p:nvPr/>
        </p:nvSpPr>
        <p:spPr>
          <a:xfrm>
            <a:off x="1546643" y="3812559"/>
            <a:ext cx="3120987" cy="1657035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2662636" y="4408103"/>
            <a:ext cx="889001" cy="889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1 级服务</a:t>
            </a:r>
          </a:p>
        </p:txBody>
      </p:sp>
      <p:sp>
        <p:nvSpPr>
          <p:cNvPr id="546" name="Shape 546"/>
          <p:cNvSpPr/>
          <p:nvPr/>
        </p:nvSpPr>
        <p:spPr>
          <a:xfrm>
            <a:off x="3659571" y="4408103"/>
            <a:ext cx="889001" cy="889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2 级服务</a:t>
            </a:r>
          </a:p>
        </p:txBody>
      </p:sp>
      <p:sp>
        <p:nvSpPr>
          <p:cNvPr id="547" name="Shape 547"/>
          <p:cNvSpPr/>
          <p:nvPr/>
        </p:nvSpPr>
        <p:spPr>
          <a:xfrm>
            <a:off x="5862082" y="4553789"/>
            <a:ext cx="1056585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桥接代理</a:t>
            </a:r>
          </a:p>
        </p:txBody>
      </p:sp>
      <p:sp>
        <p:nvSpPr>
          <p:cNvPr id="548" name="Shape 548"/>
          <p:cNvSpPr/>
          <p:nvPr/>
        </p:nvSpPr>
        <p:spPr>
          <a:xfrm>
            <a:off x="2601988" y="2780784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用户端</a:t>
            </a:r>
          </a:p>
        </p:txBody>
      </p:sp>
      <p:sp>
        <p:nvSpPr>
          <p:cNvPr id="549" name="Shape 549"/>
          <p:cNvSpPr/>
          <p:nvPr/>
        </p:nvSpPr>
        <p:spPr>
          <a:xfrm>
            <a:off x="8699096" y="7861395"/>
            <a:ext cx="1010296" cy="1669734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客服端</a:t>
            </a:r>
          </a:p>
        </p:txBody>
      </p:sp>
      <p:sp>
        <p:nvSpPr>
          <p:cNvPr id="550" name="Shape 550"/>
          <p:cNvSpPr/>
          <p:nvPr/>
        </p:nvSpPr>
        <p:spPr>
          <a:xfrm flipH="1">
            <a:off x="4895286" y="4744289"/>
            <a:ext cx="81228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7051219" y="4744289"/>
            <a:ext cx="70741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2" name="Shape 552"/>
          <p:cNvSpPr/>
          <p:nvPr/>
        </p:nvSpPr>
        <p:spPr>
          <a:xfrm flipV="1">
            <a:off x="3107136" y="5554062"/>
            <a:ext cx="1" cy="5897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3107136" y="3306197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4" name="Shape 554"/>
          <p:cNvSpPr/>
          <p:nvPr/>
        </p:nvSpPr>
        <p:spPr>
          <a:xfrm flipV="1">
            <a:off x="9729939" y="7122212"/>
            <a:ext cx="1" cy="5897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9750489" y="7861395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POP 商家</a:t>
            </a:r>
          </a:p>
        </p:txBody>
      </p:sp>
      <p:sp>
        <p:nvSpPr>
          <p:cNvPr id="556" name="Shape 556"/>
          <p:cNvSpPr/>
          <p:nvPr/>
        </p:nvSpPr>
        <p:spPr>
          <a:xfrm>
            <a:off x="9750489" y="8285333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供应商</a:t>
            </a:r>
          </a:p>
        </p:txBody>
      </p:sp>
      <p:sp>
        <p:nvSpPr>
          <p:cNvPr id="557" name="Shape 557"/>
          <p:cNvSpPr/>
          <p:nvPr/>
        </p:nvSpPr>
        <p:spPr>
          <a:xfrm>
            <a:off x="9750489" y="8721971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京东金融</a:t>
            </a:r>
          </a:p>
        </p:txBody>
      </p:sp>
      <p:sp>
        <p:nvSpPr>
          <p:cNvPr id="558" name="Shape 558"/>
          <p:cNvSpPr/>
          <p:nvPr/>
        </p:nvSpPr>
        <p:spPr>
          <a:xfrm>
            <a:off x="2601988" y="6226312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京东客服</a:t>
            </a:r>
          </a:p>
        </p:txBody>
      </p:sp>
      <p:sp>
        <p:nvSpPr>
          <p:cNvPr id="559" name="Shape 559"/>
          <p:cNvSpPr/>
          <p:nvPr/>
        </p:nvSpPr>
        <p:spPr>
          <a:xfrm>
            <a:off x="9750489" y="9158609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新接业务</a:t>
            </a:r>
          </a:p>
        </p:txBody>
      </p:sp>
      <p:sp>
        <p:nvSpPr>
          <p:cNvPr id="566" name="Shape 566"/>
          <p:cNvSpPr/>
          <p:nvPr/>
        </p:nvSpPr>
        <p:spPr>
          <a:xfrm>
            <a:off x="3113402" y="6701042"/>
            <a:ext cx="5483656" cy="210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65" extrusionOk="0">
                <a:moveTo>
                  <a:pt x="0" y="0"/>
                </a:moveTo>
                <a:cubicBezTo>
                  <a:pt x="3682" y="15566"/>
                  <a:pt x="10882" y="21600"/>
                  <a:pt x="21600" y="18102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104624" y="8868168"/>
            <a:ext cx="5715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迁移中</a:t>
            </a:r>
          </a:p>
        </p:txBody>
      </p:sp>
      <p:sp>
        <p:nvSpPr>
          <p:cNvPr id="567" name="Shape 567"/>
          <p:cNvSpPr/>
          <p:nvPr/>
        </p:nvSpPr>
        <p:spPr>
          <a:xfrm>
            <a:off x="3751417" y="2411430"/>
            <a:ext cx="5220075" cy="57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6082" y="-5218"/>
                  <a:pt x="13282" y="-5399"/>
                  <a:pt x="21600" y="15657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6104624" y="2027772"/>
            <a:ext cx="5715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迁移中</a:t>
            </a:r>
          </a:p>
        </p:txBody>
      </p:sp>
      <p:sp>
        <p:nvSpPr>
          <p:cNvPr id="564" name="Shape 564"/>
          <p:cNvSpPr/>
          <p:nvPr/>
        </p:nvSpPr>
        <p:spPr>
          <a:xfrm>
            <a:off x="9066017" y="2819316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用户端</a:t>
            </a:r>
          </a:p>
        </p:txBody>
      </p:sp>
      <p:sp>
        <p:nvSpPr>
          <p:cNvPr id="565" name="Shape 565"/>
          <p:cNvSpPr/>
          <p:nvPr/>
        </p:nvSpPr>
        <p:spPr>
          <a:xfrm>
            <a:off x="9571165" y="3306197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主要工作业绩和成果－总结</a:t>
            </a:r>
          </a:p>
        </p:txBody>
      </p:sp>
      <p:sp>
        <p:nvSpPr>
          <p:cNvPr id="570" name="Shape 570"/>
          <p:cNvSpPr/>
          <p:nvPr/>
        </p:nvSpPr>
        <p:spPr>
          <a:xfrm>
            <a:off x="134190" y="1226763"/>
            <a:ext cx="8465197" cy="898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即时通讯平台 - 已取得成果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部署 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42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个独立服务，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3</a:t>
            </a:r>
            <a:r>
              <a:t> 个集群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日均咨询量  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280 </a:t>
            </a:r>
            <a:r>
              <a:t>万，日均消息量 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3000</a:t>
            </a:r>
            <a:r>
              <a:t> 万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90% 消息送达耗时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 0.315 </a:t>
            </a:r>
            <a:r>
              <a:t>秒</a:t>
            </a:r>
          </a:p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即时通讯平台 - 未来优势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标准</a:t>
            </a:r>
            <a:r>
              <a:rPr sz="3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积木式</a:t>
            </a:r>
            <a:r>
              <a:t>服务组件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配置接入省心省力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业务抽象对外开放</a:t>
            </a:r>
          </a:p>
        </p:txBody>
      </p:sp>
      <p:pic>
        <p:nvPicPr>
          <p:cNvPr id="57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0650" y="5172951"/>
            <a:ext cx="1816100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9250" y="2671051"/>
            <a:ext cx="1358900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6100" y="8121650"/>
            <a:ext cx="9652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42650" y="8070850"/>
            <a:ext cx="927100" cy="77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72400" y="8299450"/>
            <a:ext cx="11176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59699" y="9049608"/>
            <a:ext cx="965201" cy="208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21850" y="8976154"/>
            <a:ext cx="393700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jd_hom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15700" y="8965559"/>
            <a:ext cx="381000" cy="376791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/>
        </p:nvSpPr>
        <p:spPr>
          <a:xfrm>
            <a:off x="7340600" y="7943850"/>
            <a:ext cx="5156200" cy="1640384"/>
          </a:xfrm>
          <a:prstGeom prst="rect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9918699" y="6926946"/>
            <a:ext cx="1" cy="65356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9918700" y="4052421"/>
            <a:ext cx="1" cy="653560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2269801" y="282490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个人技术影响力自我评价</a:t>
            </a:r>
          </a:p>
        </p:txBody>
      </p:sp>
      <p:sp>
        <p:nvSpPr>
          <p:cNvPr id="584" name="Shape 584"/>
          <p:cNvSpPr/>
          <p:nvPr/>
        </p:nvSpPr>
        <p:spPr>
          <a:xfrm>
            <a:off x="291975" y="1408728"/>
            <a:ext cx="7212357" cy="6513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对公司内部影响力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2013 京东年度技术精英奖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咚咚专场 Hack Day 分享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研究院和团队内部分享</a:t>
            </a:r>
          </a:p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对公司外部影响力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CSDN 技术博客专家，Java 知识库特邀编审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开源  </a:t>
            </a:r>
            <a:r>
              <a:rPr u="sng" dirty="0">
                <a:solidFill>
                  <a:schemeClr val="tx1"/>
                </a:solidFill>
              </a:rPr>
              <a:t>https://</a:t>
            </a:r>
            <a:r>
              <a:rPr dirty="0">
                <a:solidFill>
                  <a:schemeClr val="tx1"/>
                </a:solidFill>
                <a:hlinkClick r:id="rId2"/>
              </a:rPr>
              <a:t>github.com/mindwind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专利</a:t>
            </a:r>
          </a:p>
        </p:txBody>
      </p:sp>
      <p:pic>
        <p:nvPicPr>
          <p:cNvPr id="585" name="githu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3903" y="6534272"/>
            <a:ext cx="898492" cy="720244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Shape 586"/>
          <p:cNvSpPr/>
          <p:nvPr/>
        </p:nvSpPr>
        <p:spPr>
          <a:xfrm>
            <a:off x="6086271" y="2185279"/>
            <a:ext cx="5322675" cy="3321117"/>
          </a:xfrm>
          <a:prstGeom prst="wedgeEllipseCallout">
            <a:avLst>
              <a:gd name="adj1" fmla="val -75810"/>
              <a:gd name="adj2" fmla="val 5274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网络编程介绍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服务化框架 dubbo 实践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Java 内存管理与实践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Java 编码规范与实践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Web API 设计指南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阿里旺旺交流总结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微服务架构实践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深入咚咚服务端架构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京东咚咚平台化架构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t>京东咚咚架构演进</a:t>
            </a:r>
          </a:p>
        </p:txBody>
      </p:sp>
      <p:sp>
        <p:nvSpPr>
          <p:cNvPr id="587" name="Shape 587"/>
          <p:cNvSpPr/>
          <p:nvPr/>
        </p:nvSpPr>
        <p:spPr>
          <a:xfrm>
            <a:off x="3635717" y="7283313"/>
            <a:ext cx="6601977" cy="1847075"/>
          </a:xfrm>
          <a:prstGeom prst="wedgeEllipseCallout">
            <a:avLst>
              <a:gd name="adj1" fmla="val -80435"/>
              <a:gd name="adj2" fmla="val -24212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rPr dirty="0"/>
              <a:t>一种电子商务平台通讯派对方法及系统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rPr dirty="0"/>
              <a:t>一种基于动态线程池的服务处理方法和装置</a:t>
            </a:r>
          </a:p>
          <a:p>
            <a:pPr marL="197555" indent="-197555" algn="l">
              <a:buSzPct val="75000"/>
              <a:buChar char="•"/>
              <a:defRPr sz="1600">
                <a:solidFill>
                  <a:srgbClr val="FFFFFF"/>
                </a:solidFill>
              </a:defRPr>
            </a:pPr>
            <a:r>
              <a:rPr dirty="0"/>
              <a:t>一种基于加密令牌的分布式服务授信方法和系统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2269801" y="282490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个人专业力自我评价</a:t>
            </a:r>
          </a:p>
        </p:txBody>
      </p:sp>
      <p:sp>
        <p:nvSpPr>
          <p:cNvPr id="590" name="Shape 590"/>
          <p:cNvSpPr/>
          <p:nvPr/>
        </p:nvSpPr>
        <p:spPr>
          <a:xfrm>
            <a:off x="291975" y="1408728"/>
            <a:ext cx="8916461" cy="7794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优势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自我认知</a:t>
            </a:r>
            <a:r>
              <a:t>（很多的失败都是因为自己并不真的了解自己）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沉淀、热爱、专注、坚持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积极，持续行动</a:t>
            </a:r>
            <a:r>
              <a:t>（活的被动，只会被生活赶着走）</a:t>
            </a:r>
          </a:p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待发展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后端分布式相关知识体系完善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方法论建设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业界技术影响力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2269801" y="282490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晋升后对部门及个人职业发展规划设想</a:t>
            </a:r>
          </a:p>
        </p:txBody>
      </p:sp>
      <p:sp>
        <p:nvSpPr>
          <p:cNvPr id="593" name="Shape 593"/>
          <p:cNvSpPr/>
          <p:nvPr/>
        </p:nvSpPr>
        <p:spPr>
          <a:xfrm>
            <a:off x="291975" y="1408728"/>
            <a:ext cx="9393654" cy="533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部门发展规划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进一步完善咚咚平台运营数据化与精细化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研究院层面专业领域分享、提升区域地区的技术影响力 </a:t>
            </a:r>
          </a:p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个人职业发展规划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拓展技术视野，完善知识体系</a:t>
            </a:r>
          </a:p>
          <a:p>
            <a:pPr marL="656723" lvl="1" indent="-275723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提升业界技术影响力，向行业技术专家方向发展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body" sz="quarter" idx="1"/>
          </p:nvPr>
        </p:nvSpPr>
        <p:spPr>
          <a:xfrm>
            <a:off x="2111017" y="3825298"/>
            <a:ext cx="9753601" cy="1766148"/>
          </a:xfrm>
          <a:prstGeom prst="rect">
            <a:avLst/>
          </a:prstGeom>
        </p:spPr>
        <p:txBody>
          <a:bodyPr anchor="ctr"/>
          <a:lstStyle>
            <a:lvl1pPr>
              <a:defRPr sz="7000"/>
            </a:lvl1pPr>
          </a:lstStyle>
          <a:p>
            <a:r>
              <a:t>谢  谢！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37378" y="414134"/>
            <a:ext cx="3530044" cy="74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    录</a:t>
            </a:r>
          </a:p>
        </p:txBody>
      </p:sp>
      <p:sp>
        <p:nvSpPr>
          <p:cNvPr id="148" name="Shape 148"/>
          <p:cNvSpPr/>
          <p:nvPr/>
        </p:nvSpPr>
        <p:spPr>
          <a:xfrm>
            <a:off x="1295715" y="2659017"/>
            <a:ext cx="10689663" cy="49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825089" indent="-825089" algn="l" defTabSz="1733973">
              <a:lnSpc>
                <a:spcPct val="250000"/>
              </a:lnSpc>
              <a:buSzPct val="100000"/>
              <a:buAutoNum type="ea1JpnKorPeriod"/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晋升前所在岗位工作业绩和成果汇报</a:t>
            </a:r>
          </a:p>
          <a:p>
            <a:pPr marL="825089" indent="-825089" algn="l" defTabSz="1733973">
              <a:lnSpc>
                <a:spcPct val="250000"/>
              </a:lnSpc>
              <a:buSzPct val="100000"/>
              <a:buAutoNum type="ea1JpnKorPeriod"/>
              <a:defRPr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个人技术影响力自我评价</a:t>
            </a:r>
          </a:p>
          <a:p>
            <a:pPr marL="825089" indent="-825089" algn="l" defTabSz="1733973">
              <a:lnSpc>
                <a:spcPct val="250000"/>
              </a:lnSpc>
              <a:buSzPct val="100000"/>
              <a:buAutoNum type="ea1JpnKorPeriod"/>
              <a:defRPr sz="3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晋升后</a:t>
            </a:r>
            <a:r>
              <a:rPr>
                <a:solidFill>
                  <a:srgbClr val="000000"/>
                </a:solidFill>
              </a:rPr>
              <a:t>个人专业力与岗位匹配的自我评价</a:t>
            </a:r>
          </a:p>
          <a:p>
            <a:pPr marL="825089" indent="-825089" algn="l" defTabSz="1733973">
              <a:lnSpc>
                <a:spcPct val="250000"/>
              </a:lnSpc>
              <a:buSzPct val="100000"/>
              <a:buAutoNum type="ea1JpnKorPeriod"/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晋升后，对所在部门和个人职业发展的规划设想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 － 业务背景</a:t>
            </a:r>
          </a:p>
        </p:txBody>
      </p:sp>
      <p:sp>
        <p:nvSpPr>
          <p:cNvPr id="151" name="Shape 151"/>
          <p:cNvSpPr/>
          <p:nvPr/>
        </p:nvSpPr>
        <p:spPr>
          <a:xfrm>
            <a:off x="604090" y="3398463"/>
            <a:ext cx="7212358" cy="251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/>
          <a:p>
            <a:pPr marL="275723" indent="-275723" algn="l" defTabSz="1733973">
              <a:lnSpc>
                <a:spcPct val="200000"/>
              </a:lnSpc>
              <a:buSzPct val="100000"/>
              <a:buChar char="•"/>
              <a:defRPr sz="3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2012 年起负责京东咚咚后端技术架构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业务发展:  多种类业务接入需求</a:t>
            </a:r>
          </a:p>
          <a:p>
            <a:pPr marL="832184" lvl="1" indent="-451184" algn="l" defTabSz="1733973">
              <a:lnSpc>
                <a:spcPct val="200000"/>
              </a:lnSpc>
              <a:buSzPct val="100000"/>
              <a:buChar char="•"/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技术升级:  即时通讯平台建设</a:t>
            </a:r>
          </a:p>
        </p:txBody>
      </p:sp>
      <p:graphicFrame>
        <p:nvGraphicFramePr>
          <p:cNvPr id="152" name="Chart 152"/>
          <p:cNvGraphicFramePr/>
          <p:nvPr/>
        </p:nvGraphicFramePr>
        <p:xfrm>
          <a:off x="8758797" y="2743766"/>
          <a:ext cx="1357851" cy="135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" name="Shape 153"/>
          <p:cNvSpPr/>
          <p:nvPr/>
        </p:nvSpPr>
        <p:spPr>
          <a:xfrm>
            <a:off x="8665259" y="4147520"/>
            <a:ext cx="1636289" cy="40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17 万日活跃客服</a:t>
            </a:r>
          </a:p>
        </p:txBody>
      </p:sp>
      <p:sp>
        <p:nvSpPr>
          <p:cNvPr id="154" name="Shape 154"/>
          <p:cNvSpPr/>
          <p:nvPr/>
        </p:nvSpPr>
        <p:spPr>
          <a:xfrm>
            <a:off x="8994768" y="3532207"/>
            <a:ext cx="870369" cy="34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PC 端: 85%</a:t>
            </a:r>
          </a:p>
        </p:txBody>
      </p:sp>
      <p:sp>
        <p:nvSpPr>
          <p:cNvPr id="155" name="Shape 155"/>
          <p:cNvSpPr/>
          <p:nvPr/>
        </p:nvSpPr>
        <p:spPr>
          <a:xfrm>
            <a:off x="8040049" y="2695447"/>
            <a:ext cx="771325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iOS: 9.7%</a:t>
            </a:r>
          </a:p>
        </p:txBody>
      </p:sp>
      <p:sp>
        <p:nvSpPr>
          <p:cNvPr id="156" name="Shape 156"/>
          <p:cNvSpPr/>
          <p:nvPr/>
        </p:nvSpPr>
        <p:spPr>
          <a:xfrm>
            <a:off x="9223780" y="2390013"/>
            <a:ext cx="1079324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Android: 5.3%</a:t>
            </a:r>
          </a:p>
        </p:txBody>
      </p:sp>
      <p:graphicFrame>
        <p:nvGraphicFramePr>
          <p:cNvPr id="157" name="Chart 157"/>
          <p:cNvGraphicFramePr/>
          <p:nvPr/>
        </p:nvGraphicFramePr>
        <p:xfrm>
          <a:off x="7955515" y="5032876"/>
          <a:ext cx="2964415" cy="296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8" name="Shape 158"/>
          <p:cNvSpPr/>
          <p:nvPr/>
        </p:nvSpPr>
        <p:spPr>
          <a:xfrm>
            <a:off x="8661400" y="8036401"/>
            <a:ext cx="1742849" cy="40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190 万日活跃用户</a:t>
            </a:r>
          </a:p>
        </p:txBody>
      </p:sp>
      <p:sp>
        <p:nvSpPr>
          <p:cNvPr id="159" name="Shape 159"/>
          <p:cNvSpPr/>
          <p:nvPr/>
        </p:nvSpPr>
        <p:spPr>
          <a:xfrm>
            <a:off x="9816138" y="6514870"/>
            <a:ext cx="886295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SDK: 57.6%</a:t>
            </a:r>
          </a:p>
        </p:txBody>
      </p:sp>
      <p:sp>
        <p:nvSpPr>
          <p:cNvPr id="160" name="Shape 160"/>
          <p:cNvSpPr/>
          <p:nvPr/>
        </p:nvSpPr>
        <p:spPr>
          <a:xfrm>
            <a:off x="8124187" y="6710236"/>
            <a:ext cx="956616" cy="345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 端: 20.3%</a:t>
            </a:r>
          </a:p>
        </p:txBody>
      </p:sp>
      <p:sp>
        <p:nvSpPr>
          <p:cNvPr id="161" name="Shape 161"/>
          <p:cNvSpPr/>
          <p:nvPr/>
        </p:nvSpPr>
        <p:spPr>
          <a:xfrm>
            <a:off x="8290065" y="5726029"/>
            <a:ext cx="866723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 17.8%</a:t>
            </a:r>
          </a:p>
        </p:txBody>
      </p:sp>
      <p:sp>
        <p:nvSpPr>
          <p:cNvPr id="162" name="Shape 162"/>
          <p:cNvSpPr/>
          <p:nvPr/>
        </p:nvSpPr>
        <p:spPr>
          <a:xfrm>
            <a:off x="8913028" y="4758487"/>
            <a:ext cx="728015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733973">
              <a:defRPr sz="1200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PC: 4.2%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440186" y="138105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 － 平台微服务化</a:t>
            </a:r>
          </a:p>
        </p:txBody>
      </p:sp>
      <p:sp>
        <p:nvSpPr>
          <p:cNvPr id="165" name="Shape 165"/>
          <p:cNvSpPr/>
          <p:nvPr/>
        </p:nvSpPr>
        <p:spPr>
          <a:xfrm>
            <a:off x="6785752" y="5960125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寻址服务</a:t>
            </a:r>
          </a:p>
        </p:txBody>
      </p:sp>
      <p:sp>
        <p:nvSpPr>
          <p:cNvPr id="166" name="Shape 166"/>
          <p:cNvSpPr/>
          <p:nvPr/>
        </p:nvSpPr>
        <p:spPr>
          <a:xfrm>
            <a:off x="5589006" y="4812896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分配服务</a:t>
            </a:r>
          </a:p>
        </p:txBody>
      </p:sp>
      <p:sp>
        <p:nvSpPr>
          <p:cNvPr id="167" name="Shape 167"/>
          <p:cNvSpPr/>
          <p:nvPr/>
        </p:nvSpPr>
        <p:spPr>
          <a:xfrm>
            <a:off x="6785752" y="4812896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评价服务</a:t>
            </a:r>
          </a:p>
        </p:txBody>
      </p:sp>
      <p:sp>
        <p:nvSpPr>
          <p:cNvPr id="168" name="Shape 168"/>
          <p:cNvSpPr/>
          <p:nvPr/>
        </p:nvSpPr>
        <p:spPr>
          <a:xfrm>
            <a:off x="5593056" y="5958432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留言服务</a:t>
            </a:r>
          </a:p>
        </p:txBody>
      </p:sp>
      <p:sp>
        <p:nvSpPr>
          <p:cNvPr id="169" name="Shape 169"/>
          <p:cNvSpPr/>
          <p:nvPr/>
        </p:nvSpPr>
        <p:spPr>
          <a:xfrm>
            <a:off x="5589006" y="5382703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转接服务</a:t>
            </a:r>
          </a:p>
        </p:txBody>
      </p:sp>
      <p:sp>
        <p:nvSpPr>
          <p:cNvPr id="170" name="Shape 170"/>
          <p:cNvSpPr/>
          <p:nvPr/>
        </p:nvSpPr>
        <p:spPr>
          <a:xfrm>
            <a:off x="6785752" y="5385239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组织架构</a:t>
            </a:r>
          </a:p>
        </p:txBody>
      </p:sp>
      <p:sp>
        <p:nvSpPr>
          <p:cNvPr id="171" name="Shape 171"/>
          <p:cNvSpPr/>
          <p:nvPr/>
        </p:nvSpPr>
        <p:spPr>
          <a:xfrm>
            <a:off x="2480404" y="2530281"/>
            <a:ext cx="1010295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接口服务</a:t>
            </a:r>
          </a:p>
        </p:txBody>
      </p:sp>
      <p:sp>
        <p:nvSpPr>
          <p:cNvPr id="172" name="Shape 172"/>
          <p:cNvSpPr/>
          <p:nvPr/>
        </p:nvSpPr>
        <p:spPr>
          <a:xfrm>
            <a:off x="3816020" y="2530281"/>
            <a:ext cx="1010296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插件服务</a:t>
            </a:r>
          </a:p>
        </p:txBody>
      </p:sp>
      <p:sp>
        <p:nvSpPr>
          <p:cNvPr id="173" name="Shape 173"/>
          <p:cNvSpPr/>
          <p:nvPr/>
        </p:nvSpPr>
        <p:spPr>
          <a:xfrm>
            <a:off x="5151637" y="2530281"/>
            <a:ext cx="1010296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外部账号</a:t>
            </a:r>
          </a:p>
        </p:txBody>
      </p:sp>
      <p:sp>
        <p:nvSpPr>
          <p:cNvPr id="174" name="Shape 174"/>
          <p:cNvSpPr/>
          <p:nvPr/>
        </p:nvSpPr>
        <p:spPr>
          <a:xfrm>
            <a:off x="6487253" y="2530281"/>
            <a:ext cx="1010296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外部证书</a:t>
            </a:r>
          </a:p>
        </p:txBody>
      </p:sp>
      <p:sp>
        <p:nvSpPr>
          <p:cNvPr id="175" name="Shape 175"/>
          <p:cNvSpPr/>
          <p:nvPr/>
        </p:nvSpPr>
        <p:spPr>
          <a:xfrm>
            <a:off x="8203322" y="6081200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通知管理</a:t>
            </a:r>
          </a:p>
        </p:txBody>
      </p:sp>
      <p:sp>
        <p:nvSpPr>
          <p:cNvPr id="176" name="Shape 176"/>
          <p:cNvSpPr/>
          <p:nvPr/>
        </p:nvSpPr>
        <p:spPr>
          <a:xfrm>
            <a:off x="9459351" y="6079510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搜索管理</a:t>
            </a:r>
          </a:p>
        </p:txBody>
      </p:sp>
      <p:sp>
        <p:nvSpPr>
          <p:cNvPr id="177" name="Shape 177"/>
          <p:cNvSpPr/>
          <p:nvPr/>
        </p:nvSpPr>
        <p:spPr>
          <a:xfrm>
            <a:off x="9459351" y="6620525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风控管理</a:t>
            </a:r>
          </a:p>
        </p:txBody>
      </p:sp>
      <p:sp>
        <p:nvSpPr>
          <p:cNvPr id="178" name="Shape 178"/>
          <p:cNvSpPr/>
          <p:nvPr/>
        </p:nvSpPr>
        <p:spPr>
          <a:xfrm>
            <a:off x="8199676" y="7160697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插件管理</a:t>
            </a:r>
          </a:p>
        </p:txBody>
      </p:sp>
      <p:sp>
        <p:nvSpPr>
          <p:cNvPr id="179" name="Shape 179"/>
          <p:cNvSpPr/>
          <p:nvPr/>
        </p:nvSpPr>
        <p:spPr>
          <a:xfrm>
            <a:off x="8204530" y="3267731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配置管理</a:t>
            </a:r>
          </a:p>
        </p:txBody>
      </p:sp>
      <p:sp>
        <p:nvSpPr>
          <p:cNvPr id="180" name="Shape 180"/>
          <p:cNvSpPr/>
          <p:nvPr/>
        </p:nvSpPr>
        <p:spPr>
          <a:xfrm>
            <a:off x="9459351" y="4464959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缓存管理</a:t>
            </a:r>
          </a:p>
        </p:txBody>
      </p:sp>
      <p:sp>
        <p:nvSpPr>
          <p:cNvPr id="181" name="Shape 181"/>
          <p:cNvSpPr/>
          <p:nvPr/>
        </p:nvSpPr>
        <p:spPr>
          <a:xfrm>
            <a:off x="8204530" y="3867605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数据库管理</a:t>
            </a:r>
          </a:p>
        </p:txBody>
      </p:sp>
      <p:sp>
        <p:nvSpPr>
          <p:cNvPr id="182" name="Shape 182"/>
          <p:cNvSpPr/>
          <p:nvPr/>
        </p:nvSpPr>
        <p:spPr>
          <a:xfrm>
            <a:off x="9459351" y="7160697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升级管理</a:t>
            </a:r>
          </a:p>
        </p:txBody>
      </p:sp>
      <p:sp>
        <p:nvSpPr>
          <p:cNvPr id="183" name="Shape 183"/>
          <p:cNvSpPr/>
          <p:nvPr/>
        </p:nvSpPr>
        <p:spPr>
          <a:xfrm>
            <a:off x="8204530" y="6620948"/>
            <a:ext cx="1010296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报表管理</a:t>
            </a:r>
          </a:p>
        </p:txBody>
      </p:sp>
      <p:sp>
        <p:nvSpPr>
          <p:cNvPr id="184" name="Shape 184"/>
          <p:cNvSpPr/>
          <p:nvPr/>
        </p:nvSpPr>
        <p:spPr>
          <a:xfrm>
            <a:off x="9459351" y="3867605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运行时管理</a:t>
            </a:r>
          </a:p>
        </p:txBody>
      </p:sp>
      <p:sp>
        <p:nvSpPr>
          <p:cNvPr id="185" name="Shape 185"/>
          <p:cNvSpPr/>
          <p:nvPr/>
        </p:nvSpPr>
        <p:spPr>
          <a:xfrm>
            <a:off x="8204494" y="4461531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注册中心</a:t>
            </a:r>
          </a:p>
        </p:txBody>
      </p:sp>
      <p:sp>
        <p:nvSpPr>
          <p:cNvPr id="186" name="Shape 186"/>
          <p:cNvSpPr/>
          <p:nvPr/>
        </p:nvSpPr>
        <p:spPr>
          <a:xfrm>
            <a:off x="3175902" y="716069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接入服务</a:t>
            </a:r>
          </a:p>
        </p:txBody>
      </p:sp>
      <p:sp>
        <p:nvSpPr>
          <p:cNvPr id="187" name="Shape 187"/>
          <p:cNvSpPr/>
          <p:nvPr/>
        </p:nvSpPr>
        <p:spPr>
          <a:xfrm>
            <a:off x="4380045" y="716069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路由服务</a:t>
            </a:r>
          </a:p>
        </p:txBody>
      </p:sp>
      <p:sp>
        <p:nvSpPr>
          <p:cNvPr id="188" name="Shape 188"/>
          <p:cNvSpPr/>
          <p:nvPr/>
        </p:nvSpPr>
        <p:spPr>
          <a:xfrm>
            <a:off x="5584189" y="716069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定位服务</a:t>
            </a:r>
          </a:p>
        </p:txBody>
      </p:sp>
      <p:sp>
        <p:nvSpPr>
          <p:cNvPr id="189" name="Shape 189"/>
          <p:cNvSpPr/>
          <p:nvPr/>
        </p:nvSpPr>
        <p:spPr>
          <a:xfrm>
            <a:off x="1971759" y="716069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状态服务</a:t>
            </a:r>
          </a:p>
        </p:txBody>
      </p:sp>
      <p:sp>
        <p:nvSpPr>
          <p:cNvPr id="190" name="Shape 190"/>
          <p:cNvSpPr/>
          <p:nvPr/>
        </p:nvSpPr>
        <p:spPr>
          <a:xfrm>
            <a:off x="6788332" y="716069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sp>
        <p:nvSpPr>
          <p:cNvPr id="191" name="Shape 191"/>
          <p:cNvSpPr/>
          <p:nvPr/>
        </p:nvSpPr>
        <p:spPr>
          <a:xfrm>
            <a:off x="1894406" y="6627718"/>
            <a:ext cx="6056834" cy="1043485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515256" y="6785203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193" name="Shape 193"/>
          <p:cNvSpPr/>
          <p:nvPr/>
        </p:nvSpPr>
        <p:spPr>
          <a:xfrm>
            <a:off x="3090603" y="4812896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单聊服务</a:t>
            </a:r>
          </a:p>
        </p:txBody>
      </p:sp>
      <p:sp>
        <p:nvSpPr>
          <p:cNvPr id="194" name="Shape 194"/>
          <p:cNvSpPr/>
          <p:nvPr/>
        </p:nvSpPr>
        <p:spPr>
          <a:xfrm>
            <a:off x="4254485" y="595758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文件服务</a:t>
            </a:r>
          </a:p>
        </p:txBody>
      </p:sp>
      <p:sp>
        <p:nvSpPr>
          <p:cNvPr id="195" name="Shape 195"/>
          <p:cNvSpPr/>
          <p:nvPr/>
        </p:nvSpPr>
        <p:spPr>
          <a:xfrm>
            <a:off x="3094841" y="595758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聊天记录</a:t>
            </a:r>
          </a:p>
        </p:txBody>
      </p:sp>
      <p:sp>
        <p:nvSpPr>
          <p:cNvPr id="196" name="Shape 196"/>
          <p:cNvSpPr/>
          <p:nvPr/>
        </p:nvSpPr>
        <p:spPr>
          <a:xfrm>
            <a:off x="1971759" y="3668209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账号服务</a:t>
            </a:r>
          </a:p>
        </p:txBody>
      </p:sp>
      <p:sp>
        <p:nvSpPr>
          <p:cNvPr id="197" name="Shape 197"/>
          <p:cNvSpPr/>
          <p:nvPr/>
        </p:nvSpPr>
        <p:spPr>
          <a:xfrm>
            <a:off x="1971759" y="5385239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广播服务</a:t>
            </a:r>
          </a:p>
        </p:txBody>
      </p:sp>
      <p:sp>
        <p:nvSpPr>
          <p:cNvPr id="198" name="Shape 198"/>
          <p:cNvSpPr/>
          <p:nvPr/>
        </p:nvSpPr>
        <p:spPr>
          <a:xfrm>
            <a:off x="1971759" y="4812896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通知服务</a:t>
            </a:r>
          </a:p>
        </p:txBody>
      </p:sp>
      <p:sp>
        <p:nvSpPr>
          <p:cNvPr id="199" name="Shape 199"/>
          <p:cNvSpPr/>
          <p:nvPr/>
        </p:nvSpPr>
        <p:spPr>
          <a:xfrm>
            <a:off x="3090603" y="5380331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搜索服务</a:t>
            </a:r>
          </a:p>
        </p:txBody>
      </p:sp>
      <p:sp>
        <p:nvSpPr>
          <p:cNvPr id="200" name="Shape 200"/>
          <p:cNvSpPr/>
          <p:nvPr/>
        </p:nvSpPr>
        <p:spPr>
          <a:xfrm>
            <a:off x="4254485" y="424055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鉴权服务</a:t>
            </a:r>
          </a:p>
        </p:txBody>
      </p:sp>
      <p:sp>
        <p:nvSpPr>
          <p:cNvPr id="201" name="Shape 201"/>
          <p:cNvSpPr/>
          <p:nvPr/>
        </p:nvSpPr>
        <p:spPr>
          <a:xfrm>
            <a:off x="3090603" y="3668209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反馈服务</a:t>
            </a:r>
          </a:p>
        </p:txBody>
      </p:sp>
      <p:sp>
        <p:nvSpPr>
          <p:cNvPr id="202" name="Shape 202"/>
          <p:cNvSpPr/>
          <p:nvPr/>
        </p:nvSpPr>
        <p:spPr>
          <a:xfrm>
            <a:off x="3090603" y="424055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登录服务</a:t>
            </a:r>
          </a:p>
        </p:txBody>
      </p:sp>
      <p:sp>
        <p:nvSpPr>
          <p:cNvPr id="203" name="Shape 203"/>
          <p:cNvSpPr/>
          <p:nvPr/>
        </p:nvSpPr>
        <p:spPr>
          <a:xfrm>
            <a:off x="4254485" y="5385239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升级服务</a:t>
            </a:r>
          </a:p>
        </p:txBody>
      </p:sp>
      <p:sp>
        <p:nvSpPr>
          <p:cNvPr id="204" name="Shape 204"/>
          <p:cNvSpPr/>
          <p:nvPr/>
        </p:nvSpPr>
        <p:spPr>
          <a:xfrm>
            <a:off x="4253394" y="4812896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群聊服务</a:t>
            </a:r>
          </a:p>
        </p:txBody>
      </p:sp>
      <p:sp>
        <p:nvSpPr>
          <p:cNvPr id="205" name="Shape 205"/>
          <p:cNvSpPr/>
          <p:nvPr/>
        </p:nvSpPr>
        <p:spPr>
          <a:xfrm>
            <a:off x="1971759" y="595758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联系人服务</a:t>
            </a:r>
          </a:p>
        </p:txBody>
      </p:sp>
      <p:sp>
        <p:nvSpPr>
          <p:cNvPr id="206" name="Shape 206"/>
          <p:cNvSpPr/>
          <p:nvPr/>
        </p:nvSpPr>
        <p:spPr>
          <a:xfrm>
            <a:off x="1971759" y="4240552"/>
            <a:ext cx="1010296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风控服务</a:t>
            </a:r>
          </a:p>
        </p:txBody>
      </p:sp>
      <p:sp>
        <p:nvSpPr>
          <p:cNvPr id="207" name="Shape 207"/>
          <p:cNvSpPr/>
          <p:nvPr/>
        </p:nvSpPr>
        <p:spPr>
          <a:xfrm>
            <a:off x="1894406" y="3182601"/>
            <a:ext cx="3501801" cy="3260516"/>
          </a:xfrm>
          <a:prstGeom prst="rect">
            <a:avLst/>
          </a:prstGeom>
          <a:ln w="12700">
            <a:solidFill>
              <a:schemeClr val="accent2">
                <a:hueOff val="-2473793"/>
                <a:satOff val="-50209"/>
                <a:lumOff val="23543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962833" y="3262314"/>
            <a:ext cx="126583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209" name="Shape 209"/>
          <p:cNvSpPr/>
          <p:nvPr/>
        </p:nvSpPr>
        <p:spPr>
          <a:xfrm>
            <a:off x="5490303" y="3183718"/>
            <a:ext cx="2463353" cy="3258357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055229" y="3262314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211" name="Shape 211"/>
          <p:cNvSpPr/>
          <p:nvPr/>
        </p:nvSpPr>
        <p:spPr>
          <a:xfrm>
            <a:off x="1896652" y="2064474"/>
            <a:ext cx="6052342" cy="936130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515256" y="2144714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6">
                    <a:satOff val="24555"/>
                    <a:lumOff val="22232"/>
                  </a:schemeClr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213" name="Shape 213"/>
          <p:cNvSpPr/>
          <p:nvPr/>
        </p:nvSpPr>
        <p:spPr>
          <a:xfrm>
            <a:off x="2426504" y="8295189"/>
            <a:ext cx="101029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数据收集</a:t>
            </a:r>
          </a:p>
        </p:txBody>
      </p:sp>
      <p:sp>
        <p:nvSpPr>
          <p:cNvPr id="214" name="Shape 214"/>
          <p:cNvSpPr/>
          <p:nvPr/>
        </p:nvSpPr>
        <p:spPr>
          <a:xfrm>
            <a:off x="5779068" y="8295189"/>
            <a:ext cx="101029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数据处理</a:t>
            </a:r>
          </a:p>
        </p:txBody>
      </p:sp>
      <p:sp>
        <p:nvSpPr>
          <p:cNvPr id="215" name="Shape 215"/>
          <p:cNvSpPr/>
          <p:nvPr/>
        </p:nvSpPr>
        <p:spPr>
          <a:xfrm>
            <a:off x="9131630" y="8293268"/>
            <a:ext cx="101029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数据开放</a:t>
            </a:r>
          </a:p>
        </p:txBody>
      </p:sp>
      <p:sp>
        <p:nvSpPr>
          <p:cNvPr id="216" name="Shape 216"/>
          <p:cNvSpPr/>
          <p:nvPr/>
        </p:nvSpPr>
        <p:spPr>
          <a:xfrm>
            <a:off x="1894406" y="7855730"/>
            <a:ext cx="8772649" cy="933377"/>
          </a:xfrm>
          <a:prstGeom prst="rect">
            <a:avLst/>
          </a:prstGeom>
          <a:ln w="12700">
            <a:solidFill>
              <a:srgbClr val="A6AAA9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820665" y="7918340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A6AAA9"/>
                </a:solidFill>
              </a:defRPr>
            </a:lvl1pPr>
          </a:lstStyle>
          <a:p>
            <a:r>
              <a:t>数据服务</a:t>
            </a:r>
          </a:p>
        </p:txBody>
      </p:sp>
      <p:sp>
        <p:nvSpPr>
          <p:cNvPr id="218" name="Shape 218"/>
          <p:cNvSpPr/>
          <p:nvPr/>
        </p:nvSpPr>
        <p:spPr>
          <a:xfrm>
            <a:off x="8097810" y="5065235"/>
            <a:ext cx="2555950" cy="2599384"/>
          </a:xfrm>
          <a:prstGeom prst="rect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769756" y="5167314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r>
              <a:t>运营服务</a:t>
            </a:r>
          </a:p>
        </p:txBody>
      </p:sp>
      <p:sp>
        <p:nvSpPr>
          <p:cNvPr id="220" name="Shape 220"/>
          <p:cNvSpPr/>
          <p:nvPr/>
        </p:nvSpPr>
        <p:spPr>
          <a:xfrm>
            <a:off x="8097810" y="2065170"/>
            <a:ext cx="2555950" cy="2888755"/>
          </a:xfrm>
          <a:prstGeom prst="rect">
            <a:avLst/>
          </a:prstGeom>
          <a:ln w="12700">
            <a:solidFill>
              <a:schemeClr val="accent3">
                <a:hueOff val="-333989"/>
                <a:satOff val="3917"/>
                <a:lumOff val="-6666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3">
                    <a:satOff val="18648"/>
                    <a:lumOff val="5971"/>
                  </a:schemeClr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769756" y="2148438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lvl1pPr>
          </a:lstStyle>
          <a:p>
            <a:r>
              <a:t>运维服务</a:t>
            </a:r>
          </a:p>
        </p:txBody>
      </p:sp>
      <p:sp>
        <p:nvSpPr>
          <p:cNvPr id="222" name="Shape 222"/>
          <p:cNvSpPr/>
          <p:nvPr/>
        </p:nvSpPr>
        <p:spPr>
          <a:xfrm>
            <a:off x="416418" y="3503936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WEB 端</a:t>
            </a:r>
          </a:p>
        </p:txBody>
      </p:sp>
      <p:sp>
        <p:nvSpPr>
          <p:cNvPr id="223" name="Shape 223"/>
          <p:cNvSpPr/>
          <p:nvPr/>
        </p:nvSpPr>
        <p:spPr>
          <a:xfrm>
            <a:off x="8199084" y="5558556"/>
            <a:ext cx="1010295" cy="3810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业务监控</a:t>
            </a:r>
          </a:p>
        </p:txBody>
      </p:sp>
      <p:sp>
        <p:nvSpPr>
          <p:cNvPr id="224" name="Shape 224"/>
          <p:cNvSpPr/>
          <p:nvPr/>
        </p:nvSpPr>
        <p:spPr>
          <a:xfrm>
            <a:off x="416189" y="4110899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M 端</a:t>
            </a:r>
          </a:p>
        </p:txBody>
      </p:sp>
      <p:sp>
        <p:nvSpPr>
          <p:cNvPr id="225" name="Shape 225"/>
          <p:cNvSpPr/>
          <p:nvPr/>
        </p:nvSpPr>
        <p:spPr>
          <a:xfrm>
            <a:off x="415960" y="4717863"/>
            <a:ext cx="1010295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SDK 端</a:t>
            </a:r>
          </a:p>
        </p:txBody>
      </p:sp>
      <p:sp>
        <p:nvSpPr>
          <p:cNvPr id="226" name="Shape 226"/>
          <p:cNvSpPr/>
          <p:nvPr/>
        </p:nvSpPr>
        <p:spPr>
          <a:xfrm>
            <a:off x="415730" y="5324826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PC 端</a:t>
            </a:r>
          </a:p>
        </p:txBody>
      </p:sp>
      <p:sp>
        <p:nvSpPr>
          <p:cNvPr id="227" name="Shape 227"/>
          <p:cNvSpPr/>
          <p:nvPr/>
        </p:nvSpPr>
        <p:spPr>
          <a:xfrm>
            <a:off x="415501" y="5931789"/>
            <a:ext cx="1010296" cy="381001"/>
          </a:xfrm>
          <a:prstGeom prst="rect">
            <a:avLst/>
          </a:prstGeom>
          <a:solidFill>
            <a:srgbClr val="00E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微信手Q端</a:t>
            </a:r>
          </a:p>
        </p:txBody>
      </p:sp>
      <p:sp>
        <p:nvSpPr>
          <p:cNvPr id="228" name="Shape 228"/>
          <p:cNvSpPr/>
          <p:nvPr/>
        </p:nvSpPr>
        <p:spPr>
          <a:xfrm>
            <a:off x="392627" y="7160697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商家 PC 端</a:t>
            </a:r>
          </a:p>
        </p:txBody>
      </p:sp>
      <p:sp>
        <p:nvSpPr>
          <p:cNvPr id="229" name="Shape 229"/>
          <p:cNvSpPr/>
          <p:nvPr/>
        </p:nvSpPr>
        <p:spPr>
          <a:xfrm>
            <a:off x="392627" y="8293268"/>
            <a:ext cx="1010296" cy="381001"/>
          </a:xfrm>
          <a:prstGeom prst="rect">
            <a:avLst/>
          </a:prstGeom>
          <a:solidFill>
            <a:srgbClr val="FAB79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商家移动端</a:t>
            </a:r>
          </a:p>
        </p:txBody>
      </p:sp>
      <p:sp>
        <p:nvSpPr>
          <p:cNvPr id="230" name="Shape 230"/>
          <p:cNvSpPr/>
          <p:nvPr/>
        </p:nvSpPr>
        <p:spPr>
          <a:xfrm>
            <a:off x="71658" y="6622604"/>
            <a:ext cx="1652234" cy="2179688"/>
          </a:xfrm>
          <a:prstGeom prst="rect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43012" y="6747940"/>
            <a:ext cx="5095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AB79C"/>
                </a:solidFill>
              </a:defRPr>
            </a:lvl1pPr>
          </a:lstStyle>
          <a:p>
            <a:r>
              <a:t>B 端</a:t>
            </a:r>
          </a:p>
        </p:txBody>
      </p:sp>
      <p:sp>
        <p:nvSpPr>
          <p:cNvPr id="232" name="Shape 232"/>
          <p:cNvSpPr/>
          <p:nvPr/>
        </p:nvSpPr>
        <p:spPr>
          <a:xfrm>
            <a:off x="71658" y="2067153"/>
            <a:ext cx="1652234" cy="4380707"/>
          </a:xfrm>
          <a:prstGeom prst="rect">
            <a:avLst/>
          </a:prstGeom>
          <a:ln w="12700">
            <a:solidFill>
              <a:srgbClr val="00E5F9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19630" y="214167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E5F9"/>
                </a:solidFill>
              </a:defRPr>
            </a:lvl1pPr>
          </a:lstStyle>
          <a:p>
            <a:r>
              <a:t>C 端</a:t>
            </a:r>
          </a:p>
        </p:txBody>
      </p:sp>
      <p:sp>
        <p:nvSpPr>
          <p:cNvPr id="234" name="Shape 234"/>
          <p:cNvSpPr/>
          <p:nvPr/>
        </p:nvSpPr>
        <p:spPr>
          <a:xfrm>
            <a:off x="9459351" y="3262314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流量调度</a:t>
            </a:r>
          </a:p>
        </p:txBody>
      </p:sp>
      <p:sp>
        <p:nvSpPr>
          <p:cNvPr id="235" name="Shape 235"/>
          <p:cNvSpPr/>
          <p:nvPr/>
        </p:nvSpPr>
        <p:spPr>
          <a:xfrm>
            <a:off x="753664" y="1420684"/>
            <a:ext cx="1010296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京东主站</a:t>
            </a:r>
          </a:p>
        </p:txBody>
      </p:sp>
      <p:sp>
        <p:nvSpPr>
          <p:cNvPr id="236" name="Shape 236"/>
          <p:cNvSpPr/>
          <p:nvPr/>
        </p:nvSpPr>
        <p:spPr>
          <a:xfrm>
            <a:off x="1961546" y="1420684"/>
            <a:ext cx="1010296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京东金融</a:t>
            </a:r>
          </a:p>
        </p:txBody>
      </p:sp>
      <p:sp>
        <p:nvSpPr>
          <p:cNvPr id="237" name="Shape 237"/>
          <p:cNvSpPr/>
          <p:nvPr/>
        </p:nvSpPr>
        <p:spPr>
          <a:xfrm>
            <a:off x="3169429" y="1421763"/>
            <a:ext cx="1010295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京东微联</a:t>
            </a:r>
          </a:p>
        </p:txBody>
      </p:sp>
      <p:sp>
        <p:nvSpPr>
          <p:cNvPr id="238" name="Shape 238"/>
          <p:cNvSpPr/>
          <p:nvPr/>
        </p:nvSpPr>
        <p:spPr>
          <a:xfrm>
            <a:off x="4377311" y="1420684"/>
            <a:ext cx="1010296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京东到家</a:t>
            </a:r>
          </a:p>
        </p:txBody>
      </p:sp>
      <p:sp>
        <p:nvSpPr>
          <p:cNvPr id="239" name="Shape 239"/>
          <p:cNvSpPr/>
          <p:nvPr/>
        </p:nvSpPr>
        <p:spPr>
          <a:xfrm>
            <a:off x="5585193" y="1421763"/>
            <a:ext cx="1010296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京东众包</a:t>
            </a:r>
          </a:p>
        </p:txBody>
      </p:sp>
      <p:sp>
        <p:nvSpPr>
          <p:cNvPr id="240" name="Shape 240"/>
          <p:cNvSpPr/>
          <p:nvPr/>
        </p:nvSpPr>
        <p:spPr>
          <a:xfrm>
            <a:off x="6793076" y="1415432"/>
            <a:ext cx="1010295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京东钱包</a:t>
            </a:r>
          </a:p>
        </p:txBody>
      </p:sp>
      <p:sp>
        <p:nvSpPr>
          <p:cNvPr id="241" name="Shape 241"/>
          <p:cNvSpPr/>
          <p:nvPr/>
        </p:nvSpPr>
        <p:spPr>
          <a:xfrm>
            <a:off x="8000958" y="1415432"/>
            <a:ext cx="1010296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开普勒</a:t>
            </a:r>
          </a:p>
        </p:txBody>
      </p:sp>
      <p:sp>
        <p:nvSpPr>
          <p:cNvPr id="242" name="Shape 242"/>
          <p:cNvSpPr/>
          <p:nvPr/>
        </p:nvSpPr>
        <p:spPr>
          <a:xfrm>
            <a:off x="9208841" y="1415432"/>
            <a:ext cx="1010295" cy="381001"/>
          </a:xfrm>
          <a:prstGeom prst="rect">
            <a:avLst/>
          </a:prstGeom>
          <a:solidFill>
            <a:srgbClr val="E3A0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众客服</a:t>
            </a:r>
          </a:p>
        </p:txBody>
      </p:sp>
      <p:sp>
        <p:nvSpPr>
          <p:cNvPr id="243" name="Shape 243"/>
          <p:cNvSpPr/>
          <p:nvPr/>
        </p:nvSpPr>
        <p:spPr>
          <a:xfrm>
            <a:off x="10955521" y="2202339"/>
            <a:ext cx="11811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微服务化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按需部署</a:t>
            </a:r>
          </a:p>
        </p:txBody>
      </p:sp>
      <p:sp>
        <p:nvSpPr>
          <p:cNvPr id="244" name="Shape 244"/>
          <p:cNvSpPr/>
          <p:nvPr/>
        </p:nvSpPr>
        <p:spPr>
          <a:xfrm>
            <a:off x="5592688" y="4240552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会话服务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2440186" y="138105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主要工作业绩和成果－平台部署</a:t>
            </a:r>
          </a:p>
        </p:txBody>
      </p:sp>
      <p:sp>
        <p:nvSpPr>
          <p:cNvPr id="247" name="Shape 247"/>
          <p:cNvSpPr/>
          <p:nvPr/>
        </p:nvSpPr>
        <p:spPr>
          <a:xfrm>
            <a:off x="2699271" y="7273377"/>
            <a:ext cx="8887817" cy="3810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JMQ</a:t>
            </a:r>
          </a:p>
        </p:txBody>
      </p:sp>
      <p:sp>
        <p:nvSpPr>
          <p:cNvPr id="248" name="Shape 248"/>
          <p:cNvSpPr/>
          <p:nvPr/>
        </p:nvSpPr>
        <p:spPr>
          <a:xfrm>
            <a:off x="117425" y="3681065"/>
            <a:ext cx="4673700" cy="6043291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72459" y="2019300"/>
            <a:ext cx="1010296" cy="747318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流量调度</a:t>
            </a:r>
          </a:p>
        </p:txBody>
      </p:sp>
      <p:sp>
        <p:nvSpPr>
          <p:cNvPr id="250" name="Shape 250"/>
          <p:cNvSpPr/>
          <p:nvPr/>
        </p:nvSpPr>
        <p:spPr>
          <a:xfrm>
            <a:off x="2303665" y="4338798"/>
            <a:ext cx="1205360" cy="182617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251" name="Shape 251"/>
          <p:cNvSpPr/>
          <p:nvPr/>
        </p:nvSpPr>
        <p:spPr>
          <a:xfrm>
            <a:off x="274562" y="3829617"/>
            <a:ext cx="3246341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252" name="Shape 252"/>
          <p:cNvSpPr/>
          <p:nvPr/>
        </p:nvSpPr>
        <p:spPr>
          <a:xfrm>
            <a:off x="248517" y="6305850"/>
            <a:ext cx="3246341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253" name="Shape 253"/>
          <p:cNvSpPr/>
          <p:nvPr/>
        </p:nvSpPr>
        <p:spPr>
          <a:xfrm>
            <a:off x="273917" y="4324412"/>
            <a:ext cx="1919787" cy="1854945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254" name="Shape 254"/>
          <p:cNvSpPr/>
          <p:nvPr/>
        </p:nvSpPr>
        <p:spPr>
          <a:xfrm>
            <a:off x="244152" y="8102386"/>
            <a:ext cx="442024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数据服务</a:t>
            </a:r>
          </a:p>
        </p:txBody>
      </p:sp>
      <p:sp>
        <p:nvSpPr>
          <p:cNvPr id="255" name="Shape 255"/>
          <p:cNvSpPr/>
          <p:nvPr/>
        </p:nvSpPr>
        <p:spPr>
          <a:xfrm>
            <a:off x="3615084" y="3824259"/>
            <a:ext cx="1010296" cy="2855250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运维服务</a:t>
            </a:r>
          </a:p>
        </p:txBody>
      </p:sp>
      <p:sp>
        <p:nvSpPr>
          <p:cNvPr id="256" name="Shape 256"/>
          <p:cNvSpPr/>
          <p:nvPr/>
        </p:nvSpPr>
        <p:spPr>
          <a:xfrm>
            <a:off x="8568084" y="5435305"/>
            <a:ext cx="1010296" cy="1251546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运营服务</a:t>
            </a:r>
          </a:p>
        </p:txBody>
      </p:sp>
      <p:sp>
        <p:nvSpPr>
          <p:cNvPr id="257" name="Shape 257"/>
          <p:cNvSpPr/>
          <p:nvPr/>
        </p:nvSpPr>
        <p:spPr>
          <a:xfrm>
            <a:off x="6906624" y="8904287"/>
            <a:ext cx="827187" cy="74731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存储</a:t>
            </a:r>
          </a:p>
        </p:txBody>
      </p:sp>
      <p:sp>
        <p:nvSpPr>
          <p:cNvPr id="258" name="Shape 258"/>
          <p:cNvSpPr/>
          <p:nvPr/>
        </p:nvSpPr>
        <p:spPr>
          <a:xfrm>
            <a:off x="5070425" y="3677577"/>
            <a:ext cx="7791302" cy="6050267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256665" y="4348010"/>
            <a:ext cx="1205360" cy="182617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260" name="Shape 260"/>
          <p:cNvSpPr/>
          <p:nvPr/>
        </p:nvSpPr>
        <p:spPr>
          <a:xfrm>
            <a:off x="5227562" y="3838829"/>
            <a:ext cx="3246341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261" name="Shape 261"/>
          <p:cNvSpPr/>
          <p:nvPr/>
        </p:nvSpPr>
        <p:spPr>
          <a:xfrm>
            <a:off x="5201517" y="6315062"/>
            <a:ext cx="3246341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262" name="Shape 262"/>
          <p:cNvSpPr/>
          <p:nvPr/>
        </p:nvSpPr>
        <p:spPr>
          <a:xfrm>
            <a:off x="5226917" y="4333623"/>
            <a:ext cx="1919787" cy="1854945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263" name="Shape 263"/>
          <p:cNvSpPr/>
          <p:nvPr/>
        </p:nvSpPr>
        <p:spPr>
          <a:xfrm>
            <a:off x="8568084" y="3833471"/>
            <a:ext cx="1010296" cy="1444012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运维服务</a:t>
            </a:r>
          </a:p>
        </p:txBody>
      </p:sp>
      <p:sp>
        <p:nvSpPr>
          <p:cNvPr id="264" name="Shape 264"/>
          <p:cNvSpPr/>
          <p:nvPr/>
        </p:nvSpPr>
        <p:spPr>
          <a:xfrm>
            <a:off x="10048825" y="3829617"/>
            <a:ext cx="1919787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48825" y="4330762"/>
            <a:ext cx="945069" cy="1854945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通用 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IM 服务</a:t>
            </a:r>
          </a:p>
        </p:txBody>
      </p:sp>
      <p:sp>
        <p:nvSpPr>
          <p:cNvPr id="266" name="Shape 266"/>
          <p:cNvSpPr/>
          <p:nvPr/>
        </p:nvSpPr>
        <p:spPr>
          <a:xfrm>
            <a:off x="11131410" y="4345148"/>
            <a:ext cx="827187" cy="182617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通用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客服服务</a:t>
            </a:r>
          </a:p>
        </p:txBody>
      </p:sp>
      <p:sp>
        <p:nvSpPr>
          <p:cNvPr id="267" name="Shape 267"/>
          <p:cNvSpPr/>
          <p:nvPr/>
        </p:nvSpPr>
        <p:spPr>
          <a:xfrm>
            <a:off x="10048825" y="6300675"/>
            <a:ext cx="1919787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268" name="Shape 268"/>
          <p:cNvSpPr/>
          <p:nvPr/>
        </p:nvSpPr>
        <p:spPr>
          <a:xfrm>
            <a:off x="12096114" y="3833471"/>
            <a:ext cx="667644" cy="2849526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运维服务</a:t>
            </a:r>
          </a:p>
        </p:txBody>
      </p:sp>
      <p:sp>
        <p:nvSpPr>
          <p:cNvPr id="269" name="Shape 269"/>
          <p:cNvSpPr/>
          <p:nvPr/>
        </p:nvSpPr>
        <p:spPr>
          <a:xfrm>
            <a:off x="7311735" y="6831070"/>
            <a:ext cx="1" cy="348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904394" y="6831070"/>
            <a:ext cx="1" cy="348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1357792" y="6831070"/>
            <a:ext cx="1" cy="348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 flipV="1">
            <a:off x="2904394" y="7687881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227377" y="8102386"/>
            <a:ext cx="6348649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数据服务</a:t>
            </a:r>
          </a:p>
        </p:txBody>
      </p:sp>
      <p:sp>
        <p:nvSpPr>
          <p:cNvPr id="274" name="Shape 274"/>
          <p:cNvSpPr/>
          <p:nvPr/>
        </p:nvSpPr>
        <p:spPr>
          <a:xfrm flipV="1">
            <a:off x="7320217" y="7687881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 flipV="1">
            <a:off x="11357792" y="7687881"/>
            <a:ext cx="1" cy="3810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320217" y="8576805"/>
            <a:ext cx="1" cy="25779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904394" y="9277946"/>
            <a:ext cx="387831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904394" y="8538705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 flipH="1">
            <a:off x="7857393" y="9277946"/>
            <a:ext cx="350088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1357792" y="8538705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83" name="Group 283"/>
          <p:cNvGrpSpPr/>
          <p:nvPr/>
        </p:nvGrpSpPr>
        <p:grpSpPr>
          <a:xfrm>
            <a:off x="6815070" y="2018828"/>
            <a:ext cx="1010295" cy="716079"/>
            <a:chOff x="0" y="0"/>
            <a:chExt cx="1010294" cy="716077"/>
          </a:xfrm>
        </p:grpSpPr>
        <p:sp>
          <p:nvSpPr>
            <p:cNvPr id="281" name="Shape 281"/>
            <p:cNvSpPr/>
            <p:nvPr/>
          </p:nvSpPr>
          <p:spPr>
            <a:xfrm>
              <a:off x="0" y="335077"/>
              <a:ext cx="1010295" cy="381001"/>
            </a:xfrm>
            <a:prstGeom prst="rect">
              <a:avLst/>
            </a:prstGeom>
            <a:solidFill>
              <a:srgbClr val="00E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用户端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0"/>
              <a:ext cx="1010295" cy="381000"/>
            </a:xfrm>
            <a:prstGeom prst="rect">
              <a:avLst/>
            </a:prstGeom>
            <a:solidFill>
              <a:srgbClr val="FAB79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商家端</a:t>
              </a:r>
            </a:p>
          </p:txBody>
        </p:sp>
      </p:grpSp>
      <p:sp>
        <p:nvSpPr>
          <p:cNvPr id="284" name="Shape 284"/>
          <p:cNvSpPr/>
          <p:nvPr/>
        </p:nvSpPr>
        <p:spPr>
          <a:xfrm flipH="1" flipV="1">
            <a:off x="1410256" y="2376867"/>
            <a:ext cx="527731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 flipH="1" flipV="1">
            <a:off x="2895519" y="2920409"/>
            <a:ext cx="4249391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7485130" y="2910803"/>
            <a:ext cx="3878310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904394" y="2919427"/>
            <a:ext cx="1" cy="620845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7320217" y="2926760"/>
            <a:ext cx="1" cy="6208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1364142" y="2924033"/>
            <a:ext cx="1" cy="620845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534562" y="2107305"/>
            <a:ext cx="10287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请求分配集群</a:t>
            </a:r>
          </a:p>
        </p:txBody>
      </p:sp>
      <p:sp>
        <p:nvSpPr>
          <p:cNvPr id="291" name="Shape 291"/>
          <p:cNvSpPr/>
          <p:nvPr/>
        </p:nvSpPr>
        <p:spPr>
          <a:xfrm>
            <a:off x="43550" y="3329313"/>
            <a:ext cx="7622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IDC#1</a:t>
            </a:r>
          </a:p>
        </p:txBody>
      </p:sp>
      <p:sp>
        <p:nvSpPr>
          <p:cNvPr id="292" name="Shape 292"/>
          <p:cNvSpPr/>
          <p:nvPr/>
        </p:nvSpPr>
        <p:spPr>
          <a:xfrm>
            <a:off x="12057926" y="3329313"/>
            <a:ext cx="7622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IDC#2</a:t>
            </a:r>
          </a:p>
        </p:txBody>
      </p:sp>
      <p:sp>
        <p:nvSpPr>
          <p:cNvPr id="293" name="Shape 293"/>
          <p:cNvSpPr/>
          <p:nvPr/>
        </p:nvSpPr>
        <p:spPr>
          <a:xfrm>
            <a:off x="1471637" y="6774405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备集群</a:t>
            </a:r>
          </a:p>
        </p:txBody>
      </p:sp>
      <p:sp>
        <p:nvSpPr>
          <p:cNvPr id="294" name="Shape 294"/>
          <p:cNvSpPr/>
          <p:nvPr/>
        </p:nvSpPr>
        <p:spPr>
          <a:xfrm>
            <a:off x="6259537" y="6770564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主集群</a:t>
            </a:r>
          </a:p>
        </p:txBody>
      </p:sp>
      <p:sp>
        <p:nvSpPr>
          <p:cNvPr id="295" name="Shape 295"/>
          <p:cNvSpPr/>
          <p:nvPr/>
        </p:nvSpPr>
        <p:spPr>
          <a:xfrm>
            <a:off x="11583180" y="6756177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灰度集群</a:t>
            </a:r>
          </a:p>
        </p:txBody>
      </p:sp>
      <p:sp>
        <p:nvSpPr>
          <p:cNvPr id="296" name="Shape 296"/>
          <p:cNvSpPr/>
          <p:nvPr/>
        </p:nvSpPr>
        <p:spPr>
          <a:xfrm>
            <a:off x="9799821" y="1563993"/>
            <a:ext cx="28067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双机房一主一备一灰度集群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缓存和数据库按服务隔离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主要工作业绩和成果－平台运维</a:t>
            </a:r>
          </a:p>
        </p:txBody>
      </p:sp>
      <p:sp>
        <p:nvSpPr>
          <p:cNvPr id="299" name="Shape 299"/>
          <p:cNvSpPr/>
          <p:nvPr/>
        </p:nvSpPr>
        <p:spPr>
          <a:xfrm>
            <a:off x="3446665" y="4534841"/>
            <a:ext cx="1205360" cy="183887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300" name="Shape 300"/>
          <p:cNvSpPr/>
          <p:nvPr/>
        </p:nvSpPr>
        <p:spPr>
          <a:xfrm>
            <a:off x="1417562" y="4025660"/>
            <a:ext cx="3246341" cy="3810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301" name="Shape 301"/>
          <p:cNvSpPr/>
          <p:nvPr/>
        </p:nvSpPr>
        <p:spPr>
          <a:xfrm>
            <a:off x="1391517" y="6501893"/>
            <a:ext cx="3246341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基础服务</a:t>
            </a:r>
          </a:p>
        </p:txBody>
      </p:sp>
      <p:sp>
        <p:nvSpPr>
          <p:cNvPr id="302" name="Shape 302"/>
          <p:cNvSpPr/>
          <p:nvPr/>
        </p:nvSpPr>
        <p:spPr>
          <a:xfrm>
            <a:off x="1416917" y="4520455"/>
            <a:ext cx="1919787" cy="1854945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303" name="Shape 303"/>
          <p:cNvSpPr/>
          <p:nvPr/>
        </p:nvSpPr>
        <p:spPr>
          <a:xfrm>
            <a:off x="6403652" y="5257427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注册中心</a:t>
            </a:r>
          </a:p>
        </p:txBody>
      </p:sp>
      <p:sp>
        <p:nvSpPr>
          <p:cNvPr id="304" name="Shape 304"/>
          <p:cNvSpPr/>
          <p:nvPr/>
        </p:nvSpPr>
        <p:spPr>
          <a:xfrm>
            <a:off x="6403652" y="4517427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配置管理</a:t>
            </a:r>
          </a:p>
        </p:txBody>
      </p:sp>
      <p:sp>
        <p:nvSpPr>
          <p:cNvPr id="305" name="Shape 305"/>
          <p:cNvSpPr/>
          <p:nvPr/>
        </p:nvSpPr>
        <p:spPr>
          <a:xfrm>
            <a:off x="1008659" y="2267633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数据库管理</a:t>
            </a:r>
          </a:p>
        </p:txBody>
      </p:sp>
      <p:sp>
        <p:nvSpPr>
          <p:cNvPr id="306" name="Shape 306"/>
          <p:cNvSpPr/>
          <p:nvPr/>
        </p:nvSpPr>
        <p:spPr>
          <a:xfrm>
            <a:off x="6403652" y="6348045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运行时管理</a:t>
            </a:r>
          </a:p>
        </p:txBody>
      </p:sp>
      <p:sp>
        <p:nvSpPr>
          <p:cNvPr id="307" name="Shape 307"/>
          <p:cNvSpPr/>
          <p:nvPr/>
        </p:nvSpPr>
        <p:spPr>
          <a:xfrm>
            <a:off x="922449" y="8274322"/>
            <a:ext cx="1010296" cy="381001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缓存管理</a:t>
            </a:r>
          </a:p>
        </p:txBody>
      </p:sp>
      <p:sp>
        <p:nvSpPr>
          <p:cNvPr id="308" name="Shape 308"/>
          <p:cNvSpPr/>
          <p:nvPr/>
        </p:nvSpPr>
        <p:spPr>
          <a:xfrm>
            <a:off x="1207740" y="3773539"/>
            <a:ext cx="3665985" cy="3348776"/>
          </a:xfrm>
          <a:prstGeom prst="rect">
            <a:avLst/>
          </a:prstGeom>
          <a:ln w="12700">
            <a:solidFill>
              <a:srgbClr val="D45954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306120" y="8055842"/>
            <a:ext cx="1205360" cy="81796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UMP</a:t>
            </a:r>
          </a:p>
        </p:txBody>
      </p:sp>
      <p:sp>
        <p:nvSpPr>
          <p:cNvPr id="310" name="Shape 310"/>
          <p:cNvSpPr/>
          <p:nvPr/>
        </p:nvSpPr>
        <p:spPr>
          <a:xfrm>
            <a:off x="3020464" y="8055096"/>
            <a:ext cx="1205360" cy="81796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JimDB</a:t>
            </a:r>
          </a:p>
        </p:txBody>
      </p:sp>
      <p:sp>
        <p:nvSpPr>
          <p:cNvPr id="311" name="Shape 311"/>
          <p:cNvSpPr/>
          <p:nvPr/>
        </p:nvSpPr>
        <p:spPr>
          <a:xfrm>
            <a:off x="5008114" y="5448215"/>
            <a:ext cx="12674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085146" y="5133481"/>
            <a:ext cx="11134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注册/订阅 服务</a:t>
            </a:r>
          </a:p>
        </p:txBody>
      </p:sp>
      <p:sp>
        <p:nvSpPr>
          <p:cNvPr id="313" name="Shape 313"/>
          <p:cNvSpPr/>
          <p:nvPr/>
        </p:nvSpPr>
        <p:spPr>
          <a:xfrm flipV="1">
            <a:off x="6885907" y="5735854"/>
            <a:ext cx="1" cy="5147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6930913" y="5834486"/>
            <a:ext cx="13335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获取应用服务实例</a:t>
            </a:r>
          </a:p>
        </p:txBody>
      </p:sp>
      <p:sp>
        <p:nvSpPr>
          <p:cNvPr id="315" name="Shape 315"/>
          <p:cNvSpPr/>
          <p:nvPr/>
        </p:nvSpPr>
        <p:spPr>
          <a:xfrm>
            <a:off x="5010509" y="7155671"/>
            <a:ext cx="1266325" cy="81274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505213" y="7400619"/>
            <a:ext cx="10287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埋点方法监控</a:t>
            </a:r>
          </a:p>
        </p:txBody>
      </p:sp>
      <p:sp>
        <p:nvSpPr>
          <p:cNvPr id="317" name="Shape 317"/>
          <p:cNvSpPr/>
          <p:nvPr/>
        </p:nvSpPr>
        <p:spPr>
          <a:xfrm>
            <a:off x="3650332" y="7316801"/>
            <a:ext cx="1" cy="54941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917713" y="7399873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读写访问</a:t>
            </a:r>
          </a:p>
        </p:txBody>
      </p:sp>
      <p:sp>
        <p:nvSpPr>
          <p:cNvPr id="319" name="Shape 319"/>
          <p:cNvSpPr/>
          <p:nvPr/>
        </p:nvSpPr>
        <p:spPr>
          <a:xfrm>
            <a:off x="6885906" y="6861189"/>
            <a:ext cx="1" cy="11212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896794" y="7263062"/>
            <a:ext cx="1943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获取并映射为服务流量监控</a:t>
            </a:r>
          </a:p>
        </p:txBody>
      </p:sp>
      <p:sp>
        <p:nvSpPr>
          <p:cNvPr id="321" name="Shape 321"/>
          <p:cNvSpPr/>
          <p:nvPr/>
        </p:nvSpPr>
        <p:spPr>
          <a:xfrm>
            <a:off x="3047652" y="2022798"/>
            <a:ext cx="1205360" cy="81796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数据库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MySQL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MongoDB</a:t>
            </a:r>
          </a:p>
        </p:txBody>
      </p:sp>
      <p:sp>
        <p:nvSpPr>
          <p:cNvPr id="322" name="Shape 322"/>
          <p:cNvSpPr/>
          <p:nvPr/>
        </p:nvSpPr>
        <p:spPr>
          <a:xfrm flipV="1">
            <a:off x="3650332" y="3023400"/>
            <a:ext cx="1" cy="5541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917713" y="3144850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读写访问</a:t>
            </a:r>
          </a:p>
        </p:txBody>
      </p:sp>
      <p:sp>
        <p:nvSpPr>
          <p:cNvPr id="324" name="Shape 324"/>
          <p:cNvSpPr/>
          <p:nvPr/>
        </p:nvSpPr>
        <p:spPr>
          <a:xfrm>
            <a:off x="4996667" y="4711039"/>
            <a:ext cx="12674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116066" y="4406151"/>
            <a:ext cx="10287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获取中心配置</a:t>
            </a:r>
          </a:p>
        </p:txBody>
      </p:sp>
      <p:sp>
        <p:nvSpPr>
          <p:cNvPr id="326" name="Shape 326"/>
          <p:cNvSpPr/>
          <p:nvPr/>
        </p:nvSpPr>
        <p:spPr>
          <a:xfrm flipV="1">
            <a:off x="1422227" y="2838091"/>
            <a:ext cx="1" cy="76599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61329" y="2928238"/>
            <a:ext cx="766268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获取配置</a:t>
            </a:r>
          </a:p>
          <a:p>
            <a:pPr>
              <a:defRPr sz="1200"/>
            </a:pPr>
            <a:r>
              <a:t>分组</a:t>
            </a:r>
          </a:p>
          <a:p>
            <a:pPr>
              <a:defRPr sz="1200"/>
            </a:pPr>
            <a:r>
              <a:t>主从</a:t>
            </a:r>
          </a:p>
        </p:txBody>
      </p:sp>
      <p:sp>
        <p:nvSpPr>
          <p:cNvPr id="328" name="Shape 328"/>
          <p:cNvSpPr/>
          <p:nvPr/>
        </p:nvSpPr>
        <p:spPr>
          <a:xfrm>
            <a:off x="2171353" y="2458133"/>
            <a:ext cx="72390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171353" y="2167032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管理指令</a:t>
            </a:r>
          </a:p>
        </p:txBody>
      </p:sp>
      <p:sp>
        <p:nvSpPr>
          <p:cNvPr id="330" name="Shape 330"/>
          <p:cNvSpPr/>
          <p:nvPr/>
        </p:nvSpPr>
        <p:spPr>
          <a:xfrm flipH="1">
            <a:off x="1515939" y="7294268"/>
            <a:ext cx="1" cy="7936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50229" y="7424394"/>
            <a:ext cx="76626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获取配置</a:t>
            </a:r>
          </a:p>
          <a:p>
            <a:pPr>
              <a:defRPr sz="1200"/>
            </a:pPr>
            <a:r>
              <a:t>映射关系</a:t>
            </a:r>
          </a:p>
        </p:txBody>
      </p:sp>
      <p:sp>
        <p:nvSpPr>
          <p:cNvPr id="332" name="Shape 332"/>
          <p:cNvSpPr/>
          <p:nvPr/>
        </p:nvSpPr>
        <p:spPr>
          <a:xfrm>
            <a:off x="2267054" y="8201063"/>
            <a:ext cx="419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查询</a:t>
            </a:r>
          </a:p>
        </p:txBody>
      </p:sp>
      <p:sp>
        <p:nvSpPr>
          <p:cNvPr id="333" name="Shape 333"/>
          <p:cNvSpPr/>
          <p:nvPr/>
        </p:nvSpPr>
        <p:spPr>
          <a:xfrm>
            <a:off x="2010914" y="8483458"/>
            <a:ext cx="93138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245871" y="2414889"/>
            <a:ext cx="46146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备份</a:t>
            </a:r>
          </a:p>
          <a:p>
            <a:pPr>
              <a:defRPr sz="1200"/>
            </a:pPr>
            <a:r>
              <a:t>归档</a:t>
            </a:r>
          </a:p>
          <a:p>
            <a:pPr>
              <a:defRPr sz="1200"/>
            </a:pPr>
            <a:r>
              <a:t>还原</a:t>
            </a:r>
          </a:p>
          <a:p>
            <a:pPr>
              <a:defRPr sz="1200"/>
            </a:pPr>
            <a:r>
              <a:t>查询</a:t>
            </a:r>
          </a:p>
        </p:txBody>
      </p:sp>
      <p:sp>
        <p:nvSpPr>
          <p:cNvPr id="335" name="Shape 335"/>
          <p:cNvSpPr/>
          <p:nvPr/>
        </p:nvSpPr>
        <p:spPr>
          <a:xfrm>
            <a:off x="7497314" y="6536541"/>
            <a:ext cx="12674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8815540" y="5539173"/>
            <a:ext cx="1982884" cy="1660983"/>
            <a:chOff x="0" y="0"/>
            <a:chExt cx="1982883" cy="1660981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1010295" cy="947917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配置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079500" y="0"/>
              <a:ext cx="894419" cy="279401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机房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1088464" y="334258"/>
              <a:ext cx="894420" cy="279401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主机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088464" y="671687"/>
              <a:ext cx="894420" cy="279401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集群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5301" y="1026317"/>
              <a:ext cx="1010296" cy="633484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监控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082776" y="1025749"/>
              <a:ext cx="894420" cy="279401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流量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1079500" y="1381581"/>
              <a:ext cx="894419" cy="279401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应用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8403609" y="2690881"/>
            <a:ext cx="280674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中心配置管理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缓存和数据库管理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关键在线业务表备份与恢复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服务流量监控与降级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主要工作业绩和成果－服务协作</a:t>
            </a:r>
          </a:p>
        </p:txBody>
      </p:sp>
      <p:sp>
        <p:nvSpPr>
          <p:cNvPr id="347" name="Shape 347"/>
          <p:cNvSpPr/>
          <p:nvPr/>
        </p:nvSpPr>
        <p:spPr>
          <a:xfrm>
            <a:off x="10330029" y="2219566"/>
            <a:ext cx="210692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异步化: 防雪崩效应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中心流控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业务降级</a:t>
            </a:r>
          </a:p>
        </p:txBody>
      </p:sp>
      <p:sp>
        <p:nvSpPr>
          <p:cNvPr id="348" name="Shape 348"/>
          <p:cNvSpPr/>
          <p:nvPr/>
        </p:nvSpPr>
        <p:spPr>
          <a:xfrm>
            <a:off x="2291221" y="489001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HTTP 接入</a:t>
            </a:r>
          </a:p>
        </p:txBody>
      </p:sp>
      <p:sp>
        <p:nvSpPr>
          <p:cNvPr id="349" name="Shape 349"/>
          <p:cNvSpPr/>
          <p:nvPr/>
        </p:nvSpPr>
        <p:spPr>
          <a:xfrm>
            <a:off x="4789718" y="489001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路由服务</a:t>
            </a:r>
          </a:p>
        </p:txBody>
      </p:sp>
      <p:sp>
        <p:nvSpPr>
          <p:cNvPr id="350" name="Shape 350"/>
          <p:cNvSpPr/>
          <p:nvPr/>
        </p:nvSpPr>
        <p:spPr>
          <a:xfrm>
            <a:off x="8405059" y="282446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sp>
        <p:nvSpPr>
          <p:cNvPr id="351" name="Shape 351"/>
          <p:cNvSpPr/>
          <p:nvPr/>
        </p:nvSpPr>
        <p:spPr>
          <a:xfrm>
            <a:off x="2276477" y="7334154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TCP 接入</a:t>
            </a:r>
          </a:p>
        </p:txBody>
      </p:sp>
      <p:sp>
        <p:nvSpPr>
          <p:cNvPr id="352" name="Shape 352"/>
          <p:cNvSpPr/>
          <p:nvPr/>
        </p:nvSpPr>
        <p:spPr>
          <a:xfrm>
            <a:off x="2291221" y="282446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GW 接入</a:t>
            </a:r>
          </a:p>
        </p:txBody>
      </p:sp>
      <p:pic>
        <p:nvPicPr>
          <p:cNvPr id="353" name="logo_Q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368" y="3046766"/>
            <a:ext cx="632986" cy="647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logo_wecha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360" y="2402128"/>
            <a:ext cx="635001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1119615" y="3014967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119615" y="5080517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163899" y="7524654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7289548" y="5439061"/>
            <a:ext cx="3244964" cy="64758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通用客服服务</a:t>
            </a:r>
          </a:p>
        </p:txBody>
      </p:sp>
      <p:sp>
        <p:nvSpPr>
          <p:cNvPr id="359" name="Shape 359"/>
          <p:cNvSpPr/>
          <p:nvPr/>
        </p:nvSpPr>
        <p:spPr>
          <a:xfrm>
            <a:off x="7288860" y="4261348"/>
            <a:ext cx="3246341" cy="433498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定制服务</a:t>
            </a:r>
          </a:p>
        </p:txBody>
      </p:sp>
      <p:sp>
        <p:nvSpPr>
          <p:cNvPr id="360" name="Shape 360"/>
          <p:cNvSpPr/>
          <p:nvPr/>
        </p:nvSpPr>
        <p:spPr>
          <a:xfrm>
            <a:off x="7288215" y="4679595"/>
            <a:ext cx="3247631" cy="80538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通用 IM 服务</a:t>
            </a:r>
          </a:p>
        </p:txBody>
      </p:sp>
      <p:sp>
        <p:nvSpPr>
          <p:cNvPr id="361" name="Shape 361"/>
          <p:cNvSpPr/>
          <p:nvPr/>
        </p:nvSpPr>
        <p:spPr>
          <a:xfrm>
            <a:off x="11879484" y="4890017"/>
            <a:ext cx="101029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外部依赖</a:t>
            </a:r>
          </a:p>
        </p:txBody>
      </p:sp>
      <p:sp>
        <p:nvSpPr>
          <p:cNvPr id="362" name="Shape 362"/>
          <p:cNvSpPr/>
          <p:nvPr/>
        </p:nvSpPr>
        <p:spPr>
          <a:xfrm>
            <a:off x="8417759" y="7334154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6261" y="3036080"/>
            <a:ext cx="5348749" cy="169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0665" y="1803"/>
                  <a:pt x="3465" y="9003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097479" y="5479505"/>
            <a:ext cx="5320279" cy="2031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579" y="20527"/>
                  <a:pt x="6379" y="13327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405059" y="8738238"/>
            <a:ext cx="1010296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APNS</a:t>
            </a:r>
          </a:p>
        </p:txBody>
      </p:sp>
      <p:sp>
        <p:nvSpPr>
          <p:cNvPr id="384" name="Shape 384"/>
          <p:cNvSpPr/>
          <p:nvPr/>
        </p:nvSpPr>
        <p:spPr>
          <a:xfrm>
            <a:off x="1103139" y="8928738"/>
            <a:ext cx="730192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367" name="brows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868" y="4763017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OS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368" y="8606793"/>
            <a:ext cx="762001" cy="643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android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5368" y="7972140"/>
            <a:ext cx="762001" cy="688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8868" y="7218913"/>
            <a:ext cx="635001" cy="6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259514" y="5353854"/>
            <a:ext cx="87371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Web / M 端</a:t>
            </a:r>
          </a:p>
        </p:txBody>
      </p:sp>
      <p:sp>
        <p:nvSpPr>
          <p:cNvPr id="372" name="Shape 372"/>
          <p:cNvSpPr/>
          <p:nvPr/>
        </p:nvSpPr>
        <p:spPr>
          <a:xfrm>
            <a:off x="3380525" y="5080517"/>
            <a:ext cx="13301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385599" y="3280640"/>
            <a:ext cx="1324962" cy="157167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3360009" y="5205463"/>
            <a:ext cx="1338343" cy="204427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879022" y="5080517"/>
            <a:ext cx="13301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10647564" y="5080517"/>
            <a:ext cx="112020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7" name="Shape 377"/>
          <p:cNvSpPr/>
          <p:nvPr/>
        </p:nvSpPr>
        <p:spPr>
          <a:xfrm flipV="1">
            <a:off x="8859109" y="3360494"/>
            <a:ext cx="1" cy="745829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Shape 378"/>
          <p:cNvSpPr/>
          <p:nvPr/>
        </p:nvSpPr>
        <p:spPr>
          <a:xfrm flipV="1">
            <a:off x="8859109" y="6281658"/>
            <a:ext cx="1" cy="908280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367119" y="7524654"/>
            <a:ext cx="47901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V="1">
            <a:off x="8859109" y="7772557"/>
            <a:ext cx="1" cy="908280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392519" y="3014967"/>
            <a:ext cx="4790147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主要工作业绩和成果－咨询流程</a:t>
            </a:r>
          </a:p>
        </p:txBody>
      </p:sp>
      <p:sp>
        <p:nvSpPr>
          <p:cNvPr id="387" name="Shape 387"/>
          <p:cNvSpPr/>
          <p:nvPr/>
        </p:nvSpPr>
        <p:spPr>
          <a:xfrm>
            <a:off x="3943121" y="403911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HTTP 接入</a:t>
            </a:r>
          </a:p>
        </p:txBody>
      </p:sp>
      <p:sp>
        <p:nvSpPr>
          <p:cNvPr id="388" name="Shape 388"/>
          <p:cNvSpPr/>
          <p:nvPr/>
        </p:nvSpPr>
        <p:spPr>
          <a:xfrm>
            <a:off x="3943121" y="503786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TCP 接入</a:t>
            </a:r>
          </a:p>
        </p:txBody>
      </p:sp>
      <p:sp>
        <p:nvSpPr>
          <p:cNvPr id="389" name="Shape 389"/>
          <p:cNvSpPr/>
          <p:nvPr/>
        </p:nvSpPr>
        <p:spPr>
          <a:xfrm>
            <a:off x="3957865" y="304036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GW 接入</a:t>
            </a:r>
          </a:p>
        </p:txBody>
      </p:sp>
      <p:sp>
        <p:nvSpPr>
          <p:cNvPr id="390" name="Shape 390"/>
          <p:cNvSpPr/>
          <p:nvPr/>
        </p:nvSpPr>
        <p:spPr>
          <a:xfrm>
            <a:off x="6083826" y="403911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路由服务</a:t>
            </a:r>
          </a:p>
        </p:txBody>
      </p:sp>
      <p:sp>
        <p:nvSpPr>
          <p:cNvPr id="391" name="Shape 391"/>
          <p:cNvSpPr/>
          <p:nvPr/>
        </p:nvSpPr>
        <p:spPr>
          <a:xfrm>
            <a:off x="8602674" y="4039117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会话服务</a:t>
            </a:r>
          </a:p>
        </p:txBody>
      </p:sp>
      <p:sp>
        <p:nvSpPr>
          <p:cNvPr id="392" name="Shape 392"/>
          <p:cNvSpPr/>
          <p:nvPr/>
        </p:nvSpPr>
        <p:spPr>
          <a:xfrm>
            <a:off x="8596431" y="5037867"/>
            <a:ext cx="1010295" cy="381001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单聊服务</a:t>
            </a:r>
          </a:p>
        </p:txBody>
      </p:sp>
      <p:sp>
        <p:nvSpPr>
          <p:cNvPr id="393" name="Shape 393"/>
          <p:cNvSpPr/>
          <p:nvPr/>
        </p:nvSpPr>
        <p:spPr>
          <a:xfrm>
            <a:off x="8602674" y="3040367"/>
            <a:ext cx="1010296" cy="381001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分配服务</a:t>
            </a:r>
          </a:p>
        </p:txBody>
      </p:sp>
      <p:sp>
        <p:nvSpPr>
          <p:cNvPr id="394" name="Shape 394"/>
          <p:cNvSpPr/>
          <p:nvPr/>
        </p:nvSpPr>
        <p:spPr>
          <a:xfrm>
            <a:off x="11165397" y="5037867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sp>
        <p:nvSpPr>
          <p:cNvPr id="395" name="Shape 395"/>
          <p:cNvSpPr/>
          <p:nvPr/>
        </p:nvSpPr>
        <p:spPr>
          <a:xfrm>
            <a:off x="11165397" y="6547910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TCP 接入</a:t>
            </a:r>
          </a:p>
        </p:txBody>
      </p:sp>
      <p:pic>
        <p:nvPicPr>
          <p:cNvPr id="39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6545" y="7966553"/>
            <a:ext cx="508001" cy="48918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8599822" y="6547910"/>
            <a:ext cx="1016001" cy="3810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JMQ</a:t>
            </a:r>
          </a:p>
        </p:txBody>
      </p:sp>
      <p:sp>
        <p:nvSpPr>
          <p:cNvPr id="398" name="Shape 398"/>
          <p:cNvSpPr/>
          <p:nvPr/>
        </p:nvSpPr>
        <p:spPr>
          <a:xfrm>
            <a:off x="6728921" y="6547910"/>
            <a:ext cx="1016001" cy="3810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数据服务</a:t>
            </a:r>
          </a:p>
        </p:txBody>
      </p:sp>
      <p:sp>
        <p:nvSpPr>
          <p:cNvPr id="399" name="Shape 399"/>
          <p:cNvSpPr/>
          <p:nvPr/>
        </p:nvSpPr>
        <p:spPr>
          <a:xfrm>
            <a:off x="6823328" y="7837487"/>
            <a:ext cx="827187" cy="74731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存储</a:t>
            </a:r>
          </a:p>
        </p:txBody>
      </p:sp>
      <p:pic>
        <p:nvPicPr>
          <p:cNvPr id="400" name="logo_QQ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9012" y="3185522"/>
            <a:ext cx="508001" cy="51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logo_wecha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9012" y="2667884"/>
            <a:ext cx="508001" cy="459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brows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9012" y="4037652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OS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5512" y="4824412"/>
            <a:ext cx="635001" cy="536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android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45512" y="5344666"/>
            <a:ext cx="635001" cy="57361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2782291" y="3230867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774919" y="4229617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774919" y="5228367"/>
            <a:ext cx="1010296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1384795" y="8494000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客服</a:t>
            </a:r>
          </a:p>
        </p:txBody>
      </p:sp>
      <p:sp>
        <p:nvSpPr>
          <p:cNvPr id="409" name="Shape 409"/>
          <p:cNvSpPr/>
          <p:nvPr/>
        </p:nvSpPr>
        <p:spPr>
          <a:xfrm>
            <a:off x="2077262" y="2089286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用户</a:t>
            </a:r>
          </a:p>
        </p:txBody>
      </p:sp>
      <p:sp>
        <p:nvSpPr>
          <p:cNvPr id="410" name="Shape 410"/>
          <p:cNvSpPr/>
          <p:nvPr/>
        </p:nvSpPr>
        <p:spPr>
          <a:xfrm>
            <a:off x="2833382" y="2942464"/>
            <a:ext cx="8933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1. 发起咨询</a:t>
            </a:r>
          </a:p>
        </p:txBody>
      </p:sp>
      <p:sp>
        <p:nvSpPr>
          <p:cNvPr id="411" name="Shape 411"/>
          <p:cNvSpPr/>
          <p:nvPr/>
        </p:nvSpPr>
        <p:spPr>
          <a:xfrm>
            <a:off x="5026504" y="3272234"/>
            <a:ext cx="1020549" cy="7404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113475" y="4220712"/>
            <a:ext cx="89337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flipV="1">
            <a:off x="5031083" y="4449411"/>
            <a:ext cx="1011612" cy="74085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105995" y="3907664"/>
            <a:ext cx="8933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2. 咨询消息</a:t>
            </a:r>
          </a:p>
        </p:txBody>
      </p:sp>
      <p:sp>
        <p:nvSpPr>
          <p:cNvPr id="415" name="Shape 415"/>
          <p:cNvSpPr/>
          <p:nvPr/>
        </p:nvSpPr>
        <p:spPr>
          <a:xfrm flipV="1">
            <a:off x="7169635" y="3268967"/>
            <a:ext cx="1361031" cy="9434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575486" y="3109493"/>
            <a:ext cx="89336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3. 分配客服</a:t>
            </a:r>
          </a:p>
        </p:txBody>
      </p:sp>
      <p:sp>
        <p:nvSpPr>
          <p:cNvPr id="417" name="Shape 417"/>
          <p:cNvSpPr/>
          <p:nvPr/>
        </p:nvSpPr>
        <p:spPr>
          <a:xfrm>
            <a:off x="7165884" y="4291652"/>
            <a:ext cx="1368603" cy="9577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578824" y="3928612"/>
            <a:ext cx="8933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4. 建立会话</a:t>
            </a:r>
          </a:p>
        </p:txBody>
      </p:sp>
      <p:sp>
        <p:nvSpPr>
          <p:cNvPr id="419" name="Shape 419"/>
          <p:cNvSpPr/>
          <p:nvPr/>
        </p:nvSpPr>
        <p:spPr>
          <a:xfrm>
            <a:off x="7212642" y="4255017"/>
            <a:ext cx="13301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7580565" y="5053031"/>
            <a:ext cx="89336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5. 发送消息</a:t>
            </a:r>
          </a:p>
        </p:txBody>
      </p:sp>
      <p:sp>
        <p:nvSpPr>
          <p:cNvPr id="421" name="Shape 421"/>
          <p:cNvSpPr/>
          <p:nvPr/>
        </p:nvSpPr>
        <p:spPr>
          <a:xfrm>
            <a:off x="9742382" y="5275281"/>
            <a:ext cx="12873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9743451" y="4959350"/>
            <a:ext cx="128290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6.1 投递咨询消息</a:t>
            </a:r>
          </a:p>
        </p:txBody>
      </p:sp>
      <p:sp>
        <p:nvSpPr>
          <p:cNvPr id="423" name="Shape 423"/>
          <p:cNvSpPr/>
          <p:nvPr/>
        </p:nvSpPr>
        <p:spPr>
          <a:xfrm>
            <a:off x="9075166" y="5567974"/>
            <a:ext cx="1" cy="8690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9122108" y="5824638"/>
            <a:ext cx="9781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6.2 聊天记录</a:t>
            </a:r>
          </a:p>
        </p:txBody>
      </p:sp>
      <p:sp>
        <p:nvSpPr>
          <p:cNvPr id="425" name="Shape 425"/>
          <p:cNvSpPr/>
          <p:nvPr/>
        </p:nvSpPr>
        <p:spPr>
          <a:xfrm flipH="1">
            <a:off x="7924307" y="6738410"/>
            <a:ext cx="49613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6" name="Shape 426"/>
          <p:cNvSpPr/>
          <p:nvPr/>
        </p:nvSpPr>
        <p:spPr>
          <a:xfrm flipV="1">
            <a:off x="7207280" y="7076054"/>
            <a:ext cx="1" cy="61428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309007" y="7132102"/>
            <a:ext cx="8933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8. 数据处理</a:t>
            </a:r>
          </a:p>
        </p:txBody>
      </p:sp>
      <p:sp>
        <p:nvSpPr>
          <p:cNvPr id="428" name="Shape 428"/>
          <p:cNvSpPr/>
          <p:nvPr/>
        </p:nvSpPr>
        <p:spPr>
          <a:xfrm>
            <a:off x="11686831" y="5596874"/>
            <a:ext cx="1" cy="8339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212787" y="7132102"/>
            <a:ext cx="723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统计分析</a:t>
            </a:r>
          </a:p>
        </p:txBody>
      </p:sp>
      <p:sp>
        <p:nvSpPr>
          <p:cNvPr id="430" name="Shape 430"/>
          <p:cNvSpPr/>
          <p:nvPr/>
        </p:nvSpPr>
        <p:spPr>
          <a:xfrm>
            <a:off x="11706587" y="5900838"/>
            <a:ext cx="85100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7.消息投递</a:t>
            </a:r>
          </a:p>
        </p:txBody>
      </p:sp>
      <p:sp>
        <p:nvSpPr>
          <p:cNvPr id="431" name="Shape 431"/>
          <p:cNvSpPr/>
          <p:nvPr/>
        </p:nvSpPr>
        <p:spPr>
          <a:xfrm>
            <a:off x="11670545" y="7068772"/>
            <a:ext cx="1" cy="757920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2269801" y="373524"/>
            <a:ext cx="8465198" cy="74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414" tIns="55414" rIns="55414" bIns="55414">
            <a:spAutoFit/>
          </a:bodyPr>
          <a:lstStyle>
            <a:lvl1pPr defTabSz="1733973">
              <a:defRPr b="1">
                <a:solidFill>
                  <a:srgbClr val="9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主要工作业绩和成果－消息投递</a:t>
            </a:r>
          </a:p>
        </p:txBody>
      </p:sp>
      <p:sp>
        <p:nvSpPr>
          <p:cNvPr id="434" name="Shape 434"/>
          <p:cNvSpPr/>
          <p:nvPr/>
        </p:nvSpPr>
        <p:spPr>
          <a:xfrm>
            <a:off x="8821501" y="2324772"/>
            <a:ext cx="282970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97555" indent="-197555" algn="l">
              <a:buSzPct val="75000"/>
              <a:buChar char="•"/>
              <a:defRPr sz="1600"/>
            </a:pPr>
            <a:r>
              <a:t>移动用户流量占比:  近 80%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桌面在线直投率:  99.2%</a:t>
            </a:r>
          </a:p>
          <a:p>
            <a:pPr marL="197555" indent="-197555" algn="l">
              <a:buSzPct val="75000"/>
              <a:buChar char="•"/>
              <a:defRPr sz="1600"/>
            </a:pPr>
            <a:r>
              <a:t>移动在线直投率:  95.6%</a:t>
            </a:r>
          </a:p>
        </p:txBody>
      </p:sp>
      <p:sp>
        <p:nvSpPr>
          <p:cNvPr id="435" name="Shape 435"/>
          <p:cNvSpPr/>
          <p:nvPr/>
        </p:nvSpPr>
        <p:spPr>
          <a:xfrm>
            <a:off x="1011808" y="6237078"/>
            <a:ext cx="1010295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接入服务</a:t>
            </a:r>
          </a:p>
        </p:txBody>
      </p:sp>
      <p:sp>
        <p:nvSpPr>
          <p:cNvPr id="436" name="Shape 436"/>
          <p:cNvSpPr/>
          <p:nvPr/>
        </p:nvSpPr>
        <p:spPr>
          <a:xfrm>
            <a:off x="3258442" y="4666819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grpSp>
        <p:nvGrpSpPr>
          <p:cNvPr id="439" name="Group 439"/>
          <p:cNvGrpSpPr/>
          <p:nvPr/>
        </p:nvGrpSpPr>
        <p:grpSpPr>
          <a:xfrm>
            <a:off x="1011808" y="7888602"/>
            <a:ext cx="1010295" cy="716078"/>
            <a:chOff x="0" y="0"/>
            <a:chExt cx="1010294" cy="716077"/>
          </a:xfrm>
        </p:grpSpPr>
        <p:sp>
          <p:nvSpPr>
            <p:cNvPr id="437" name="Shape 437"/>
            <p:cNvSpPr/>
            <p:nvPr/>
          </p:nvSpPr>
          <p:spPr>
            <a:xfrm>
              <a:off x="0" y="335077"/>
              <a:ext cx="1010295" cy="381001"/>
            </a:xfrm>
            <a:prstGeom prst="rect">
              <a:avLst/>
            </a:prstGeom>
            <a:solidFill>
              <a:srgbClr val="00E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用户端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0" y="0"/>
              <a:ext cx="1010295" cy="381000"/>
            </a:xfrm>
            <a:prstGeom prst="rect">
              <a:avLst/>
            </a:prstGeom>
            <a:solidFill>
              <a:srgbClr val="FAB79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商家端</a:t>
              </a:r>
            </a:p>
          </p:txBody>
        </p:sp>
      </p:grpSp>
      <p:sp>
        <p:nvSpPr>
          <p:cNvPr id="440" name="Shape 440"/>
          <p:cNvSpPr/>
          <p:nvPr/>
        </p:nvSpPr>
        <p:spPr>
          <a:xfrm>
            <a:off x="5976165" y="6055652"/>
            <a:ext cx="1016001" cy="747319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MongoDB</a:t>
            </a:r>
          </a:p>
        </p:txBody>
      </p:sp>
      <p:sp>
        <p:nvSpPr>
          <p:cNvPr id="441" name="Shape 441"/>
          <p:cNvSpPr/>
          <p:nvPr/>
        </p:nvSpPr>
        <p:spPr>
          <a:xfrm>
            <a:off x="301397" y="5344692"/>
            <a:ext cx="11981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3. 投递到接入点</a:t>
            </a:r>
          </a:p>
        </p:txBody>
      </p:sp>
      <p:sp>
        <p:nvSpPr>
          <p:cNvPr id="442" name="Shape 442"/>
          <p:cNvSpPr/>
          <p:nvPr/>
        </p:nvSpPr>
        <p:spPr>
          <a:xfrm>
            <a:off x="3248597" y="3333319"/>
            <a:ext cx="1010295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定位服务</a:t>
            </a:r>
          </a:p>
        </p:txBody>
      </p:sp>
      <p:sp>
        <p:nvSpPr>
          <p:cNvPr id="443" name="Shape 443"/>
          <p:cNvSpPr/>
          <p:nvPr/>
        </p:nvSpPr>
        <p:spPr>
          <a:xfrm>
            <a:off x="2687936" y="4031819"/>
            <a:ext cx="104577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1. 定位接入点</a:t>
            </a:r>
          </a:p>
        </p:txBody>
      </p:sp>
      <p:sp>
        <p:nvSpPr>
          <p:cNvPr id="444" name="Shape 444"/>
          <p:cNvSpPr/>
          <p:nvPr/>
        </p:nvSpPr>
        <p:spPr>
          <a:xfrm>
            <a:off x="3743014" y="3876168"/>
            <a:ext cx="1" cy="62880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 flipV="1">
            <a:off x="1275655" y="6879682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219719" y="7075016"/>
            <a:ext cx="104576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4. 投递到终端</a:t>
            </a:r>
          </a:p>
        </p:txBody>
      </p:sp>
      <p:sp>
        <p:nvSpPr>
          <p:cNvPr id="447" name="Shape 447"/>
          <p:cNvSpPr/>
          <p:nvPr/>
        </p:nvSpPr>
        <p:spPr>
          <a:xfrm flipV="1">
            <a:off x="1707455" y="6879682"/>
            <a:ext cx="1" cy="747318"/>
          </a:xfrm>
          <a:prstGeom prst="line">
            <a:avLst/>
          </a:prstGeom>
          <a:ln w="12700">
            <a:solidFill>
              <a:srgbClr val="DCDEE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1705619" y="7094590"/>
            <a:ext cx="89336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5. 接收确认</a:t>
            </a:r>
          </a:p>
        </p:txBody>
      </p:sp>
      <p:sp>
        <p:nvSpPr>
          <p:cNvPr id="449" name="Shape 449"/>
          <p:cNvSpPr/>
          <p:nvPr/>
        </p:nvSpPr>
        <p:spPr>
          <a:xfrm>
            <a:off x="3208270" y="6237078"/>
            <a:ext cx="1010295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接入服务</a:t>
            </a:r>
          </a:p>
        </p:txBody>
      </p:sp>
      <p:grpSp>
        <p:nvGrpSpPr>
          <p:cNvPr id="452" name="Group 452"/>
          <p:cNvGrpSpPr/>
          <p:nvPr/>
        </p:nvGrpSpPr>
        <p:grpSpPr>
          <a:xfrm>
            <a:off x="3208270" y="7888602"/>
            <a:ext cx="1010295" cy="716078"/>
            <a:chOff x="0" y="0"/>
            <a:chExt cx="1010294" cy="716077"/>
          </a:xfrm>
        </p:grpSpPr>
        <p:sp>
          <p:nvSpPr>
            <p:cNvPr id="450" name="Shape 450"/>
            <p:cNvSpPr/>
            <p:nvPr/>
          </p:nvSpPr>
          <p:spPr>
            <a:xfrm>
              <a:off x="0" y="335077"/>
              <a:ext cx="1010295" cy="381001"/>
            </a:xfrm>
            <a:prstGeom prst="rect">
              <a:avLst/>
            </a:prstGeom>
            <a:solidFill>
              <a:srgbClr val="00E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用户端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0"/>
              <a:ext cx="1010295" cy="381000"/>
            </a:xfrm>
            <a:prstGeom prst="rect">
              <a:avLst/>
            </a:prstGeom>
            <a:solidFill>
              <a:srgbClr val="FAB79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商家端</a:t>
              </a:r>
            </a:p>
          </p:txBody>
        </p:sp>
      </p:grpSp>
      <p:sp>
        <p:nvSpPr>
          <p:cNvPr id="453" name="Shape 453"/>
          <p:cNvSpPr/>
          <p:nvPr/>
        </p:nvSpPr>
        <p:spPr>
          <a:xfrm flipV="1">
            <a:off x="3713417" y="6879682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 flipV="1">
            <a:off x="3586417" y="7106766"/>
            <a:ext cx="254001" cy="254002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 flipH="1" flipV="1">
            <a:off x="3591533" y="7111883"/>
            <a:ext cx="243769" cy="243768"/>
          </a:xfrm>
          <a:prstGeom prst="line">
            <a:avLst/>
          </a:prstGeom>
          <a:ln w="127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835890" y="7073357"/>
            <a:ext cx="1485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连接中断，无法投递</a:t>
            </a:r>
          </a:p>
        </p:txBody>
      </p:sp>
      <p:sp>
        <p:nvSpPr>
          <p:cNvPr id="457" name="Shape 457"/>
          <p:cNvSpPr/>
          <p:nvPr/>
        </p:nvSpPr>
        <p:spPr>
          <a:xfrm>
            <a:off x="8658240" y="6237248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接入服务</a:t>
            </a:r>
          </a:p>
        </p:txBody>
      </p:sp>
      <p:grpSp>
        <p:nvGrpSpPr>
          <p:cNvPr id="460" name="Group 460"/>
          <p:cNvGrpSpPr/>
          <p:nvPr/>
        </p:nvGrpSpPr>
        <p:grpSpPr>
          <a:xfrm>
            <a:off x="8658240" y="7888602"/>
            <a:ext cx="1010296" cy="716078"/>
            <a:chOff x="0" y="0"/>
            <a:chExt cx="1010294" cy="716077"/>
          </a:xfrm>
        </p:grpSpPr>
        <p:sp>
          <p:nvSpPr>
            <p:cNvPr id="458" name="Shape 458"/>
            <p:cNvSpPr/>
            <p:nvPr/>
          </p:nvSpPr>
          <p:spPr>
            <a:xfrm>
              <a:off x="0" y="335077"/>
              <a:ext cx="1010295" cy="381001"/>
            </a:xfrm>
            <a:prstGeom prst="rect">
              <a:avLst/>
            </a:prstGeom>
            <a:solidFill>
              <a:srgbClr val="00E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用户端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0"/>
              <a:ext cx="1010295" cy="381000"/>
            </a:xfrm>
            <a:prstGeom prst="rect">
              <a:avLst/>
            </a:prstGeom>
            <a:solidFill>
              <a:srgbClr val="FAB79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商家端</a:t>
              </a:r>
            </a:p>
          </p:txBody>
        </p:sp>
      </p:grpSp>
      <p:sp>
        <p:nvSpPr>
          <p:cNvPr id="461" name="Shape 461"/>
          <p:cNvSpPr/>
          <p:nvPr/>
        </p:nvSpPr>
        <p:spPr>
          <a:xfrm flipV="1">
            <a:off x="9387776" y="6844994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9382660" y="7040329"/>
            <a:ext cx="20449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4a. 连接恢复，拉取离线消息</a:t>
            </a:r>
          </a:p>
        </p:txBody>
      </p:sp>
      <p:sp>
        <p:nvSpPr>
          <p:cNvPr id="463" name="Shape 463"/>
          <p:cNvSpPr/>
          <p:nvPr/>
        </p:nvSpPr>
        <p:spPr>
          <a:xfrm flipV="1">
            <a:off x="8938998" y="6851057"/>
            <a:ext cx="1" cy="74731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7643395" y="7040329"/>
            <a:ext cx="12829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9a. 投递离线消息</a:t>
            </a:r>
          </a:p>
        </p:txBody>
      </p:sp>
      <p:sp>
        <p:nvSpPr>
          <p:cNvPr id="465" name="Shape 465"/>
          <p:cNvSpPr/>
          <p:nvPr/>
        </p:nvSpPr>
        <p:spPr>
          <a:xfrm flipV="1">
            <a:off x="1509687" y="4851200"/>
            <a:ext cx="1" cy="131369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1494732" y="4851200"/>
            <a:ext cx="166109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 flipV="1">
            <a:off x="7098448" y="4987152"/>
            <a:ext cx="1373413" cy="103750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993852" y="4559001"/>
            <a:ext cx="1016001" cy="747319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Redis</a:t>
            </a:r>
          </a:p>
        </p:txBody>
      </p:sp>
      <p:sp>
        <p:nvSpPr>
          <p:cNvPr id="469" name="Shape 469"/>
          <p:cNvSpPr/>
          <p:nvPr/>
        </p:nvSpPr>
        <p:spPr>
          <a:xfrm flipH="1">
            <a:off x="4371352" y="4857550"/>
            <a:ext cx="150542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4371352" y="4559100"/>
            <a:ext cx="151988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2. 记录待确认消息 id</a:t>
            </a:r>
          </a:p>
        </p:txBody>
      </p:sp>
      <p:sp>
        <p:nvSpPr>
          <p:cNvPr id="471" name="Shape 471"/>
          <p:cNvSpPr/>
          <p:nvPr/>
        </p:nvSpPr>
        <p:spPr>
          <a:xfrm flipH="1" flipV="1">
            <a:off x="4381779" y="4975190"/>
            <a:ext cx="1488104" cy="1061675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791343" y="5343999"/>
            <a:ext cx="12829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3.1 异步保存消息</a:t>
            </a:r>
          </a:p>
        </p:txBody>
      </p:sp>
      <p:sp>
        <p:nvSpPr>
          <p:cNvPr id="473" name="Shape 473"/>
          <p:cNvSpPr/>
          <p:nvPr/>
        </p:nvSpPr>
        <p:spPr>
          <a:xfrm flipV="1">
            <a:off x="3707729" y="5161298"/>
            <a:ext cx="1" cy="96230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18030" y="5344692"/>
            <a:ext cx="12829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3a. 投递到接入点</a:t>
            </a:r>
          </a:p>
        </p:txBody>
      </p:sp>
      <p:sp>
        <p:nvSpPr>
          <p:cNvPr id="475" name="Shape 475"/>
          <p:cNvSpPr/>
          <p:nvPr/>
        </p:nvSpPr>
        <p:spPr>
          <a:xfrm>
            <a:off x="8653481" y="4589020"/>
            <a:ext cx="1010296" cy="3810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消息服务</a:t>
            </a:r>
          </a:p>
        </p:txBody>
      </p:sp>
      <p:sp>
        <p:nvSpPr>
          <p:cNvPr id="476" name="Shape 476"/>
          <p:cNvSpPr/>
          <p:nvPr/>
        </p:nvSpPr>
        <p:spPr>
          <a:xfrm flipV="1">
            <a:off x="9387776" y="5161298"/>
            <a:ext cx="1" cy="9623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9389429" y="5349297"/>
            <a:ext cx="128290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5a. 拉取离线消息</a:t>
            </a:r>
          </a:p>
        </p:txBody>
      </p:sp>
      <p:sp>
        <p:nvSpPr>
          <p:cNvPr id="478" name="Shape 478"/>
          <p:cNvSpPr/>
          <p:nvPr/>
        </p:nvSpPr>
        <p:spPr>
          <a:xfrm>
            <a:off x="6438644" y="5351974"/>
            <a:ext cx="128290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7a. 拉取离线消息</a:t>
            </a:r>
          </a:p>
        </p:txBody>
      </p:sp>
      <p:sp>
        <p:nvSpPr>
          <p:cNvPr id="479" name="Shape 479"/>
          <p:cNvSpPr/>
          <p:nvPr/>
        </p:nvSpPr>
        <p:spPr>
          <a:xfrm flipV="1">
            <a:off x="8938998" y="5213001"/>
            <a:ext cx="1" cy="92273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8056691" y="5351974"/>
            <a:ext cx="101029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8a. 投递</a:t>
            </a:r>
          </a:p>
        </p:txBody>
      </p:sp>
      <p:sp>
        <p:nvSpPr>
          <p:cNvPr id="481" name="Shape 481"/>
          <p:cNvSpPr/>
          <p:nvPr/>
        </p:nvSpPr>
        <p:spPr>
          <a:xfrm>
            <a:off x="7098448" y="4857597"/>
            <a:ext cx="143090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7011588" y="4541445"/>
            <a:ext cx="16046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6a. 拉取待确认消息 id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570</Words>
  <Application>Microsoft Macintosh PowerPoint</Application>
  <PresentationFormat>Custom</PresentationFormat>
  <Paragraphs>340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Helvetica</vt:lpstr>
      <vt:lpstr>Helvetica Light</vt:lpstr>
      <vt:lpstr>Helvetica Neue</vt:lpstr>
      <vt:lpstr>华文楷体</vt:lpstr>
      <vt:lpstr>微软雅黑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胡峰</cp:lastModifiedBy>
  <cp:revision>2</cp:revision>
  <dcterms:modified xsi:type="dcterms:W3CDTF">2016-02-24T14:21:54Z</dcterms:modified>
</cp:coreProperties>
</file>