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8" r:id="rId15"/>
    <p:sldId id="269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70" r:id="rId25"/>
    <p:sldId id="286" r:id="rId26"/>
    <p:sldId id="288" r:id="rId27"/>
    <p:sldId id="287" r:id="rId28"/>
    <p:sldId id="271" r:id="rId29"/>
    <p:sldId id="272" r:id="rId30"/>
    <p:sldId id="289" r:id="rId31"/>
    <p:sldId id="290" r:id="rId32"/>
    <p:sldId id="291" r:id="rId33"/>
    <p:sldId id="292" r:id="rId34"/>
    <p:sldId id="293" r:id="rId35"/>
    <p:sldId id="274" r:id="rId36"/>
    <p:sldId id="275" r:id="rId37"/>
    <p:sldId id="276" r:id="rId3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000000"/>
    <a:srgbClr val="FFFFFF"/>
    <a:srgbClr val="CCCCCC"/>
    <a:srgbClr val="858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7" autoAdjust="0"/>
  </p:normalViewPr>
  <p:slideViewPr>
    <p:cSldViewPr showGuides="1">
      <p:cViewPr varScale="1">
        <p:scale>
          <a:sx n="112" d="100"/>
          <a:sy n="112" d="100"/>
        </p:scale>
        <p:origin x="-1134" y="-90"/>
      </p:cViewPr>
      <p:guideLst>
        <p:guide orient="horz" pos="2160"/>
        <p:guide pos="2359"/>
      </p:guideLst>
    </p:cSldViewPr>
  </p:slideViewPr>
  <p:outlineViewPr>
    <p:cViewPr varScale="1">
      <p:scale>
        <a:sx n="170" d="200"/>
        <a:sy n="170" d="200"/>
      </p:scale>
      <p:origin x="0" y="5972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860B102-2C95-45BC-A27A-B9CEBA98E14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A163FB-31AD-4F22-A9C2-82BA04BC599C}" type="slidenum">
              <a:rPr lang="en-US"/>
              <a:pPr/>
              <a:t>1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16CE9-748B-4E71-BE80-E78F0A3675AA}" type="slidenum">
              <a:rPr lang="en-US"/>
              <a:pPr/>
              <a:t>10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149878-1664-4917-8FB0-47FE5CE8A5A2}" type="slidenum">
              <a:rPr lang="en-US"/>
              <a:pPr/>
              <a:t>11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CD2DD6-06FB-4387-9DC5-7E8F2BD41EB2}" type="slidenum">
              <a:rPr lang="en-US"/>
              <a:pPr/>
              <a:t>12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4378B4-3BEB-4705-A28D-6E4822A523B0}" type="slidenum">
              <a:rPr lang="en-US"/>
              <a:pPr/>
              <a:t>13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B8D39-C9D4-48A4-8080-1BC861989BA0}" type="slidenum">
              <a:rPr lang="en-US"/>
              <a:pPr/>
              <a:t>14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15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16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17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18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19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69E931-64FE-49A5-BB35-CAD48EC501D4}" type="slidenum">
              <a:rPr lang="en-US"/>
              <a:pPr/>
              <a:t>2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21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680EFB-1023-47A3-B0E9-38D976E346BC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2F7177-54B9-4F1B-B15B-B094AB6CA35D}" type="slidenum">
              <a:rPr lang="en-US"/>
              <a:pPr/>
              <a:t>23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B5201A-C50D-4E05-B557-D1B37CE8D2F9}" type="slidenum">
              <a:rPr lang="en-US"/>
              <a:pPr/>
              <a:t>27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535E85-6BB5-4540-8172-F50280B77831}" type="slidenum">
              <a:rPr lang="en-US"/>
              <a:pPr/>
              <a:t>28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6AE721-B035-43AA-AF45-4EFAEE02ECC4}" type="slidenum">
              <a:rPr lang="en-US"/>
              <a:pPr/>
              <a:t>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860B102-2C95-45BC-A27A-B9CEBA98E1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8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37425-09E8-47C6-A6E9-F27ABE8FE04F}" type="slidenum">
              <a:rPr lang="en-US"/>
              <a:pPr/>
              <a:t>34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56EDA-5F8A-4F68-AA37-DB53E429ED25}" type="slidenum">
              <a:rPr lang="en-US"/>
              <a:pPr/>
              <a:t>35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ED6C3F-63E8-4713-8DBF-B3C678DF4071}" type="slidenum">
              <a:rPr lang="en-US"/>
              <a:pPr/>
              <a:t>36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D67393-F770-429F-8B82-0348554CEB6B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281CC-9130-4E73-B689-83DBA6BFB59A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C995C4-F40C-4227-B1F3-34DCF35037E0}" type="slidenum">
              <a:rPr lang="en-US"/>
              <a:pPr/>
              <a:t>6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3AB757-84FF-4FEA-8AD7-18B250CB36CF}" type="slidenum">
              <a:rPr lang="en-US"/>
              <a:pPr/>
              <a:t>7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EB47F7-7F03-4CC3-9327-29CE8D9E66FB}" type="slidenum">
              <a:rPr lang="en-US"/>
              <a:pPr/>
              <a:t>8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96236F-6B95-47F4-B09E-946E8E3BF9D4}" type="slidenum">
              <a:rPr lang="en-US"/>
              <a:pPr/>
              <a:t>9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79AD76-F49E-47C6-81D6-715768DD47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91D887-1769-45CA-B525-27D54EE41F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A31402-5E3D-4E4F-940D-C8E5FD48FB3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088" y="301625"/>
            <a:ext cx="6334125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0E106C9-CE42-4914-BC0A-721E66269E4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32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7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30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74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602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4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263ECB-424C-4D5A-A0D1-4637D901CE1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1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6601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55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2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7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FE9654-7FA5-4354-B2C9-C44B66A48B3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C23108-95B9-48FE-8B44-D036E306EF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327D08-7354-4EC2-BAFC-E4112B3B60A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61B935-5D29-4941-9870-B171366044A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875DCB-5B7E-4EAD-820E-8CC0D83795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343D16-E77B-4DE4-AB6C-30E3630706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0EA5AA-33BB-48A5-9FF7-73DB6A7A2B8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40088" y="301625"/>
            <a:ext cx="63341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BCF8A90-A0C5-45EE-8AD5-7AAFFEF78C3E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46088"/>
            <a:ext cx="2786063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47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3.wdp"/><Relationship Id="rId1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6.wdp"/><Relationship Id="rId4" Type="http://schemas.openxmlformats.org/officeDocument/2006/relationships/image" Target="../media/image23.png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6.wdp"/><Relationship Id="rId10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6.wdp"/><Relationship Id="rId10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microsoft.com/office/2007/relationships/hdphoto" Target="../media/hdphoto6.wdp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900113"/>
            <a:ext cx="9070975" cy="2519362"/>
          </a:xfrm>
          <a:ln/>
        </p:spPr>
        <p:txBody>
          <a:bodyPr tIns="38808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>
                <a:latin typeface="Calibri" pitchFamily="34" charset="0"/>
                <a:cs typeface="Calibri" pitchFamily="34" charset="0"/>
              </a:rPr>
              <a:t>Common Persistable Process Execution Runtime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8"/>
          <a:stretch>
            <a:fillRect/>
          </a:stretch>
        </p:blipFill>
        <p:spPr bwMode="auto">
          <a:xfrm>
            <a:off x="2073275" y="2960688"/>
            <a:ext cx="5991225" cy="19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78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79725" y="5219700"/>
            <a:ext cx="436245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312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 hangingPunct="1">
              <a:lnSpc>
                <a:spcPct val="87000"/>
              </a:lnSpc>
              <a:spcBef>
                <a:spcPts val="2250"/>
              </a:spcBef>
            </a:pPr>
            <a:r>
              <a:rPr lang="de-DE" sz="2400" b="1" dirty="0">
                <a:latin typeface="Calibri" pitchFamily="34" charset="0"/>
                <a:ea typeface="MS Gothic" charset="-128"/>
                <a:cs typeface="Calibri" pitchFamily="34" charset="0"/>
              </a:rPr>
              <a:t>Native JVM Workflow Engine</a:t>
            </a:r>
          </a:p>
          <a:p>
            <a:pPr algn="ctr" hangingPunct="1">
              <a:lnSpc>
                <a:spcPct val="87000"/>
              </a:lnSpc>
              <a:spcBef>
                <a:spcPts val="2250"/>
              </a:spcBef>
            </a:pPr>
            <a:r>
              <a:rPr lang="de-DE" sz="2200" dirty="0" smtClean="0">
                <a:latin typeface="Calibri" pitchFamily="34" charset="0"/>
                <a:ea typeface="MS Gothic" charset="-128"/>
                <a:cs typeface="Calibri" pitchFamily="34" charset="0"/>
              </a:rPr>
              <a:t>http</a:t>
            </a:r>
            <a:r>
              <a:rPr lang="de-DE" sz="2200" dirty="0">
                <a:latin typeface="Calibri" pitchFamily="34" charset="0"/>
                <a:ea typeface="MS Gothic" charset="-128"/>
                <a:cs typeface="Calibri" pitchFamily="34" charset="0"/>
              </a:rPr>
              <a:t>://www.copper-engine.org/</a:t>
            </a:r>
          </a:p>
          <a:p>
            <a:pPr algn="ctr" hangingPunct="1">
              <a:lnSpc>
                <a:spcPct val="87000"/>
              </a:lnSpc>
              <a:spcBef>
                <a:spcPts val="2250"/>
              </a:spcBef>
            </a:pPr>
            <a:endParaRPr lang="de-DE" sz="2400" b="1" dirty="0">
              <a:latin typeface="Calibri" pitchFamily="34" charset="0"/>
              <a:ea typeface="MS Gothic" charset="-128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20725" y="2292350"/>
            <a:ext cx="7678738" cy="2417763"/>
          </a:xfrm>
          <a:prstGeom prst="rect">
            <a:avLst/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 cap="flat">
            <a:solidFill>
              <a:srgbClr val="2D2DCB"/>
            </a:solidFill>
            <a:round/>
            <a:headEnd/>
            <a:tailEnd/>
          </a:ln>
          <a:effectLst>
            <a:outerShdw dist="63500" dir="2700000" algn="ctr" rotWithShape="0">
              <a:srgbClr val="808080"/>
            </a:outerShdw>
          </a:effectLst>
          <a:ex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public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void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execute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String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getEngine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().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createUUID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crmAdapter.sendContractDataRequest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processData.getCustomerId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(),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.wait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WaitMode.ALL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, 10000,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.getAndRemoveResponse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//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continue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to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the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workflow</a:t>
            </a:r>
            <a:endParaRPr lang="de-DE" sz="1200" dirty="0">
              <a:solidFill>
                <a:srgbClr val="000000"/>
              </a:solidFill>
              <a:latin typeface="Courier New" pitchFamily="48" charset="0"/>
              <a:ea typeface="MS Gothic" charset="-128"/>
            </a:endParaRP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…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}</a:t>
            </a:r>
            <a:r>
              <a:rPr lang="de-DE" dirty="0">
                <a:solidFill>
                  <a:srgbClr val="000000"/>
                </a:solidFill>
                <a:ea typeface="MS Gothic" charset="-128"/>
              </a:rPr>
              <a:t>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approach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750888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Substitute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Object.wait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04888" y="3203575"/>
            <a:ext cx="5880100" cy="566738"/>
          </a:xfrm>
          <a:prstGeom prst="rect">
            <a:avLst/>
          </a:prstGeom>
          <a:noFill/>
          <a:ln w="284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04825" y="4973638"/>
            <a:ext cx="9070975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7950" indent="0">
              <a:spcAft>
                <a:spcPts val="1425"/>
              </a:spcAft>
              <a:buSzPct val="4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Interrupt and Resume anywhere (within the workflow)</a:t>
            </a:r>
          </a:p>
          <a:p>
            <a:pPr marL="107950" indent="0">
              <a:spcAft>
                <a:spcPts val="1425"/>
              </a:spcAft>
              <a:buSzPct val="4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Call stack is persisted and restored</a:t>
            </a:r>
          </a:p>
          <a:p>
            <a:pPr>
              <a:spcAft>
                <a:spcPts val="1425"/>
              </a:spcAft>
              <a:buSzPct val="45000"/>
              <a:buFont typeface="Wingdings" charset="2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107950" indent="0">
              <a:spcAft>
                <a:spcPts val="1425"/>
              </a:spcAft>
              <a:buSzPct val="45000"/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Internally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implemented by </a:t>
            </a:r>
            <a:r>
              <a:rPr lang="en-US" sz="2800" i="1" dirty="0" err="1">
                <a:latin typeface="Calibri" pitchFamily="34" charset="0"/>
                <a:cs typeface="Calibri" pitchFamily="34" charset="0"/>
              </a:rPr>
              <a:t>Bytecode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 Instrumentation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133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Some more features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660525"/>
            <a:ext cx="9070975" cy="584835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Crash recovery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Change Management of Workflows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supports Versioning as well as Modification of workflows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hot workflow deployment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Management &amp; Monitoring via JMX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Distributed Execution on multiple coupled engines enables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Load Balancing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Redundancy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 Availability (requires a high available DBMS, e.g. Oracle RAC)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Fast and generic Audit Trail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1490382" y="1763613"/>
            <a:ext cx="7078321" cy="2520279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</a:t>
            </a:r>
            <a:endParaRPr lang="en-US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465259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39750" y="6788680"/>
            <a:ext cx="89995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dirty="0" err="1">
                <a:latin typeface="Calibri" pitchFamily="34" charset="0"/>
                <a:cs typeface="Calibri" pitchFamily="34" charset="0"/>
              </a:rPr>
              <a:t>Overview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over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de-DE" dirty="0">
                <a:latin typeface="Calibri" pitchFamily="34" charset="0"/>
                <a:cs typeface="Calibri" pitchFamily="34" charset="0"/>
              </a:rPr>
              <a:t> COPPER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components</a:t>
            </a:r>
            <a:r>
              <a:rPr lang="de-DE" dirty="0">
                <a:latin typeface="Calibri" pitchFamily="34" charset="0"/>
                <a:cs typeface="Calibri" pitchFamily="34" charset="0"/>
              </a:rPr>
              <a:t>,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here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for</a:t>
            </a:r>
            <a:r>
              <a:rPr lang="de-DE" dirty="0">
                <a:latin typeface="Calibri" pitchFamily="34" charset="0"/>
                <a:cs typeface="Calibri" pitchFamily="34" charset="0"/>
              </a:rPr>
              <a:t> a persistent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de-DE" dirty="0">
                <a:latin typeface="Calibri" pitchFamily="34" charset="0"/>
                <a:cs typeface="Calibri" pitchFamily="34" charset="0"/>
              </a:rPr>
              <a:t>. In a transient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de-DE" dirty="0">
                <a:latin typeface="Calibri" pitchFamily="34" charset="0"/>
                <a:cs typeface="Calibri" pitchFamily="34" charset="0"/>
              </a:rPr>
              <a:t>,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workflow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istances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queues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reside</a:t>
            </a:r>
            <a:r>
              <a:rPr lang="de-DE" dirty="0">
                <a:latin typeface="Calibri" pitchFamily="34" charset="0"/>
                <a:cs typeface="Calibri" pitchFamily="34" charset="0"/>
              </a:rPr>
              <a:t> in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de-DE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memory</a:t>
            </a:r>
            <a:r>
              <a:rPr lang="de-DE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80418" y="2346969"/>
            <a:ext cx="3106181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lussdiagramm: Dokument 38"/>
          <p:cNvSpPr/>
          <p:nvPr/>
        </p:nvSpPr>
        <p:spPr bwMode="auto">
          <a:xfrm>
            <a:off x="5256336" y="2156772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8" name="Flussdiagramm: Dokument 37"/>
          <p:cNvSpPr/>
          <p:nvPr/>
        </p:nvSpPr>
        <p:spPr bwMode="auto">
          <a:xfrm>
            <a:off x="5112320" y="2263061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8130" name="Picture 2" descr="http://i.i.com.com/cnwk.1d/i/tim/2011/12/06/HardDriveIcon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4501728"/>
            <a:ext cx="2230437" cy="22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09203" y="5856383"/>
            <a:ext cx="17478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Filesystem</a:t>
            </a:r>
          </a:p>
        </p:txBody>
      </p:sp>
      <p:sp>
        <p:nvSpPr>
          <p:cNvPr id="15369" name="Freeform 9"/>
          <p:cNvSpPr>
            <a:spLocks noChangeArrowheads="1"/>
          </p:cNvSpPr>
          <p:nvPr/>
        </p:nvSpPr>
        <p:spPr bwMode="auto">
          <a:xfrm>
            <a:off x="1610112" y="4923498"/>
            <a:ext cx="1774016" cy="76687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8585E0">
              <a:alpha val="50196"/>
            </a:srgbClr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0000" tIns="6264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Workflow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de-DE" sz="20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Definitions</a:t>
            </a:r>
            <a:endParaRPr lang="de-DE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8132" name="Picture 4" descr="database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4392239" y="4579434"/>
            <a:ext cx="4082893" cy="22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4634448" y="5245351"/>
            <a:ext cx="1774016" cy="76687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8585E0">
              <a:alpha val="50196"/>
            </a:srgbClr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0000" tIns="6264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Workflow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de-DE" sz="20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instances</a:t>
            </a:r>
            <a:endParaRPr lang="de-DE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730719" y="4840584"/>
            <a:ext cx="1335088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404192" y="5363524"/>
            <a:ext cx="1889460" cy="530524"/>
            <a:chOff x="150601" y="3108481"/>
            <a:chExt cx="2381248" cy="530524"/>
          </a:xfrm>
        </p:grpSpPr>
        <p:pic>
          <p:nvPicPr>
            <p:cNvPr id="48138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54" name="Gerade Verbindung 53"/>
          <p:cNvCxnSpPr/>
          <p:nvPr/>
        </p:nvCxnSpPr>
        <p:spPr>
          <a:xfrm>
            <a:off x="2410158" y="3995861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3888184" y="4067869"/>
            <a:ext cx="1633272" cy="855629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5616376" y="3995861"/>
            <a:ext cx="648072" cy="927637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7065807" y="3851845"/>
            <a:ext cx="350769" cy="1071653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 bwMode="auto">
          <a:xfrm>
            <a:off x="1680418" y="3428999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Workflow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de-D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Repository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3322001" y="3429000"/>
            <a:ext cx="1459481" cy="710864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DB Layer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4963584" y="3428999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6605166" y="3428999"/>
            <a:ext cx="1459481" cy="710878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Audit </a:t>
            </a: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Trail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Flussdiagramm: Dokument 34"/>
          <p:cNvSpPr/>
          <p:nvPr/>
        </p:nvSpPr>
        <p:spPr bwMode="auto">
          <a:xfrm>
            <a:off x="5029542" y="2351837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11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ProcessingEngine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The main entity in the COPPER architecture, responsible for execution of workflow instances. Offers a Java API to launch workflow instances, notification of waiting workflow instances, etc.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The engine supports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transient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persistent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workflows - this depends on the concrete configuration (both provided out-of-the-box)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An engine is running in a single JVM process. A JVM process may host several engines. 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Workflow Repository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encapsulates the storage and handling of workflow definitions (i.e. their corresponding Java files) and makes the workflows accessible to one or more COPPER processing engines.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Reads workflow definitions from the file system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Observes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filesystem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for modified files --&gt; hot deployment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000" dirty="0">
              <a:solidFill>
                <a:srgbClr val="3F5FB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1222418" y="1751942"/>
            <a:ext cx="1368152" cy="354777"/>
            <a:chOff x="749505" y="1786311"/>
            <a:chExt cx="1368152" cy="354777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749505" y="2120950"/>
              <a:ext cx="1368152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feld 5"/>
            <p:cNvSpPr txBox="1"/>
            <p:nvPr/>
          </p:nvSpPr>
          <p:spPr>
            <a:xfrm>
              <a:off x="822992" y="1786311"/>
              <a:ext cx="1287532" cy="35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de-DE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nvoke</a:t>
              </a:r>
              <a:r>
                <a:rPr lang="de-DE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de-D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985824" y="2860977"/>
            <a:ext cx="1976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de-D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1" name="Gekrümmte Verbindung 160"/>
          <p:cNvCxnSpPr>
            <a:endCxn id="136" idx="0"/>
          </p:cNvCxnSpPr>
          <p:nvPr/>
        </p:nvCxnSpPr>
        <p:spPr bwMode="auto">
          <a:xfrm rot="5400000">
            <a:off x="2457993" y="3117644"/>
            <a:ext cx="1618741" cy="376741"/>
          </a:xfrm>
          <a:prstGeom prst="curvedConnector3">
            <a:avLst/>
          </a:prstGeom>
          <a:solidFill>
            <a:srgbClr val="00B8FF"/>
          </a:solidFill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Textfeld 161"/>
          <p:cNvSpPr txBox="1"/>
          <p:nvPr/>
        </p:nvSpPr>
        <p:spPr>
          <a:xfrm>
            <a:off x="3239005" y="3475081"/>
            <a:ext cx="1011815" cy="35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  <a:endParaRPr lang="de-D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Gekrümmte Verbindung 25"/>
          <p:cNvCxnSpPr>
            <a:stCxn id="2" idx="2"/>
            <a:endCxn id="150" idx="0"/>
          </p:cNvCxnSpPr>
          <p:nvPr/>
        </p:nvCxnSpPr>
        <p:spPr bwMode="auto">
          <a:xfrm rot="5400000">
            <a:off x="1627724" y="2039942"/>
            <a:ext cx="1314015" cy="2342006"/>
          </a:xfrm>
          <a:prstGeom prst="curvedConnector3">
            <a:avLst/>
          </a:prstGeom>
          <a:solidFill>
            <a:srgbClr val="00B8FF"/>
          </a:solidFill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503808" y="3375824"/>
            <a:ext cx="1298468" cy="908069"/>
            <a:chOff x="503808" y="3375824"/>
            <a:chExt cx="1298468" cy="908069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Rechteck 27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30" name="Gerade Verbindung 29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null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null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5" name="Gruppieren 154"/>
          <p:cNvGrpSpPr/>
          <p:nvPr/>
        </p:nvGrpSpPr>
        <p:grpSpPr>
          <a:xfrm>
            <a:off x="2825173" y="2041540"/>
            <a:ext cx="1298468" cy="908069"/>
            <a:chOff x="503808" y="3375824"/>
            <a:chExt cx="1298468" cy="908069"/>
          </a:xfrm>
        </p:grpSpPr>
        <p:grpSp>
          <p:nvGrpSpPr>
            <p:cNvPr id="156" name="Gruppieren 155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58" name="Rechteck 157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159" name="Gerade Verbindung 158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57" name="Textfeld 156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4711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392791" y="3842321"/>
            <a:ext cx="1229313" cy="814192"/>
          </a:xfrm>
          <a:custGeom>
            <a:avLst/>
            <a:gdLst>
              <a:gd name="connsiteX0" fmla="*/ 876822 w 1227551"/>
              <a:gd name="connsiteY0" fmla="*/ 814192 h 814192"/>
              <a:gd name="connsiteX1" fmla="*/ 1227551 w 1227551"/>
              <a:gd name="connsiteY1" fmla="*/ 814192 h 814192"/>
              <a:gd name="connsiteX2" fmla="*/ 1227551 w 1227551"/>
              <a:gd name="connsiteY2" fmla="*/ 0 h 814192"/>
              <a:gd name="connsiteX3" fmla="*/ 0 w 1227551"/>
              <a:gd name="connsiteY3" fmla="*/ 0 h 814192"/>
              <a:gd name="connsiteX4" fmla="*/ 12526 w 1227551"/>
              <a:gd name="connsiteY4" fmla="*/ 275573 h 814192"/>
              <a:gd name="connsiteX0" fmla="*/ 878584 w 1229313"/>
              <a:gd name="connsiteY0" fmla="*/ 814192 h 814192"/>
              <a:gd name="connsiteX1" fmla="*/ 1229313 w 1229313"/>
              <a:gd name="connsiteY1" fmla="*/ 814192 h 814192"/>
              <a:gd name="connsiteX2" fmla="*/ 1229313 w 1229313"/>
              <a:gd name="connsiteY2" fmla="*/ 0 h 814192"/>
              <a:gd name="connsiteX3" fmla="*/ 1762 w 1229313"/>
              <a:gd name="connsiteY3" fmla="*/ 0 h 814192"/>
              <a:gd name="connsiteX4" fmla="*/ 0 w 1229313"/>
              <a:gd name="connsiteY4" fmla="*/ 275573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313" h="814192">
                <a:moveTo>
                  <a:pt x="878584" y="814192"/>
                </a:moveTo>
                <a:lnTo>
                  <a:pt x="1229313" y="814192"/>
                </a:lnTo>
                <a:lnTo>
                  <a:pt x="1229313" y="0"/>
                </a:lnTo>
                <a:lnTo>
                  <a:pt x="1762" y="0"/>
                </a:lnTo>
                <a:cubicBezTo>
                  <a:pt x="1175" y="91858"/>
                  <a:pt x="587" y="183715"/>
                  <a:pt x="0" y="275573"/>
                </a:cubicBezTo>
              </a:path>
            </a:pathLst>
          </a:custGeom>
          <a:noFill/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3078993" y="3430945"/>
            <a:ext cx="209063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de-DE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nject</a:t>
            </a:r>
            <a:r>
              <a:rPr lang="de-DE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dependencies</a:t>
            </a:r>
            <a:endParaRPr lang="de-DE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8" name="Grafik 1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75" y="4974284"/>
            <a:ext cx="719268" cy="409617"/>
          </a:xfrm>
          <a:prstGeom prst="rect">
            <a:avLst/>
          </a:prstGeom>
        </p:spPr>
      </p:pic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2" name="Textfeld 14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3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033E-6 -3.4789E-6 C 0.00363 -0.00692 0.00725 -0.01826 0.01354 -0.02141 C 0.02425 -0.02981 0.04409 -0.04367 0.06471 -0.05017 C 0.07211 -0.0571 0.13036 -0.06067 0.1376 -0.06088 C 0.15633 -0.06445 0.16011 -0.0676 0.17727 -0.0718 C 0.18593 -0.07495 0.1938 -0.07768 0.20073 -0.08188 C 0.20561 -0.08524 0.21553 -0.09384 0.21915 -0.09741 C 0.22403 -0.10518 0.22828 -0.11589 0.23017 -0.12891 C 0.23048 -0.14465 0.23017 -0.16019 0.23017 -0.17594 " pathEditMode="relative" rAng="0" ptsTypes="fffffffff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4" y="-87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3098E-6 -4.08986E-6 C -0.00063 0.00525 -0.00237 0.02289 -0.0041 0.03129 C -0.00693 0.04451 -0.01228 0.06677 -0.01669 0.07937 C -0.02 0.08881 -0.02582 0.09448 -0.03023 0.1075 C -0.03354 0.11863 -0.04188 0.13311 -0.04361 0.15789 C -0.04298 0.19085 -0.0422 0.22339 -0.04109 0.25636 C -0.03794 0.27588 -0.03558 0.27231 -0.01543 0.28029 C -0.00599 0.2847 0.01039 0.2826 0.01605 0.28323 " pathEditMode="relative" rAng="0" ptsTypes="ffffffff">
                                      <p:cBhvr>
                                        <p:cTn id="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" y="14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07 0.28344 L 0.08378 0.3508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" y="335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8163E-6 L 0.11701 -2.4816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4" grpId="1"/>
      <p:bldP spid="162" grpId="0"/>
      <p:bldP spid="162" grpId="1"/>
      <p:bldP spid="4" grpId="0" animBg="1"/>
      <p:bldP spid="4" grpId="1" animBg="1"/>
      <p:bldP spid="137" grpId="0"/>
      <p:bldP spid="1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69" y="4970723"/>
            <a:ext cx="719268" cy="409617"/>
          </a:xfrm>
          <a:prstGeom prst="rect">
            <a:avLst/>
          </a:prstGeom>
        </p:spPr>
      </p:pic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4590179" y="6159749"/>
            <a:ext cx="1298468" cy="908069"/>
            <a:chOff x="503808" y="3375824"/>
            <a:chExt cx="1298468" cy="908069"/>
          </a:xfrm>
        </p:grpSpPr>
        <p:grpSp>
          <p:nvGrpSpPr>
            <p:cNvPr id="164" name="Gruppieren 163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66" name="Rechteck 165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167" name="Gerade Verbindung 166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65" name="Textfeld 164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4711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6661530" y="4896555"/>
            <a:ext cx="1425390" cy="35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de-D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7" name="Gekrümmte Verbindung 96"/>
          <p:cNvCxnSpPr>
            <a:stCxn id="141" idx="3"/>
            <a:endCxn id="145" idx="0"/>
          </p:cNvCxnSpPr>
          <p:nvPr/>
        </p:nvCxnSpPr>
        <p:spPr bwMode="auto">
          <a:xfrm flipH="1" flipV="1">
            <a:off x="6569732" y="5170759"/>
            <a:ext cx="232551" cy="1071681"/>
          </a:xfrm>
          <a:prstGeom prst="curvedConnector3">
            <a:avLst>
              <a:gd name="adj1" fmla="val -98301"/>
            </a:avLst>
          </a:prstGeom>
          <a:solidFill>
            <a:srgbClr val="00B8FF"/>
          </a:solidFill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90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5 -0.00105 L 0.05984 -0.00042 L 0.07496 0.00966 L 0.07527 0.0294 L 0.07228 0.04871 L 0.03511 0.06845 L -0.01481 0.08776 L -0.03197 0.10267 L -0.04567 0.13479 L -0.04315 0.19274 " pathEditMode="relative" rAng="0" ptsTypes="AAAAAA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" y="96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3" name="Gerade Verbindung 152"/>
          <p:cNvCxnSpPr/>
          <p:nvPr/>
        </p:nvCxnSpPr>
        <p:spPr>
          <a:xfrm>
            <a:off x="6802284" y="6425512"/>
            <a:ext cx="1766420" cy="6410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4561657" y="6521069"/>
            <a:ext cx="1036936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bgerundetes Rechteck 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84511" y="1308314"/>
              <a:ext cx="103693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4590179" y="6159749"/>
            <a:ext cx="1298468" cy="908069"/>
            <a:chOff x="503808" y="3375824"/>
            <a:chExt cx="1298468" cy="908069"/>
          </a:xfrm>
        </p:grpSpPr>
        <p:grpSp>
          <p:nvGrpSpPr>
            <p:cNvPr id="164" name="Gruppieren 163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66" name="Rechteck 165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167" name="Gerade Verbindung 166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65" name="Textfeld 164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4711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9469369" y="6274716"/>
            <a:ext cx="365806" cy="330200"/>
            <a:chOff x="9333207" y="6259108"/>
            <a:chExt cx="36580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8" name="Abgerundetes Rechteck 137"/>
            <p:cNvSpPr/>
            <p:nvPr/>
          </p:nvSpPr>
          <p:spPr bwMode="auto">
            <a:xfrm>
              <a:off x="9360792" y="6259108"/>
              <a:ext cx="327851" cy="33020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333207" y="6291431"/>
              <a:ext cx="365806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>
                  <a:latin typeface="Calibri" pitchFamily="34" charset="0"/>
                  <a:cs typeface="Calibri" pitchFamily="34" charset="0"/>
                </a:rPr>
                <a:t>cid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074" name="Picture 2" descr="http://blog.balfes.net/wp-content/uploads/2010/10/Java-Sort-CallStack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2762" r="2397" b="10668"/>
          <a:stretch/>
        </p:blipFill>
        <p:spPr bwMode="auto">
          <a:xfrm>
            <a:off x="4548526" y="2482795"/>
            <a:ext cx="3011134" cy="117844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5" r="15090" b="31069"/>
          <a:stretch/>
        </p:blipFill>
        <p:spPr>
          <a:xfrm>
            <a:off x="2757991" y="1316954"/>
            <a:ext cx="6573076" cy="121766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Legende mit Linie 1 13"/>
          <p:cNvSpPr/>
          <p:nvPr/>
        </p:nvSpPr>
        <p:spPr bwMode="auto">
          <a:xfrm>
            <a:off x="8086960" y="2937189"/>
            <a:ext cx="1418225" cy="983621"/>
          </a:xfrm>
          <a:prstGeom prst="borderCallout1">
            <a:avLst>
              <a:gd name="adj1" fmla="val 18750"/>
              <a:gd name="adj2" fmla="val -8333"/>
              <a:gd name="adj3" fmla="val 16955"/>
              <a:gd name="adj4" fmla="val -8907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Serialize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Java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call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stack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and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store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it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persistently</a:t>
            </a:r>
            <a:endParaRPr kumimoji="0" lang="de-DE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58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247E-6 -0.03213 L 0.10422 -0.03926 C 0.1261 -0.04073 0.15853 -0.04157 0.19285 -0.04157 C 0.23158 -0.04157 0.26259 -0.04073 0.28448 -0.03926 L 0.38885 -0.03213 " pathEditMode="relative" rAng="0" ptsTypes="FffFF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3" y="-4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673E-6 -4.09196E-6 L -0.09163 -0.02141 C -0.11083 -0.02582 -0.13933 -0.02813 -0.1694 -0.02813 C -0.2034 -0.02813 -0.23064 -0.02582 -0.24985 -0.02141 L -0.34131 -4.09196E-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5" y="-1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131 -4.42998E-6 L -0.4109 -0.0886 C -0.42491 -0.10728 -0.44868 -0.12366 -0.47481 -0.13059 C -0.50425 -0.13835 -0.52944 -0.13541 -0.54865 -0.12471 L -0.63854 -0.07663 " pathEditMode="relative" rAng="11467417" ptsTypes="FffFF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5" y="-8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2 0.00042 L -0.04975 -0.0464 C -0.06234 -0.05648 -0.07934 -0.06278 -0.09587 -0.06278 C -0.11681 -0.06278 -0.13381 -0.05648 -0.14625 -0.0464 L -0.20088 0.00042 " pathEditMode="relative" rAng="10800000" ptsTypes="FffFF">
                                      <p:cBhvr>
                                        <p:cTn id="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0" y="-3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529E-7 -2.35986E-6 L -0.1694 0.07454 C -0.20655 0.08923 -0.24685 0.12702 -0.28196 0.1772 C -0.32053 0.23368 -0.34288 0.29016 -0.35028 0.33949 L -0.38917 0.57065 " pathEditMode="relative" rAng="-2857584" ptsTypes="FffFF">
                                      <p:cBhvr>
                                        <p:cTn id="5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66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3" name="Gerade Verbindung 152"/>
          <p:cNvCxnSpPr/>
          <p:nvPr/>
        </p:nvCxnSpPr>
        <p:spPr>
          <a:xfrm>
            <a:off x="6802284" y="6425512"/>
            <a:ext cx="1766420" cy="6410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479762" y="6277142"/>
            <a:ext cx="1036936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bgerundetes Rechteck 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84511" y="1308314"/>
              <a:ext cx="103693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2564987" y="6159168"/>
            <a:ext cx="1298468" cy="908069"/>
            <a:chOff x="503808" y="3375824"/>
            <a:chExt cx="1298468" cy="908069"/>
          </a:xfrm>
        </p:grpSpPr>
        <p:grpSp>
          <p:nvGrpSpPr>
            <p:cNvPr id="164" name="Gruppieren 163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66" name="Rechteck 165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167" name="Gerade Verbindung 166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65" name="Textfeld 164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4711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031067" y="5694547"/>
            <a:ext cx="365806" cy="330200"/>
            <a:chOff x="9333207" y="6259108"/>
            <a:chExt cx="36580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8" name="Abgerundetes Rechteck 137"/>
            <p:cNvSpPr/>
            <p:nvPr/>
          </p:nvSpPr>
          <p:spPr bwMode="auto">
            <a:xfrm>
              <a:off x="9360792" y="6259108"/>
              <a:ext cx="327851" cy="33020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333207" y="6291431"/>
              <a:ext cx="365806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>
                  <a:latin typeface="Calibri" pitchFamily="34" charset="0"/>
                  <a:cs typeface="Calibri" pitchFamily="34" charset="0"/>
                </a:rPr>
                <a:t>cid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074" name="Picture 2" descr="http://blog.balfes.net/wp-content/uploads/2010/10/Java-Sort-CallStack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2762" r="2397" b="10668"/>
          <a:stretch/>
        </p:blipFill>
        <p:spPr bwMode="auto">
          <a:xfrm>
            <a:off x="626772" y="6795706"/>
            <a:ext cx="3011134" cy="117844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-186791" y="1547589"/>
            <a:ext cx="10555695" cy="6120680"/>
          </a:xfrm>
          <a:prstGeom prst="rect">
            <a:avLst/>
          </a:prstGeom>
          <a:solidFill>
            <a:srgbClr val="FFFFFF">
              <a:alpha val="5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137" name="Picture 63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>
          <a:xfrm>
            <a:off x="1592981" y="4083587"/>
            <a:ext cx="1438268" cy="6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Textfeld 141"/>
          <p:cNvSpPr txBox="1"/>
          <p:nvPr/>
        </p:nvSpPr>
        <p:spPr>
          <a:xfrm>
            <a:off x="3138576" y="3938230"/>
            <a:ext cx="4301442" cy="7793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Processor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Thread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is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now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free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to</a:t>
            </a:r>
            <a:endParaRPr lang="de-DE" sz="2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process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other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workflows</a:t>
            </a:r>
            <a:endParaRPr lang="de-DE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4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2" grpId="0" animBg="1"/>
      <p:bldP spid="1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3" name="Gerade Verbindung 152"/>
          <p:cNvCxnSpPr/>
          <p:nvPr/>
        </p:nvCxnSpPr>
        <p:spPr>
          <a:xfrm>
            <a:off x="6802284" y="6425512"/>
            <a:ext cx="1766420" cy="6410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8479762" y="6277142"/>
            <a:ext cx="1036936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bgerundetes Rechteck 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84511" y="1308314"/>
              <a:ext cx="103693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2564987" y="6159168"/>
            <a:ext cx="1298468" cy="908069"/>
            <a:chOff x="503808" y="3375824"/>
            <a:chExt cx="1298468" cy="908069"/>
          </a:xfrm>
        </p:grpSpPr>
        <p:grpSp>
          <p:nvGrpSpPr>
            <p:cNvPr id="164" name="Gruppieren 163"/>
            <p:cNvGrpSpPr/>
            <p:nvPr/>
          </p:nvGrpSpPr>
          <p:grpSpPr>
            <a:xfrm>
              <a:off x="503808" y="3394396"/>
              <a:ext cx="1298468" cy="873060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66" name="Rechteck 165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167" name="Gerade Verbindung 166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65" name="Textfeld 164"/>
            <p:cNvSpPr txBox="1"/>
            <p:nvPr/>
          </p:nvSpPr>
          <p:spPr>
            <a:xfrm>
              <a:off x="539623" y="3375824"/>
              <a:ext cx="1262653" cy="90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6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9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4711</a:t>
              </a:r>
            </a:p>
            <a:p>
              <a:r>
                <a:rPr lang="de-DE" sz="16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600" dirty="0" smtClean="0">
                  <a:latin typeface="Calibri" pitchFamily="34" charset="0"/>
                  <a:cs typeface="Calibri" pitchFamily="34" charset="0"/>
                </a:rPr>
                <a:t> = </a:t>
              </a:r>
              <a:r>
                <a:rPr lang="de-DE" sz="1600" dirty="0" err="1" smtClean="0">
                  <a:latin typeface="Calibri" pitchFamily="34" charset="0"/>
                  <a:cs typeface="Calibri" pitchFamily="34" charset="0"/>
                </a:rPr>
                <a:t>foo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031067" y="5694547"/>
            <a:ext cx="365806" cy="330200"/>
            <a:chOff x="9333207" y="6259108"/>
            <a:chExt cx="36580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8" name="Abgerundetes Rechteck 137"/>
            <p:cNvSpPr/>
            <p:nvPr/>
          </p:nvSpPr>
          <p:spPr bwMode="auto">
            <a:xfrm>
              <a:off x="9360792" y="6259108"/>
              <a:ext cx="327851" cy="33020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333207" y="6291431"/>
              <a:ext cx="365806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>
                  <a:latin typeface="Calibri" pitchFamily="34" charset="0"/>
                  <a:cs typeface="Calibri" pitchFamily="34" charset="0"/>
                </a:rPr>
                <a:t>cid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54" name="Gerade Verbindung 153"/>
          <p:cNvCxnSpPr/>
          <p:nvPr/>
        </p:nvCxnSpPr>
        <p:spPr>
          <a:xfrm>
            <a:off x="3109384" y="4871700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3096312" y="3698081"/>
            <a:ext cx="5361887" cy="2736586"/>
          </a:xfrm>
          <a:custGeom>
            <a:avLst/>
            <a:gdLst>
              <a:gd name="connsiteX0" fmla="*/ 5359400 w 5359400"/>
              <a:gd name="connsiteY0" fmla="*/ 2734734 h 2734734"/>
              <a:gd name="connsiteX1" fmla="*/ 4343400 w 5359400"/>
              <a:gd name="connsiteY1" fmla="*/ 2734734 h 2734734"/>
              <a:gd name="connsiteX2" fmla="*/ 4334933 w 5359400"/>
              <a:gd name="connsiteY2" fmla="*/ 0 h 2734734"/>
              <a:gd name="connsiteX3" fmla="*/ 0 w 5359400"/>
              <a:gd name="connsiteY3" fmla="*/ 33867 h 2734734"/>
              <a:gd name="connsiteX4" fmla="*/ 0 w 5359400"/>
              <a:gd name="connsiteY4" fmla="*/ 414867 h 2734734"/>
              <a:gd name="connsiteX0" fmla="*/ 5359400 w 5359400"/>
              <a:gd name="connsiteY0" fmla="*/ 2734734 h 2734734"/>
              <a:gd name="connsiteX1" fmla="*/ 4343400 w 5359400"/>
              <a:gd name="connsiteY1" fmla="*/ 2734734 h 2734734"/>
              <a:gd name="connsiteX2" fmla="*/ 4334933 w 5359400"/>
              <a:gd name="connsiteY2" fmla="*/ 0 h 2734734"/>
              <a:gd name="connsiteX3" fmla="*/ 2381 w 5359400"/>
              <a:gd name="connsiteY3" fmla="*/ 12436 h 2734734"/>
              <a:gd name="connsiteX4" fmla="*/ 0 w 5359400"/>
              <a:gd name="connsiteY4" fmla="*/ 414867 h 2734734"/>
              <a:gd name="connsiteX0" fmla="*/ 5359630 w 5359630"/>
              <a:gd name="connsiteY0" fmla="*/ 2734734 h 2734734"/>
              <a:gd name="connsiteX1" fmla="*/ 4343630 w 5359630"/>
              <a:gd name="connsiteY1" fmla="*/ 2734734 h 2734734"/>
              <a:gd name="connsiteX2" fmla="*/ 4335163 w 5359630"/>
              <a:gd name="connsiteY2" fmla="*/ 0 h 2734734"/>
              <a:gd name="connsiteX3" fmla="*/ 229 w 5359630"/>
              <a:gd name="connsiteY3" fmla="*/ 5292 h 2734734"/>
              <a:gd name="connsiteX4" fmla="*/ 230 w 5359630"/>
              <a:gd name="connsiteY4" fmla="*/ 414867 h 2734734"/>
              <a:gd name="connsiteX0" fmla="*/ 5361887 w 5361887"/>
              <a:gd name="connsiteY0" fmla="*/ 2736586 h 2736586"/>
              <a:gd name="connsiteX1" fmla="*/ 4345887 w 5361887"/>
              <a:gd name="connsiteY1" fmla="*/ 2736586 h 2736586"/>
              <a:gd name="connsiteX2" fmla="*/ 4337420 w 5361887"/>
              <a:gd name="connsiteY2" fmla="*/ 1852 h 2736586"/>
              <a:gd name="connsiteX3" fmla="*/ 105 w 5361887"/>
              <a:gd name="connsiteY3" fmla="*/ 0 h 2736586"/>
              <a:gd name="connsiteX4" fmla="*/ 2487 w 5361887"/>
              <a:gd name="connsiteY4" fmla="*/ 416719 h 273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1887" h="2736586">
                <a:moveTo>
                  <a:pt x="5361887" y="2736586"/>
                </a:moveTo>
                <a:lnTo>
                  <a:pt x="4345887" y="2736586"/>
                </a:lnTo>
                <a:cubicBezTo>
                  <a:pt x="4343065" y="1825008"/>
                  <a:pt x="4340242" y="913430"/>
                  <a:pt x="4337420" y="1852"/>
                </a:cubicBezTo>
                <a:lnTo>
                  <a:pt x="105" y="0"/>
                </a:lnTo>
                <a:cubicBezTo>
                  <a:pt x="-689" y="134144"/>
                  <a:pt x="3281" y="282575"/>
                  <a:pt x="2487" y="416719"/>
                </a:cubicBezTo>
              </a:path>
            </a:pathLst>
          </a:cu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3074" name="Picture 2" descr="http://blog.balfes.net/wp-content/uploads/2010/10/Java-Sort-CallStack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2762" r="2397" b="10668"/>
          <a:stretch/>
        </p:blipFill>
        <p:spPr bwMode="auto">
          <a:xfrm>
            <a:off x="626772" y="6795706"/>
            <a:ext cx="3011134" cy="117844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8513630" y="6266068"/>
            <a:ext cx="1374170" cy="330200"/>
            <a:chOff x="8119259" y="1609525"/>
            <a:chExt cx="1374170" cy="330200"/>
          </a:xfrm>
        </p:grpSpPr>
        <p:sp>
          <p:nvSpPr>
            <p:cNvPr id="142" name="Abgerundetes Rechteck 141"/>
            <p:cNvSpPr/>
            <p:nvPr/>
          </p:nvSpPr>
          <p:spPr bwMode="auto">
            <a:xfrm>
              <a:off x="8119259" y="1609525"/>
              <a:ext cx="1374170" cy="330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8119259" y="1613972"/>
              <a:ext cx="1368152" cy="3213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</a:t>
              </a:r>
              <a:r>
                <a:rPr lang="de-DE" sz="16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esponse</a:t>
              </a:r>
              <a:r>
                <a:rPr lang="de-DE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6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data</a:t>
              </a:r>
              <a:endParaRPr lang="de-DE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7" name="Legende mit Linie 1 156"/>
          <p:cNvSpPr/>
          <p:nvPr/>
        </p:nvSpPr>
        <p:spPr bwMode="auto">
          <a:xfrm>
            <a:off x="8086960" y="2937189"/>
            <a:ext cx="1418225" cy="983621"/>
          </a:xfrm>
          <a:prstGeom prst="borderCallout1">
            <a:avLst>
              <a:gd name="adj1" fmla="val 18750"/>
              <a:gd name="adj2" fmla="val -8333"/>
              <a:gd name="adj3" fmla="val 16955"/>
              <a:gd name="adj4" fmla="val -8907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Retrieve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persistent Java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callstack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and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resume</a:t>
            </a:r>
            <a:endParaRPr kumimoji="0" lang="de-DE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16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615E-6 -4.38169E-6 L -0.17711 0.0021 L -0.1779 -0.36069 L -0.60784 -0.35838 L -0.60705 -0.07054 L -0.54298 0.07559 " pathEditMode="relative" rAng="0" ptsTypes="AAAAAA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-142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8967E-7 4.63993E-6 L 0.37405 -0.591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3" y="-295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Short Profile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608330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High performance, lightweight workflow engine for Java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Outstanding: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 is the workflow description language!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OpenSource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Apache License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Running in any container, e.g. Spring, JEE, ...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Support for various RDBMS, currently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Oracle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MySQL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PostgreSQL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Apache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DerbyDB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31067" y="5694547"/>
            <a:ext cx="365806" cy="330200"/>
            <a:chOff x="9333207" y="6259108"/>
            <a:chExt cx="36580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8" name="Abgerundetes Rechteck 137"/>
            <p:cNvSpPr/>
            <p:nvPr/>
          </p:nvSpPr>
          <p:spPr bwMode="auto">
            <a:xfrm>
              <a:off x="9360792" y="6259108"/>
              <a:ext cx="327851" cy="33020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333207" y="6291431"/>
              <a:ext cx="365806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>
                  <a:latin typeface="Calibri" pitchFamily="34" charset="0"/>
                  <a:cs typeface="Calibri" pitchFamily="34" charset="0"/>
                </a:rPr>
                <a:t>cid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54" name="Gerade Verbindung 153"/>
          <p:cNvCxnSpPr/>
          <p:nvPr/>
        </p:nvCxnSpPr>
        <p:spPr>
          <a:xfrm>
            <a:off x="3109384" y="4871700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 descr="http://blog.balfes.net/wp-content/uploads/2010/10/Java-Sort-CallStack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2762" r="2397" b="10668"/>
          <a:stretch/>
        </p:blipFill>
        <p:spPr bwMode="auto">
          <a:xfrm>
            <a:off x="4400784" y="2326938"/>
            <a:ext cx="3011134" cy="117844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Legende mit Linie 1 156"/>
          <p:cNvSpPr/>
          <p:nvPr/>
        </p:nvSpPr>
        <p:spPr bwMode="auto">
          <a:xfrm>
            <a:off x="8086960" y="2937189"/>
            <a:ext cx="1418225" cy="983621"/>
          </a:xfrm>
          <a:prstGeom prst="borderCallout1">
            <a:avLst>
              <a:gd name="adj1" fmla="val 18750"/>
              <a:gd name="adj2" fmla="val -8333"/>
              <a:gd name="adj3" fmla="val 16955"/>
              <a:gd name="adj4" fmla="val -8907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Retrieve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persistent Java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callstack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and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resume</a:t>
            </a:r>
            <a:endParaRPr kumimoji="0" lang="de-DE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3096312" y="3698081"/>
            <a:ext cx="5361887" cy="2736586"/>
          </a:xfrm>
          <a:custGeom>
            <a:avLst/>
            <a:gdLst>
              <a:gd name="connsiteX0" fmla="*/ 5359400 w 5359400"/>
              <a:gd name="connsiteY0" fmla="*/ 2734734 h 2734734"/>
              <a:gd name="connsiteX1" fmla="*/ 4343400 w 5359400"/>
              <a:gd name="connsiteY1" fmla="*/ 2734734 h 2734734"/>
              <a:gd name="connsiteX2" fmla="*/ 4334933 w 5359400"/>
              <a:gd name="connsiteY2" fmla="*/ 0 h 2734734"/>
              <a:gd name="connsiteX3" fmla="*/ 0 w 5359400"/>
              <a:gd name="connsiteY3" fmla="*/ 33867 h 2734734"/>
              <a:gd name="connsiteX4" fmla="*/ 0 w 5359400"/>
              <a:gd name="connsiteY4" fmla="*/ 414867 h 2734734"/>
              <a:gd name="connsiteX0" fmla="*/ 5359400 w 5359400"/>
              <a:gd name="connsiteY0" fmla="*/ 2734734 h 2734734"/>
              <a:gd name="connsiteX1" fmla="*/ 4343400 w 5359400"/>
              <a:gd name="connsiteY1" fmla="*/ 2734734 h 2734734"/>
              <a:gd name="connsiteX2" fmla="*/ 4334933 w 5359400"/>
              <a:gd name="connsiteY2" fmla="*/ 0 h 2734734"/>
              <a:gd name="connsiteX3" fmla="*/ 2381 w 5359400"/>
              <a:gd name="connsiteY3" fmla="*/ 12436 h 2734734"/>
              <a:gd name="connsiteX4" fmla="*/ 0 w 5359400"/>
              <a:gd name="connsiteY4" fmla="*/ 414867 h 2734734"/>
              <a:gd name="connsiteX0" fmla="*/ 5359630 w 5359630"/>
              <a:gd name="connsiteY0" fmla="*/ 2734734 h 2734734"/>
              <a:gd name="connsiteX1" fmla="*/ 4343630 w 5359630"/>
              <a:gd name="connsiteY1" fmla="*/ 2734734 h 2734734"/>
              <a:gd name="connsiteX2" fmla="*/ 4335163 w 5359630"/>
              <a:gd name="connsiteY2" fmla="*/ 0 h 2734734"/>
              <a:gd name="connsiteX3" fmla="*/ 229 w 5359630"/>
              <a:gd name="connsiteY3" fmla="*/ 5292 h 2734734"/>
              <a:gd name="connsiteX4" fmla="*/ 230 w 5359630"/>
              <a:gd name="connsiteY4" fmla="*/ 414867 h 2734734"/>
              <a:gd name="connsiteX0" fmla="*/ 5361887 w 5361887"/>
              <a:gd name="connsiteY0" fmla="*/ 2736586 h 2736586"/>
              <a:gd name="connsiteX1" fmla="*/ 4345887 w 5361887"/>
              <a:gd name="connsiteY1" fmla="*/ 2736586 h 2736586"/>
              <a:gd name="connsiteX2" fmla="*/ 4337420 w 5361887"/>
              <a:gd name="connsiteY2" fmla="*/ 1852 h 2736586"/>
              <a:gd name="connsiteX3" fmla="*/ 105 w 5361887"/>
              <a:gd name="connsiteY3" fmla="*/ 0 h 2736586"/>
              <a:gd name="connsiteX4" fmla="*/ 2487 w 5361887"/>
              <a:gd name="connsiteY4" fmla="*/ 416719 h 273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1887" h="2736586">
                <a:moveTo>
                  <a:pt x="5361887" y="2736586"/>
                </a:moveTo>
                <a:lnTo>
                  <a:pt x="4345887" y="2736586"/>
                </a:lnTo>
                <a:cubicBezTo>
                  <a:pt x="4343065" y="1825008"/>
                  <a:pt x="4340242" y="913430"/>
                  <a:pt x="4337420" y="1852"/>
                </a:cubicBezTo>
                <a:lnTo>
                  <a:pt x="105" y="0"/>
                </a:lnTo>
                <a:cubicBezTo>
                  <a:pt x="-689" y="134144"/>
                  <a:pt x="3281" y="282575"/>
                  <a:pt x="2487" y="416719"/>
                </a:cubicBezTo>
              </a:path>
            </a:pathLst>
          </a:cu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97" y="6122233"/>
            <a:ext cx="2139519" cy="1145953"/>
          </a:xfrm>
          <a:prstGeom prst="rect">
            <a:avLst/>
          </a:prstGeom>
        </p:spPr>
      </p:pic>
      <p:sp>
        <p:nvSpPr>
          <p:cNvPr id="137" name="Textfeld 136"/>
          <p:cNvSpPr txBox="1"/>
          <p:nvPr/>
        </p:nvSpPr>
        <p:spPr>
          <a:xfrm>
            <a:off x="6661530" y="4896555"/>
            <a:ext cx="1425390" cy="35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de-D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3" name="Gekrümmte Verbindung 152"/>
          <p:cNvCxnSpPr/>
          <p:nvPr/>
        </p:nvCxnSpPr>
        <p:spPr bwMode="auto">
          <a:xfrm flipH="1" flipV="1">
            <a:off x="6569732" y="5170759"/>
            <a:ext cx="232551" cy="1071681"/>
          </a:xfrm>
          <a:prstGeom prst="curvedConnector3">
            <a:avLst>
              <a:gd name="adj1" fmla="val -98301"/>
            </a:avLst>
          </a:prstGeom>
          <a:solidFill>
            <a:srgbClr val="00B8FF"/>
          </a:solidFill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5" name="Grafik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32" y="4979363"/>
            <a:ext cx="748832" cy="401084"/>
          </a:xfrm>
          <a:prstGeom prst="rect">
            <a:avLst/>
          </a:prstGeom>
        </p:spPr>
      </p:pic>
      <p:grpSp>
        <p:nvGrpSpPr>
          <p:cNvPr id="158" name="Gruppieren 157"/>
          <p:cNvGrpSpPr/>
          <p:nvPr/>
        </p:nvGrpSpPr>
        <p:grpSpPr>
          <a:xfrm>
            <a:off x="4000738" y="6200805"/>
            <a:ext cx="1854477" cy="1014873"/>
            <a:chOff x="2564987" y="6159168"/>
            <a:chExt cx="1854477" cy="1014873"/>
          </a:xfrm>
        </p:grpSpPr>
        <p:grpSp>
          <p:nvGrpSpPr>
            <p:cNvPr id="159" name="Gruppieren 158"/>
            <p:cNvGrpSpPr/>
            <p:nvPr/>
          </p:nvGrpSpPr>
          <p:grpSpPr>
            <a:xfrm>
              <a:off x="2564987" y="6159168"/>
              <a:ext cx="1298468" cy="908069"/>
              <a:chOff x="503808" y="3375824"/>
              <a:chExt cx="1298468" cy="908069"/>
            </a:xfrm>
          </p:grpSpPr>
          <p:grpSp>
            <p:nvGrpSpPr>
              <p:cNvPr id="169" name="Gruppieren 168"/>
              <p:cNvGrpSpPr/>
              <p:nvPr/>
            </p:nvGrpSpPr>
            <p:grpSpPr>
              <a:xfrm>
                <a:off x="503808" y="3394396"/>
                <a:ext cx="1298468" cy="873060"/>
                <a:chOff x="7920632" y="1259557"/>
                <a:chExt cx="1298468" cy="87306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71" name="Rechteck 170"/>
                <p:cNvSpPr/>
                <p:nvPr/>
              </p:nvSpPr>
              <p:spPr bwMode="auto">
                <a:xfrm>
                  <a:off x="7920632" y="1259557"/>
                  <a:ext cx="1298468" cy="873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cs typeface="Arial Unicode MS" charset="0"/>
                  </a:endParaRPr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 bwMode="auto">
                <a:xfrm>
                  <a:off x="7920632" y="1547589"/>
                  <a:ext cx="1298468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0" name="Textfeld 169"/>
              <p:cNvSpPr txBox="1"/>
              <p:nvPr/>
            </p:nvSpPr>
            <p:spPr>
              <a:xfrm>
                <a:off x="539623" y="3375824"/>
                <a:ext cx="1262653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u="sng" dirty="0" err="1" smtClean="0">
                    <a:latin typeface="Calibri" pitchFamily="34" charset="0"/>
                    <a:cs typeface="Calibri" pitchFamily="34" charset="0"/>
                  </a:rPr>
                  <a:t>wf:Workflow</a:t>
                </a:r>
                <a:endParaRPr lang="de-DE" sz="1600" u="sng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de-DE" sz="9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de-DE" sz="1600" dirty="0" err="1"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de-DE" sz="1600" dirty="0" smtClean="0">
                    <a:latin typeface="Calibri" pitchFamily="34" charset="0"/>
                    <a:cs typeface="Calibri" pitchFamily="34" charset="0"/>
                  </a:rPr>
                  <a:t> = 4711</a:t>
                </a:r>
              </a:p>
              <a:p>
                <a:r>
                  <a:rPr lang="de-DE" sz="1600" dirty="0" err="1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ata</a:t>
                </a:r>
                <a:r>
                  <a:rPr lang="de-DE" sz="16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foo</a:t>
                </a:r>
                <a:endParaRPr lang="de-DE" sz="16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61" name="Gruppieren 160"/>
            <p:cNvGrpSpPr/>
            <p:nvPr/>
          </p:nvGrpSpPr>
          <p:grpSpPr>
            <a:xfrm>
              <a:off x="3045294" y="6843841"/>
              <a:ext cx="1374170" cy="330200"/>
              <a:chOff x="8119259" y="1609525"/>
              <a:chExt cx="1374170" cy="330200"/>
            </a:xfrm>
          </p:grpSpPr>
          <p:sp>
            <p:nvSpPr>
              <p:cNvPr id="162" name="Abgerundetes Rechteck 161"/>
              <p:cNvSpPr/>
              <p:nvPr/>
            </p:nvSpPr>
            <p:spPr bwMode="auto">
              <a:xfrm>
                <a:off x="8119259" y="1609525"/>
                <a:ext cx="1374170" cy="33020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Textfeld 167"/>
              <p:cNvSpPr txBox="1"/>
              <p:nvPr/>
            </p:nvSpPr>
            <p:spPr>
              <a:xfrm>
                <a:off x="8119259" y="1613972"/>
                <a:ext cx="1368152" cy="32130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err="1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de-DE" sz="16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esponse</a:t>
                </a:r>
                <a:r>
                  <a:rPr lang="de-DE" sz="16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de-DE" sz="16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data</a:t>
                </a:r>
                <a:endParaRPr lang="de-DE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387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097E-6 1.70972E-6 L 0.02834 -0.00231 L 0.04078 -0.04369 L 0.04991 -0.1172 L 0.04204 -0.16803 L 0.04361 -0.19261 L 0.05573 -0.20353 L 0.08376 -0.20332 L 0.12108 -0.20143 L 0.16265 -0.20143 " pathEditMode="relative" rAng="0" ptsTypes="AAAA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0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46 -1.20856E-6 L 0.00441 -0.00231 L 0.05573 -0.00231 L 0.08817 0.01469 L 0.08675 0.05833 L 0.06613 0.0833 L 0.00551 0.09043 L -0.05998 0.09085 L -0.09477 0.11267 L -0.10453 0.16093 L -0.10563 0.2052 " pathEditMode="relative" rAng="0" ptsTypes="AAAAAAAAAAA">
                                      <p:cBhvr>
                                        <p:cTn id="2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1013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286000" y="28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7" grpId="0" animBg="1"/>
      <p:bldP spid="137" grpId="0"/>
      <p:bldP spid="13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000738" y="6200805"/>
            <a:ext cx="1854477" cy="1014873"/>
            <a:chOff x="2564987" y="6159168"/>
            <a:chExt cx="1854477" cy="1014873"/>
          </a:xfrm>
        </p:grpSpPr>
        <p:grpSp>
          <p:nvGrpSpPr>
            <p:cNvPr id="163" name="Gruppieren 162"/>
            <p:cNvGrpSpPr/>
            <p:nvPr/>
          </p:nvGrpSpPr>
          <p:grpSpPr>
            <a:xfrm>
              <a:off x="2564987" y="6159168"/>
              <a:ext cx="1298468" cy="908069"/>
              <a:chOff x="503808" y="3375824"/>
              <a:chExt cx="1298468" cy="908069"/>
            </a:xfrm>
          </p:grpSpPr>
          <p:grpSp>
            <p:nvGrpSpPr>
              <p:cNvPr id="164" name="Gruppieren 163"/>
              <p:cNvGrpSpPr/>
              <p:nvPr/>
            </p:nvGrpSpPr>
            <p:grpSpPr>
              <a:xfrm>
                <a:off x="503808" y="3394396"/>
                <a:ext cx="1298468" cy="873060"/>
                <a:chOff x="7920632" y="1259557"/>
                <a:chExt cx="1298468" cy="87306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66" name="Rechteck 165"/>
                <p:cNvSpPr/>
                <p:nvPr/>
              </p:nvSpPr>
              <p:spPr bwMode="auto">
                <a:xfrm>
                  <a:off x="7920632" y="1259557"/>
                  <a:ext cx="1298468" cy="873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cs typeface="Arial Unicode MS" charset="0"/>
                  </a:endParaRPr>
                </a:p>
              </p:txBody>
            </p:sp>
            <p:cxnSp>
              <p:nvCxnSpPr>
                <p:cNvPr id="167" name="Gerade Verbindung 166"/>
                <p:cNvCxnSpPr/>
                <p:nvPr/>
              </p:nvCxnSpPr>
              <p:spPr bwMode="auto">
                <a:xfrm>
                  <a:off x="7920632" y="1547589"/>
                  <a:ext cx="1298468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5" name="Textfeld 164"/>
              <p:cNvSpPr txBox="1"/>
              <p:nvPr/>
            </p:nvSpPr>
            <p:spPr>
              <a:xfrm>
                <a:off x="539623" y="3375824"/>
                <a:ext cx="1262653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u="sng" dirty="0" err="1" smtClean="0">
                    <a:latin typeface="Calibri" pitchFamily="34" charset="0"/>
                    <a:cs typeface="Calibri" pitchFamily="34" charset="0"/>
                  </a:rPr>
                  <a:t>wf:Workflow</a:t>
                </a:r>
                <a:endParaRPr lang="de-DE" sz="1600" u="sng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de-DE" sz="9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de-DE" sz="1600" dirty="0" err="1"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de-DE" sz="1600" dirty="0" smtClean="0">
                    <a:latin typeface="Calibri" pitchFamily="34" charset="0"/>
                    <a:cs typeface="Calibri" pitchFamily="34" charset="0"/>
                  </a:rPr>
                  <a:t> = 4711</a:t>
                </a:r>
              </a:p>
              <a:p>
                <a:r>
                  <a:rPr lang="de-DE" sz="1600" dirty="0" err="1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ata</a:t>
                </a:r>
                <a:r>
                  <a:rPr lang="de-DE" sz="16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:r>
                  <a:rPr lang="de-DE" sz="1600" dirty="0" err="1" smtClean="0">
                    <a:latin typeface="Calibri" pitchFamily="34" charset="0"/>
                    <a:cs typeface="Calibri" pitchFamily="34" charset="0"/>
                  </a:rPr>
                  <a:t>foo</a:t>
                </a:r>
                <a:endParaRPr lang="de-DE" sz="16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3045294" y="6843841"/>
              <a:ext cx="1374170" cy="330200"/>
              <a:chOff x="8119259" y="1609525"/>
              <a:chExt cx="1374170" cy="330200"/>
            </a:xfrm>
          </p:grpSpPr>
          <p:sp>
            <p:nvSpPr>
              <p:cNvPr id="142" name="Abgerundetes Rechteck 141"/>
              <p:cNvSpPr/>
              <p:nvPr/>
            </p:nvSpPr>
            <p:spPr bwMode="auto">
              <a:xfrm>
                <a:off x="8119259" y="1609525"/>
                <a:ext cx="1374170" cy="33020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Textfeld 142"/>
              <p:cNvSpPr txBox="1"/>
              <p:nvPr/>
            </p:nvSpPr>
            <p:spPr>
              <a:xfrm>
                <a:off x="8119259" y="1613972"/>
                <a:ext cx="1368152" cy="32130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err="1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de-DE" sz="16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esponse</a:t>
                </a:r>
                <a:r>
                  <a:rPr lang="de-DE" sz="16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de-DE" sz="16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data</a:t>
                </a:r>
                <a:endParaRPr lang="de-DE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0" r="17271" b="16403"/>
          <a:stretch/>
        </p:blipFill>
        <p:spPr>
          <a:xfrm>
            <a:off x="3138132" y="1401062"/>
            <a:ext cx="6404320" cy="137066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6" name="Picture 63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>
          <a:xfrm>
            <a:off x="1809838" y="1786973"/>
            <a:ext cx="1438268" cy="6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feld 22"/>
          <p:cNvSpPr txBox="1"/>
          <p:nvPr/>
        </p:nvSpPr>
        <p:spPr>
          <a:xfrm>
            <a:off x="1758041" y="1401062"/>
            <a:ext cx="1415131" cy="3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>
                <a:latin typeface="Calibri" pitchFamily="34" charset="0"/>
                <a:cs typeface="Calibri" pitchFamily="34" charset="0"/>
              </a:rPr>
              <a:t>Resume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here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Freihandform 136"/>
          <p:cNvSpPr/>
          <p:nvPr/>
        </p:nvSpPr>
        <p:spPr bwMode="auto">
          <a:xfrm>
            <a:off x="4900074" y="5783021"/>
            <a:ext cx="876095" cy="834565"/>
          </a:xfrm>
          <a:custGeom>
            <a:avLst/>
            <a:gdLst>
              <a:gd name="connsiteX0" fmla="*/ 876822 w 1227551"/>
              <a:gd name="connsiteY0" fmla="*/ 814192 h 814192"/>
              <a:gd name="connsiteX1" fmla="*/ 1227551 w 1227551"/>
              <a:gd name="connsiteY1" fmla="*/ 814192 h 814192"/>
              <a:gd name="connsiteX2" fmla="*/ 1227551 w 1227551"/>
              <a:gd name="connsiteY2" fmla="*/ 0 h 814192"/>
              <a:gd name="connsiteX3" fmla="*/ 0 w 1227551"/>
              <a:gd name="connsiteY3" fmla="*/ 0 h 814192"/>
              <a:gd name="connsiteX4" fmla="*/ 12526 w 1227551"/>
              <a:gd name="connsiteY4" fmla="*/ 275573 h 814192"/>
              <a:gd name="connsiteX0" fmla="*/ 878584 w 1229313"/>
              <a:gd name="connsiteY0" fmla="*/ 814192 h 814192"/>
              <a:gd name="connsiteX1" fmla="*/ 1229313 w 1229313"/>
              <a:gd name="connsiteY1" fmla="*/ 814192 h 814192"/>
              <a:gd name="connsiteX2" fmla="*/ 1229313 w 1229313"/>
              <a:gd name="connsiteY2" fmla="*/ 0 h 814192"/>
              <a:gd name="connsiteX3" fmla="*/ 1762 w 1229313"/>
              <a:gd name="connsiteY3" fmla="*/ 0 h 814192"/>
              <a:gd name="connsiteX4" fmla="*/ 0 w 1229313"/>
              <a:gd name="connsiteY4" fmla="*/ 275573 h 814192"/>
              <a:gd name="connsiteX0" fmla="*/ 878584 w 1229313"/>
              <a:gd name="connsiteY0" fmla="*/ 822659 h 822659"/>
              <a:gd name="connsiteX1" fmla="*/ 1229313 w 1229313"/>
              <a:gd name="connsiteY1" fmla="*/ 822659 h 822659"/>
              <a:gd name="connsiteX2" fmla="*/ 1229313 w 1229313"/>
              <a:gd name="connsiteY2" fmla="*/ 8467 h 822659"/>
              <a:gd name="connsiteX3" fmla="*/ 348896 w 1229313"/>
              <a:gd name="connsiteY3" fmla="*/ 0 h 822659"/>
              <a:gd name="connsiteX4" fmla="*/ 0 w 1229313"/>
              <a:gd name="connsiteY4" fmla="*/ 284040 h 822659"/>
              <a:gd name="connsiteX0" fmla="*/ 529720 w 880449"/>
              <a:gd name="connsiteY0" fmla="*/ 822659 h 822659"/>
              <a:gd name="connsiteX1" fmla="*/ 880449 w 880449"/>
              <a:gd name="connsiteY1" fmla="*/ 822659 h 822659"/>
              <a:gd name="connsiteX2" fmla="*/ 880449 w 880449"/>
              <a:gd name="connsiteY2" fmla="*/ 8467 h 822659"/>
              <a:gd name="connsiteX3" fmla="*/ 32 w 880449"/>
              <a:gd name="connsiteY3" fmla="*/ 0 h 822659"/>
              <a:gd name="connsiteX4" fmla="*/ 6736 w 880449"/>
              <a:gd name="connsiteY4" fmla="*/ 317907 h 822659"/>
              <a:gd name="connsiteX0" fmla="*/ 529720 w 880449"/>
              <a:gd name="connsiteY0" fmla="*/ 831125 h 831125"/>
              <a:gd name="connsiteX1" fmla="*/ 880449 w 880449"/>
              <a:gd name="connsiteY1" fmla="*/ 831125 h 831125"/>
              <a:gd name="connsiteX2" fmla="*/ 880449 w 880449"/>
              <a:gd name="connsiteY2" fmla="*/ 0 h 831125"/>
              <a:gd name="connsiteX3" fmla="*/ 32 w 880449"/>
              <a:gd name="connsiteY3" fmla="*/ 8466 h 831125"/>
              <a:gd name="connsiteX4" fmla="*/ 6736 w 880449"/>
              <a:gd name="connsiteY4" fmla="*/ 326373 h 831125"/>
              <a:gd name="connsiteX0" fmla="*/ 522984 w 873713"/>
              <a:gd name="connsiteY0" fmla="*/ 834565 h 834565"/>
              <a:gd name="connsiteX1" fmla="*/ 873713 w 873713"/>
              <a:gd name="connsiteY1" fmla="*/ 834565 h 834565"/>
              <a:gd name="connsiteX2" fmla="*/ 873713 w 873713"/>
              <a:gd name="connsiteY2" fmla="*/ 3440 h 834565"/>
              <a:gd name="connsiteX3" fmla="*/ 440 w 873713"/>
              <a:gd name="connsiteY3" fmla="*/ 0 h 834565"/>
              <a:gd name="connsiteX4" fmla="*/ 0 w 873713"/>
              <a:gd name="connsiteY4" fmla="*/ 329813 h 834565"/>
              <a:gd name="connsiteX0" fmla="*/ 525366 w 876095"/>
              <a:gd name="connsiteY0" fmla="*/ 834565 h 834565"/>
              <a:gd name="connsiteX1" fmla="*/ 876095 w 876095"/>
              <a:gd name="connsiteY1" fmla="*/ 834565 h 834565"/>
              <a:gd name="connsiteX2" fmla="*/ 876095 w 876095"/>
              <a:gd name="connsiteY2" fmla="*/ 3440 h 834565"/>
              <a:gd name="connsiteX3" fmla="*/ 2822 w 876095"/>
              <a:gd name="connsiteY3" fmla="*/ 0 h 834565"/>
              <a:gd name="connsiteX4" fmla="*/ 0 w 876095"/>
              <a:gd name="connsiteY4" fmla="*/ 294095 h 83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095" h="834565">
                <a:moveTo>
                  <a:pt x="525366" y="834565"/>
                </a:moveTo>
                <a:lnTo>
                  <a:pt x="876095" y="834565"/>
                </a:lnTo>
                <a:lnTo>
                  <a:pt x="876095" y="3440"/>
                </a:lnTo>
                <a:lnTo>
                  <a:pt x="2822" y="0"/>
                </a:lnTo>
                <a:cubicBezTo>
                  <a:pt x="2235" y="91858"/>
                  <a:pt x="587" y="202237"/>
                  <a:pt x="0" y="294095"/>
                </a:cubicBezTo>
              </a:path>
            </a:pathLst>
          </a:custGeom>
          <a:noFill/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4386601" y="5429168"/>
            <a:ext cx="188320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de-DE" sz="16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ontinue</a:t>
            </a:r>
            <a:r>
              <a:rPr lang="de-DE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processing</a:t>
            </a:r>
            <a:endParaRPr lang="de-DE" sz="1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5" name="Gekrümmte Verbindung 154"/>
          <p:cNvCxnSpPr>
            <a:stCxn id="136" idx="3"/>
            <a:endCxn id="165" idx="0"/>
          </p:cNvCxnSpPr>
          <p:nvPr/>
        </p:nvCxnSpPr>
        <p:spPr bwMode="auto">
          <a:xfrm>
            <a:off x="4070000" y="4511429"/>
            <a:ext cx="597880" cy="1689376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0070C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feld 157"/>
          <p:cNvSpPr txBox="1"/>
          <p:nvPr/>
        </p:nvSpPr>
        <p:spPr>
          <a:xfrm>
            <a:off x="2210871" y="4931965"/>
            <a:ext cx="2390398" cy="35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removeWorkflow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de-D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37" grpId="0" animBg="1"/>
      <p:bldP spid="137" grpId="1" animBg="1"/>
      <p:bldP spid="153" grpId="0"/>
      <p:bldP spid="153" grpId="1"/>
      <p:bldP spid="158" grpId="0"/>
      <p:bldP spid="15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rtner ACS Syste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25" l="2015" r="98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64" y="4995775"/>
            <a:ext cx="1911394" cy="24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Execution Animation</a:t>
            </a:r>
          </a:p>
        </p:txBody>
      </p:sp>
      <p:sp>
        <p:nvSpPr>
          <p:cNvPr id="47" name="Rechteck 46"/>
          <p:cNvSpPr/>
          <p:nvPr/>
        </p:nvSpPr>
        <p:spPr>
          <a:xfrm>
            <a:off x="289583" y="1774625"/>
            <a:ext cx="7631049" cy="553360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InputChannel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9792" y="3348608"/>
            <a:ext cx="6696744" cy="388761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178" name="Picture 2" descr="DVI-D Dual Link plug &amp; socket Stock Photo - 1025585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00" b="92750" l="26500" r="73000">
                        <a14:foregroundMark x1="50000" y1="76166" x2="50000" y2="76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7832" r="21009"/>
          <a:stretch/>
        </p:blipFill>
        <p:spPr bwMode="auto">
          <a:xfrm rot="16200000">
            <a:off x="2200446" y="2073760"/>
            <a:ext cx="463655" cy="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-432296" y="2123653"/>
            <a:ext cx="2747050" cy="463655"/>
            <a:chOff x="-125860" y="1925194"/>
            <a:chExt cx="2747050" cy="463655"/>
          </a:xfrm>
        </p:grpSpPr>
        <p:pic>
          <p:nvPicPr>
            <p:cNvPr id="59" name="Picture 2" descr="DVI-D Dual Link plug &amp; socket Stock Photo - 1025585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000" b="92750" l="26500" r="73000">
                          <a14:foregroundMark x1="51546" y1="80829" x2="51546" y2="80829"/>
                          <a14:backgroundMark x1="44750" y1="35750" x2="44750" y2="35750"/>
                          <a14:backgroundMark x1="35000" y1="36000" x2="35500" y2="35000"/>
                          <a14:backgroundMark x1="65250" y1="35000" x2="65250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5" t="27832" r="21009"/>
            <a:stretch/>
          </p:blipFill>
          <p:spPr bwMode="auto">
            <a:xfrm rot="5400000">
              <a:off x="2098677" y="1866336"/>
              <a:ext cx="463655" cy="58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/>
          </p:nvGrpSpPr>
          <p:grpSpPr>
            <a:xfrm rot="10800000">
              <a:off x="-125860" y="2124872"/>
              <a:ext cx="2253882" cy="73820"/>
              <a:chOff x="-128241" y="2120110"/>
              <a:chExt cx="2253882" cy="738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7279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5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Gruppieren 66"/>
              <p:cNvGrpSpPr/>
              <p:nvPr/>
            </p:nvGrpSpPr>
            <p:grpSpPr>
              <a:xfrm>
                <a:off x="13564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6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Gruppieren 91"/>
              <p:cNvGrpSpPr/>
              <p:nvPr/>
            </p:nvGrpSpPr>
            <p:grpSpPr>
              <a:xfrm>
                <a:off x="984938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9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/>
              <p:cNvGrpSpPr/>
              <p:nvPr/>
            </p:nvGrpSpPr>
            <p:grpSpPr>
              <a:xfrm>
                <a:off x="587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8" name="Gruppieren 117"/>
              <p:cNvGrpSpPr/>
              <p:nvPr/>
            </p:nvGrpSpPr>
            <p:grpSpPr>
              <a:xfrm>
                <a:off x="189544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1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Gruppieren 126"/>
              <p:cNvGrpSpPr/>
              <p:nvPr/>
            </p:nvGrpSpPr>
            <p:grpSpPr>
              <a:xfrm>
                <a:off x="-128241" y="2120110"/>
                <a:ext cx="397697" cy="73820"/>
                <a:chOff x="466150" y="1598127"/>
                <a:chExt cx="397697" cy="73820"/>
              </a:xfrm>
            </p:grpSpPr>
            <p:pic>
              <p:nvPicPr>
                <p:cNvPr id="128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45543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0782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07626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555439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648552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00940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800744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DVI-D Dual Link plug &amp; socket Stock Photo - 10255857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9000" b="92750" l="26500" r="73000">
                              <a14:foregroundMark x1="50000" y1="76166" x2="50000" y2="7616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86" t="83968" r="44650" b="9529"/>
                <a:stretch/>
              </p:blipFill>
              <p:spPr bwMode="auto">
                <a:xfrm rot="16200000">
                  <a:off x="748557" y="1608843"/>
                  <a:ext cx="73820" cy="52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7" name="Gruppieren 16"/>
          <p:cNvGrpSpPr/>
          <p:nvPr/>
        </p:nvGrpSpPr>
        <p:grpSpPr>
          <a:xfrm>
            <a:off x="2087984" y="5762202"/>
            <a:ext cx="1982016" cy="1283517"/>
            <a:chOff x="1059387" y="4827817"/>
            <a:chExt cx="1982016" cy="1283517"/>
          </a:xfrm>
        </p:grpSpPr>
        <p:sp>
          <p:nvSpPr>
            <p:cNvPr id="8" name="Flussdiagramm: Zentralspeicher 7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50182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 bwMode="auto">
          <a:xfrm>
            <a:off x="4320232" y="4283893"/>
            <a:ext cx="2592288" cy="27618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Processor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pool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Flussdiagramm: Dokument 140"/>
          <p:cNvSpPr/>
          <p:nvPr/>
        </p:nvSpPr>
        <p:spPr bwMode="auto">
          <a:xfrm>
            <a:off x="4750055" y="5947915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40" name="Flussdiagramm: Dokument 139"/>
          <p:cNvSpPr/>
          <p:nvPr/>
        </p:nvSpPr>
        <p:spPr bwMode="auto">
          <a:xfrm>
            <a:off x="4597655" y="6097119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139" name="Flussdiagramm: Dokument 138"/>
          <p:cNvSpPr/>
          <p:nvPr/>
        </p:nvSpPr>
        <p:spPr bwMode="auto">
          <a:xfrm>
            <a:off x="4445255" y="6246324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59792" y="5664806"/>
            <a:ext cx="1473653" cy="1524808"/>
            <a:chOff x="1028823" y="5170759"/>
            <a:chExt cx="1561406" cy="1561406"/>
          </a:xfrm>
        </p:grpSpPr>
        <p:pic>
          <p:nvPicPr>
            <p:cNvPr id="147" name="Picture 2" descr="http://i.i.com.com/cnwk.1d/i/tim/2011/12/06/HardDriveIcon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23" y="5170759"/>
              <a:ext cx="1561406" cy="156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234154" y="6064721"/>
              <a:ext cx="118189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algn="ctr"/>
              <a:r>
                <a:rPr lang="de-DE" sz="1400" b="1" dirty="0">
                  <a:latin typeface="Calibri" pitchFamily="34" charset="0"/>
                  <a:cs typeface="Calibri" pitchFamily="34" charset="0"/>
                </a:rPr>
                <a:t>Filesystem</a:t>
              </a:r>
              <a:endParaRPr lang="de-DE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1257756" y="5450141"/>
              <a:ext cx="1079073" cy="519609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 fill="none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 fill="none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 fill="none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 fill="none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 fill="none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 fill="none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 fill="none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 fill="none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 fill="none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 fill="none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 fill="none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8585E0">
                <a:alpha val="50196"/>
              </a:srgb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6264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Workflow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de-DE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Repository</a:t>
              </a:r>
              <a:endParaRPr lang="de-DE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8" name="Picture 4" descr="DVI-I Dual Link plug socket Stock Photo - 1028809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250" b="100000" l="31250" r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11" t="28004" r="31053"/>
          <a:stretch/>
        </p:blipFill>
        <p:spPr bwMode="auto">
          <a:xfrm rot="5400000">
            <a:off x="7897895" y="6103962"/>
            <a:ext cx="345627" cy="6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hteck 150"/>
          <p:cNvSpPr/>
          <p:nvPr/>
        </p:nvSpPr>
        <p:spPr>
          <a:xfrm>
            <a:off x="7128544" y="5796474"/>
            <a:ext cx="611611" cy="1376206"/>
          </a:xfrm>
          <a:prstGeom prst="rect">
            <a:avLst/>
          </a:prstGeom>
          <a:gradFill flip="none" rotWithShape="1">
            <a:gsLst>
              <a:gs pos="0">
                <a:srgbClr val="8585E0">
                  <a:shade val="30000"/>
                  <a:satMod val="115000"/>
                </a:srgbClr>
              </a:gs>
              <a:gs pos="50000">
                <a:srgbClr val="8585E0">
                  <a:shade val="67500"/>
                  <a:satMod val="115000"/>
                </a:srgbClr>
              </a:gs>
              <a:gs pos="100000">
                <a:srgbClr val="8585E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sz="1400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ansynchronous</a:t>
            </a:r>
            <a:r>
              <a:rPr lang="de-DE" sz="1400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208664" y="4717546"/>
            <a:ext cx="19008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Remote Partner System</a:t>
            </a:r>
            <a:endParaRPr lang="de-D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040312" y="3373190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1079872" y="4859957"/>
            <a:ext cx="0" cy="1017495"/>
          </a:xfrm>
          <a:prstGeom prst="line">
            <a:avLst/>
          </a:prstGeom>
          <a:ln w="57150">
            <a:solidFill>
              <a:srgbClr val="4A7EBB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31800" y="3867953"/>
            <a:ext cx="1363855" cy="1208028"/>
            <a:chOff x="575816" y="3867953"/>
            <a:chExt cx="1363855" cy="1208028"/>
          </a:xfrm>
        </p:grpSpPr>
        <p:sp>
          <p:nvSpPr>
            <p:cNvPr id="150" name="Rechteck 149"/>
            <p:cNvSpPr/>
            <p:nvPr/>
          </p:nvSpPr>
          <p:spPr>
            <a:xfrm>
              <a:off x="575816" y="3867953"/>
              <a:ext cx="1363855" cy="1208028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381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400" b="1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Workflow Factory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6" name="Picture 2" descr="puzzle factory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69" y="3883582"/>
              <a:ext cx="950349" cy="71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ylinder 1"/>
          <p:cNvSpPr/>
          <p:nvPr/>
        </p:nvSpPr>
        <p:spPr bwMode="auto">
          <a:xfrm rot="16200000">
            <a:off x="3241343" y="1493453"/>
            <a:ext cx="428781" cy="169218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8585E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4680272" y="4905497"/>
            <a:ext cx="1889460" cy="530524"/>
            <a:chOff x="150601" y="3108481"/>
            <a:chExt cx="2381248" cy="530524"/>
          </a:xfrm>
        </p:grpSpPr>
        <p:pic>
          <p:nvPicPr>
            <p:cNvPr id="145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feld 145"/>
            <p:cNvSpPr txBox="1"/>
            <p:nvPr/>
          </p:nvSpPr>
          <p:spPr>
            <a:xfrm>
              <a:off x="876927" y="3198759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96540" y="2190086"/>
            <a:ext cx="121219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itchFamily="34" charset="0"/>
                <a:cs typeface="Calibri" pitchFamily="34" charset="0"/>
              </a:rPr>
              <a:t>Input Channel</a:t>
            </a: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087984" y="411538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359792" y="3373190"/>
            <a:ext cx="6696744" cy="3863031"/>
          </a:xfrm>
          <a:prstGeom prst="rect">
            <a:avLst/>
          </a:prstGeom>
          <a:solidFill>
            <a:srgbClr val="FFFFFF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32790" y="4264994"/>
            <a:ext cx="3853106" cy="607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Calibri" pitchFamily="34" charset="0"/>
                <a:cs typeface="Calibri" pitchFamily="34" charset="0"/>
              </a:rPr>
              <a:t>Processing </a:t>
            </a:r>
            <a:r>
              <a:rPr lang="de-DE" sz="3600" b="1" dirty="0" err="1" smtClean="0">
                <a:latin typeface="Calibri" pitchFamily="34" charset="0"/>
                <a:cs typeface="Calibri" pitchFamily="34" charset="0"/>
              </a:rPr>
              <a:t>finished</a:t>
            </a:r>
            <a:endParaRPr lang="de-DE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5116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Processor Pool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 named set of threads executing workflow instances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Configurable name and number of processing threads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Each processor pool owns a queue, containing the workflow instances ready for execution, e.g. after initial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enqueue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or wakeup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 transient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engine’s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queue resides in memory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 persistent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engine’s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queue resides in the database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Supports changing the number of threads dynamically during runtime via JMX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COPPER supports multiple processor pools, a workflow instance may change its processor pool at any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6" name="Rechteck 5"/>
          <p:cNvSpPr/>
          <p:nvPr/>
        </p:nvSpPr>
        <p:spPr>
          <a:xfrm>
            <a:off x="1511920" y="2555702"/>
            <a:ext cx="6696744" cy="468052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3168104" y="4283893"/>
            <a:ext cx="4896544" cy="24482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Flussdiagramm: Dokument 72"/>
          <p:cNvSpPr/>
          <p:nvPr/>
        </p:nvSpPr>
        <p:spPr bwMode="auto">
          <a:xfrm>
            <a:off x="5832400" y="4499917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74" name="Flussdiagramm: Dokument 73"/>
          <p:cNvSpPr/>
          <p:nvPr/>
        </p:nvSpPr>
        <p:spPr bwMode="auto">
          <a:xfrm>
            <a:off x="5832400" y="5219997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75" name="Flussdiagramm: Dokument 74"/>
          <p:cNvSpPr/>
          <p:nvPr/>
        </p:nvSpPr>
        <p:spPr bwMode="auto">
          <a:xfrm>
            <a:off x="5832400" y="5940077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83" name="Rechteck 82"/>
          <p:cNvSpPr/>
          <p:nvPr/>
        </p:nvSpPr>
        <p:spPr>
          <a:xfrm>
            <a:off x="6200229" y="2567625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655936" y="2743574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8" name="Gruppieren 107"/>
          <p:cNvGrpSpPr/>
          <p:nvPr/>
        </p:nvGrpSpPr>
        <p:grpSpPr>
          <a:xfrm>
            <a:off x="3168104" y="5048975"/>
            <a:ext cx="2016224" cy="692012"/>
            <a:chOff x="150601" y="3108481"/>
            <a:chExt cx="2381248" cy="530524"/>
          </a:xfrm>
        </p:grpSpPr>
        <p:pic>
          <p:nvPicPr>
            <p:cNvPr id="10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183119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feld 109"/>
            <p:cNvSpPr txBox="1"/>
            <p:nvPr/>
          </p:nvSpPr>
          <p:spPr>
            <a:xfrm>
              <a:off x="877198" y="3198759"/>
              <a:ext cx="928056" cy="268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</a:t>
              </a:r>
              <a:r>
                <a:rPr lang="de-DE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5" name="Abgerundetes Rechteck 124"/>
          <p:cNvSpPr/>
          <p:nvPr/>
        </p:nvSpPr>
        <p:spPr bwMode="auto">
          <a:xfrm>
            <a:off x="2789198" y="2911370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7" name="Abgerundetes Rechteck 126"/>
          <p:cNvSpPr/>
          <p:nvPr/>
        </p:nvSpPr>
        <p:spPr bwMode="auto">
          <a:xfrm>
            <a:off x="2617441" y="2907274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9" name="Abgerundetes Rechteck 118"/>
          <p:cNvSpPr/>
          <p:nvPr/>
        </p:nvSpPr>
        <p:spPr bwMode="auto">
          <a:xfrm>
            <a:off x="2618019" y="2911370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782663" y="2919837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2609612" y="2915741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82663" y="2915741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609612" y="2915741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2782553" y="2915741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2609612" y="2915741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87784" y="5623228"/>
            <a:ext cx="5168048" cy="1324961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168104" y="4283893"/>
            <a:ext cx="15675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Processor</a:t>
            </a:r>
            <a:r>
              <a:rPr lang="de-DE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pool</a:t>
            </a:r>
            <a:endParaRPr lang="de-DE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602979" y="6300117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431800" y="5768600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79872" y="5836195"/>
            <a:ext cx="4249048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Calibri" pitchFamily="34" charset="0"/>
                <a:cs typeface="Calibri" pitchFamily="34" charset="0"/>
              </a:rPr>
              <a:t>l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ong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running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tasks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(e.g.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complex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database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DE" sz="700" dirty="0" smtClean="0">
              <a:latin typeface="Calibri" pitchFamily="34" charset="0"/>
              <a:cs typeface="Calibri" pitchFamily="34" charset="0"/>
            </a:endParaRPr>
          </a:p>
          <a:p>
            <a:endParaRPr lang="de-DE" sz="1400" dirty="0">
              <a:latin typeface="Calibri" pitchFamily="34" charset="0"/>
              <a:cs typeface="Calibri" pitchFamily="34" charset="0"/>
            </a:endParaRPr>
          </a:p>
          <a:p>
            <a:r>
              <a:rPr lang="de-DE" sz="1600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hort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running</a:t>
            </a:r>
            <a:r>
              <a:rPr lang="de-DE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600" dirty="0" err="1" smtClean="0">
                <a:latin typeface="Calibri" pitchFamily="34" charset="0"/>
                <a:cs typeface="Calibri" pitchFamily="34" charset="0"/>
              </a:rPr>
              <a:t>tasks</a:t>
            </a:r>
            <a:endParaRPr lang="de-DE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618136" y="277172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6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1655936" y="5021517"/>
            <a:ext cx="1438268" cy="6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feld 39"/>
          <p:cNvSpPr txBox="1"/>
          <p:nvPr/>
        </p:nvSpPr>
        <p:spPr>
          <a:xfrm>
            <a:off x="602979" y="3929205"/>
            <a:ext cx="3888432" cy="865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  <a:cs typeface="Calibri" pitchFamily="34" charset="0"/>
              </a:rPr>
              <a:t>Short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running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tasks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pay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cost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induced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long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running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tasks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thread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pool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saturation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1511E-6 -4.346E-7 L 0.10658 0.00105 L 0.15365 0.02352 L 0.15365 0.07286 L 0.12091 0.10645 L 0.05369 0.10645 L -0.05038 0.12871 L -0.09146 0.19589 L -0.08564 0.26769 L -0.05966 0.30129 L 0.21663 0.30129 L 0.24008 0.29562 L 0.2511 0.25195 L 0.2511 0.215 L 0.26449 0.20828 L 0.38791 0.21164 " pathEditMode="relative" ptsTypes="AAAAAAAAAAAAAA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1 -0.00084 L 0.10895 -0.00084 L 0.15177 0.02058 L 0.15334 0.07202 L 0.1206 0.10456 L 0.05259 0.10456 L -0.05069 0.12808 L -0.09256 0.19526 L -0.08595 0.2658 L -0.05982 0.2994 L 0.21049 0.2994 L 0.26008 0.30947 L 0.3876 0.31388 " pathEditMode="relative" ptsTypes="AAAAAAAAAAAAA">
                                      <p:cBhvr>
                                        <p:cTn id="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5919E-6 -4.38799E-6 L 0.10659 0.00105 L 0.15366 0.02352 L 0.15366 0.07286 L 0.12091 0.10645 L 0.05369 0.10645 L -0.05037 0.1287 L -0.09146 0.19589 L -0.08564 0.26769 L -0.05966 0.30129 L 0.21663 0.30129 L 0.23898 0.31661 L 0.23993 0.35587 L 0.24906 0.39156 L 0.28275 0.39954 L 0.38602 0.40164 " pathEditMode="relative" rAng="0" ptsTypes="AAAAAAAAAAAAAAAA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0" y="20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 -0.00084 L 0.10895 -0.00084 L 0.15177 0.02058 L 0.15334 0.07202 L 0.1206 0.10456 L 0.05259 0.10456 L -0.05069 0.12808 L -0.09256 0.19526 L -0.08595 0.2658 L -0.05982 0.2994 L 0.21049 0.2994 L 0.26008 0.30947 L 0.3876 0.31388 " pathEditMode="relative" ptsTypes="AAAAAAAAAAA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7 -4.38799E-6 L 0.10862 0.00084 L 0.15648 0.02331 L 0.15648 0.07265 L 0.12327 0.10624 L 0.05494 0.10624 L -0.0507 0.12849 L -0.09226 0.19547 L -0.08643 0.26727 L -0.05998 0.30087 L 0.2204 0.30087 L 0.25362 0.3038 L 0.29376 0.30716 L 0.38759 0.30653 " pathEditMode="relative" rAng="0" ptsTypes="AAAAAAAAAAAAAA"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0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 -0.00084 L 0.10894 -0.00084 L 0.15177 0.02057 L 0.15334 0.07201 L 0.12059 0.10456 L 0.05258 0.10456 L -0.05069 0.12807 L -0.09257 0.19525 L -0.08595 0.2658 L -0.05982 0.29939 L 0.21049 0.29939 " pathEditMode="relative" rAng="0" ptsTypes="AAAAAAAAA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9" y="15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7 4.30401E-6 L 0.10863 0.00084 L 0.15649 0.0233 L 0.15649 0.07264 L 0.12327 0.10623 L 0.05494 0.10623 L -0.05069 0.12849 L -0.09225 0.19546 L -0.08643 0.26726 L -0.05998 0.30086 L 0.15995 0.30002 " pathEditMode="relative" rAng="0" ptsTypes="AAAAAAAAAAA">
                                      <p:cBhvr>
                                        <p:cTn id="5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8" y="150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7 -0.00063 L 0.1088 -0.00063 L 0.15163 0.02079 L 0.1532 0.07225 L 0.1203 0.10481 L 0.05228 0.10481 L -0.05086 0.12833 L -0.09274 0.19576 L -0.08613 0.26633 L -0.05999 0.29994 L 0.10943 0.29931 " pathEditMode="relative" rAng="0" ptsTypes="AAAAAAAAAAA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" y="150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500"/>
                            </p:stCondLst>
                            <p:childTnLst>
                              <p:par>
                                <p:cTn id="64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9.82987E-7 L 0.10865 0.00084 L 0.15651 0.02331 L 0.15651 0.07267 L 0.12329 0.10628 L 0.05496 0.10628 L -0.0507 0.12854 L -0.09227 0.19576 L -0.08644 0.26759 L -0.05999 0.3012 L 0.05858 0.29868 " pathEditMode="relative" rAng="0" ptsTypes="AAAAAAAAAAA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5" y="15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7" grpId="0" animBg="1"/>
      <p:bldP spid="119" grpId="0" animBg="1"/>
      <p:bldP spid="28" grpId="0" animBg="1"/>
      <p:bldP spid="28" grpId="1" animBg="1"/>
      <p:bldP spid="29" grpId="0" animBg="1"/>
      <p:bldP spid="30" grpId="0" animBg="1"/>
      <p:bldP spid="32" grpId="0" animBg="1"/>
      <p:bldP spid="33" grpId="0" animBg="1"/>
      <p:bldP spid="36" grpId="0" animBg="1"/>
      <p:bldP spid="3" grpId="1" animBg="1"/>
      <p:bldP spid="3" grpId="2" animBg="1"/>
      <p:bldP spid="35" grpId="1" animBg="1"/>
      <p:bldP spid="35" grpId="2" animBg="1"/>
      <p:bldP spid="37" grpId="1" animBg="1"/>
      <p:bldP spid="37" grpId="2" animBg="1"/>
      <p:bldP spid="5" grpId="1"/>
      <p:bldP spid="5" grpId="2"/>
      <p:bldP spid="38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6" name="Rechteck 5"/>
          <p:cNvSpPr/>
          <p:nvPr/>
        </p:nvSpPr>
        <p:spPr>
          <a:xfrm>
            <a:off x="1511920" y="2555702"/>
            <a:ext cx="6696744" cy="468052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3168104" y="4283893"/>
            <a:ext cx="4896544" cy="24482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14073" y="4372835"/>
            <a:ext cx="4770100" cy="1453146"/>
          </a:xfrm>
          <a:prstGeom prst="rect">
            <a:avLst/>
          </a:prstGeom>
          <a:gradFill flip="none" rotWithShape="1">
            <a:gsLst>
              <a:gs pos="0">
                <a:srgbClr val="00B8FF">
                  <a:tint val="66000"/>
                  <a:satMod val="160000"/>
                </a:srgbClr>
              </a:gs>
              <a:gs pos="50000">
                <a:srgbClr val="00B8FF">
                  <a:tint val="44500"/>
                  <a:satMod val="160000"/>
                </a:srgbClr>
              </a:gs>
              <a:gs pos="100000">
                <a:srgbClr val="00B8FF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832400" y="4499917"/>
            <a:ext cx="2052228" cy="1309130"/>
            <a:chOff x="5832400" y="4499917"/>
            <a:chExt cx="2052228" cy="1309130"/>
          </a:xfrm>
        </p:grpSpPr>
        <p:sp>
          <p:nvSpPr>
            <p:cNvPr id="73" name="Flussdiagramm: Dokument 72"/>
            <p:cNvSpPr/>
            <p:nvPr/>
          </p:nvSpPr>
          <p:spPr bwMode="auto">
            <a:xfrm>
              <a:off x="5832400" y="4499917"/>
              <a:ext cx="2052228" cy="589050"/>
            </a:xfrm>
            <a:prstGeom prst="flowChartDocumen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190500"/>
          </p:spPr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de-DE" sz="2000" b="1" kern="0" dirty="0" err="1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Processor</a:t>
              </a:r>
              <a:r>
                <a:rPr lang="de-DE" sz="2000" b="1" kern="0" dirty="0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 Thread</a:t>
              </a:r>
            </a:p>
          </p:txBody>
        </p:sp>
        <p:sp>
          <p:nvSpPr>
            <p:cNvPr id="74" name="Flussdiagramm: Dokument 73"/>
            <p:cNvSpPr/>
            <p:nvPr/>
          </p:nvSpPr>
          <p:spPr bwMode="auto">
            <a:xfrm>
              <a:off x="5832400" y="5219997"/>
              <a:ext cx="2052228" cy="589050"/>
            </a:xfrm>
            <a:prstGeom prst="flowChartDocumen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190500"/>
          </p:spPr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de-DE" sz="2000" b="1" kern="0" dirty="0" err="1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Processor</a:t>
              </a:r>
              <a:r>
                <a:rPr lang="de-DE" sz="2000" b="1" kern="0" dirty="0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 Thread</a:t>
              </a:r>
            </a:p>
          </p:txBody>
        </p:sp>
      </p:grpSp>
      <p:sp>
        <p:nvSpPr>
          <p:cNvPr id="58" name="Rechteck 57"/>
          <p:cNvSpPr/>
          <p:nvPr/>
        </p:nvSpPr>
        <p:spPr bwMode="auto">
          <a:xfrm>
            <a:off x="3214073" y="5863661"/>
            <a:ext cx="4770100" cy="7795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5" name="Flussdiagramm: Dokument 74"/>
          <p:cNvSpPr/>
          <p:nvPr/>
        </p:nvSpPr>
        <p:spPr bwMode="auto">
          <a:xfrm>
            <a:off x="5832400" y="5940077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83" name="Rechteck 82"/>
          <p:cNvSpPr/>
          <p:nvPr/>
        </p:nvSpPr>
        <p:spPr>
          <a:xfrm>
            <a:off x="6200229" y="2567625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655936" y="2743574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9" name="Picture 10" descr="http://i.ebayimg.com/t/Edelstahl-Schornstein-Sanierung-Rauchrohr-Ofenrohr-Abgasrohr-ew-Rohr-L-1000-mm-/00/s/MTI0OFgxMjQ4/z/uiQAAOxyZqhRgkna/$%28KGrHqN,%21lsFGBr2UNRKBRgkn,u9bg%7E%7E60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37000" r="5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6" r="41515"/>
          <a:stretch/>
        </p:blipFill>
        <p:spPr bwMode="auto">
          <a:xfrm rot="5400000">
            <a:off x="3830210" y="4146370"/>
            <a:ext cx="6920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feld 109"/>
          <p:cNvSpPr txBox="1"/>
          <p:nvPr/>
        </p:nvSpPr>
        <p:spPr>
          <a:xfrm>
            <a:off x="3344941" y="5008128"/>
            <a:ext cx="1544012" cy="292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ong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running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asks</a:t>
            </a:r>
            <a:endParaRPr lang="de-DE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35" name="Picture 10" descr="http://i.ebayimg.com/t/Edelstahl-Schornstein-Sanierung-Rauchrohr-Ofenrohr-Abgasrohr-ew-Rohr-L-1000-mm-/00/s/MTI0OFgxMjQ4/z/uiQAAOxyZqhRgkna/$%28KGrHqN,%21lsFGBr2UNRKBRgkn,u9bg%7E%7E60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37000" r="5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6" r="41515"/>
          <a:stretch/>
        </p:blipFill>
        <p:spPr bwMode="auto">
          <a:xfrm rot="5400000">
            <a:off x="3830210" y="5218489"/>
            <a:ext cx="6920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471885" y="6080247"/>
            <a:ext cx="122238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efault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queue</a:t>
            </a:r>
            <a:endParaRPr lang="de-DE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4" name="Abgerundetes Rechteck 43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168104" y="4283893"/>
            <a:ext cx="15675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Processor</a:t>
            </a:r>
            <a:r>
              <a:rPr lang="de-DE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pool</a:t>
            </a:r>
            <a:endParaRPr lang="de-DE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1655936" y="2771725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8" b="22090"/>
          <a:stretch/>
        </p:blipFill>
        <p:spPr>
          <a:xfrm>
            <a:off x="1871960" y="1375628"/>
            <a:ext cx="6958979" cy="2383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Ellipse 9"/>
          <p:cNvSpPr/>
          <p:nvPr/>
        </p:nvSpPr>
        <p:spPr bwMode="auto">
          <a:xfrm>
            <a:off x="2907290" y="4633861"/>
            <a:ext cx="2444159" cy="101818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allAtOnce"/>
      <p:bldP spid="62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6" name="Rechteck 5"/>
          <p:cNvSpPr/>
          <p:nvPr/>
        </p:nvSpPr>
        <p:spPr>
          <a:xfrm>
            <a:off x="1511920" y="2555702"/>
            <a:ext cx="6696744" cy="468052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3168104" y="4283893"/>
            <a:ext cx="4896544" cy="24482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14073" y="4372835"/>
            <a:ext cx="4770100" cy="1453146"/>
          </a:xfrm>
          <a:prstGeom prst="rect">
            <a:avLst/>
          </a:prstGeom>
          <a:gradFill flip="none" rotWithShape="1">
            <a:gsLst>
              <a:gs pos="0">
                <a:srgbClr val="00B8FF">
                  <a:tint val="66000"/>
                  <a:satMod val="160000"/>
                </a:srgbClr>
              </a:gs>
              <a:gs pos="50000">
                <a:srgbClr val="00B8FF">
                  <a:tint val="44500"/>
                  <a:satMod val="160000"/>
                </a:srgbClr>
              </a:gs>
              <a:gs pos="100000">
                <a:srgbClr val="00B8FF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832400" y="4499917"/>
            <a:ext cx="2052228" cy="1309130"/>
            <a:chOff x="5832400" y="4499917"/>
            <a:chExt cx="2052228" cy="1309130"/>
          </a:xfrm>
        </p:grpSpPr>
        <p:sp>
          <p:nvSpPr>
            <p:cNvPr id="73" name="Flussdiagramm: Dokument 72"/>
            <p:cNvSpPr/>
            <p:nvPr/>
          </p:nvSpPr>
          <p:spPr bwMode="auto">
            <a:xfrm>
              <a:off x="5832400" y="4499917"/>
              <a:ext cx="2052228" cy="589050"/>
            </a:xfrm>
            <a:prstGeom prst="flowChartDocumen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190500"/>
          </p:spPr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de-DE" sz="2000" b="1" kern="0" dirty="0" err="1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Processor</a:t>
              </a:r>
              <a:r>
                <a:rPr lang="de-DE" sz="2000" b="1" kern="0" dirty="0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 Thread</a:t>
              </a:r>
            </a:p>
          </p:txBody>
        </p:sp>
        <p:sp>
          <p:nvSpPr>
            <p:cNvPr id="74" name="Flussdiagramm: Dokument 73"/>
            <p:cNvSpPr/>
            <p:nvPr/>
          </p:nvSpPr>
          <p:spPr bwMode="auto">
            <a:xfrm>
              <a:off x="5832400" y="5219997"/>
              <a:ext cx="2052228" cy="589050"/>
            </a:xfrm>
            <a:prstGeom prst="flowChartDocumen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 extrusionH="190500"/>
          </p:spPr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de-DE" sz="2000" b="1" kern="0" dirty="0" err="1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Processor</a:t>
              </a:r>
              <a:r>
                <a:rPr lang="de-DE" sz="2000" b="1" kern="0" dirty="0" smtClean="0">
                  <a:solidFill>
                    <a:sysClr val="window" lastClr="FFFFFF"/>
                  </a:solidFill>
                  <a:latin typeface="Calibri"/>
                  <a:cs typeface="+mn-cs"/>
                </a:rPr>
                <a:t> Thread</a:t>
              </a:r>
            </a:p>
          </p:txBody>
        </p:sp>
      </p:grpSp>
      <p:sp>
        <p:nvSpPr>
          <p:cNvPr id="58" name="Rechteck 57"/>
          <p:cNvSpPr/>
          <p:nvPr/>
        </p:nvSpPr>
        <p:spPr bwMode="auto">
          <a:xfrm>
            <a:off x="3214073" y="5863661"/>
            <a:ext cx="4770100" cy="7795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5" name="Flussdiagramm: Dokument 74"/>
          <p:cNvSpPr/>
          <p:nvPr/>
        </p:nvSpPr>
        <p:spPr bwMode="auto">
          <a:xfrm>
            <a:off x="5832400" y="5940077"/>
            <a:ext cx="2052228" cy="58905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Thread</a:t>
            </a:r>
          </a:p>
        </p:txBody>
      </p:sp>
      <p:sp>
        <p:nvSpPr>
          <p:cNvPr id="83" name="Rechteck 82"/>
          <p:cNvSpPr/>
          <p:nvPr/>
        </p:nvSpPr>
        <p:spPr>
          <a:xfrm>
            <a:off x="6200229" y="2567625"/>
            <a:ext cx="20084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i="1" dirty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000" b="1" i="1" dirty="0" err="1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0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655936" y="2743574"/>
            <a:ext cx="1982016" cy="79208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9" name="Picture 10" descr="http://i.ebayimg.com/t/Edelstahl-Schornstein-Sanierung-Rauchrohr-Ofenrohr-Abgasrohr-ew-Rohr-L-1000-mm-/00/s/MTI0OFgxMjQ4/z/uiQAAOxyZqhRgkna/$%28KGrHqN,%21lsFGBr2UNRKBRgkn,u9bg%7E%7E60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37000" r="5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6" r="41515"/>
          <a:stretch/>
        </p:blipFill>
        <p:spPr bwMode="auto">
          <a:xfrm rot="5400000">
            <a:off x="3830210" y="4146370"/>
            <a:ext cx="6920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feld 109"/>
          <p:cNvSpPr txBox="1"/>
          <p:nvPr/>
        </p:nvSpPr>
        <p:spPr>
          <a:xfrm>
            <a:off x="3344941" y="5008128"/>
            <a:ext cx="1544012" cy="292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ong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running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asks</a:t>
            </a:r>
            <a:endParaRPr lang="de-DE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35" name="Picture 10" descr="http://i.ebayimg.com/t/Edelstahl-Schornstein-Sanierung-Rauchrohr-Ofenrohr-Abgasrohr-ew-Rohr-L-1000-mm-/00/s/MTI0OFgxMjQ4/z/uiQAAOxyZqhRgkna/$%28KGrHqN,%21lsFGBr2UNRKBRgkn,u9bg%7E%7E60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37000" r="5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6" r="41515"/>
          <a:stretch/>
        </p:blipFill>
        <p:spPr bwMode="auto">
          <a:xfrm rot="5400000">
            <a:off x="3830210" y="5218489"/>
            <a:ext cx="6920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471885" y="6080247"/>
            <a:ext cx="122238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efault</a:t>
            </a:r>
            <a:r>
              <a:rPr lang="de-DE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queue</a:t>
            </a:r>
            <a:endParaRPr lang="de-DE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4" name="Abgerundetes Rechteck 43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2736056" y="2914789"/>
            <a:ext cx="288142" cy="456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2592040" y="2914789"/>
            <a:ext cx="630500" cy="45649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168104" y="4283893"/>
            <a:ext cx="15675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Processor</a:t>
            </a:r>
            <a:r>
              <a:rPr lang="de-DE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pool</a:t>
            </a:r>
            <a:endParaRPr lang="de-DE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1306585" y="6033043"/>
            <a:ext cx="1438268" cy="6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feld 64"/>
          <p:cNvSpPr txBox="1"/>
          <p:nvPr/>
        </p:nvSpPr>
        <p:spPr>
          <a:xfrm>
            <a:off x="194647" y="5061849"/>
            <a:ext cx="3888432" cy="865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latin typeface="Calibri" pitchFamily="34" charset="0"/>
                <a:cs typeface="Calibri" pitchFamily="34" charset="0"/>
              </a:rPr>
              <a:t>Configurable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thread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pools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help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avoiding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thread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pool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saturation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short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running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tasks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2 -0.00147 L 0.08582 9.82987E-7 L 0.1584 0.00105 L 0.17651 0.05986 L 0.13053 0.09788 L 0.07842 0.1046 L 0.02126 0.10124 L -0.017 0.12224 L -0.06282 0.17202 L -0.07573 0.23713 L -0.06203 0.25856 L -0.00236 0.27032 L 0.10077 0.26696 L 0.21997 0.26696 L 0.24107 0.26192 L 0.25351 0.23377 L 0.25886 0.21676 L 0.27587 0.21067 L 0.40514 0.21214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2" y="13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1 -4.53286E-6 L 0.16703 -4.53286E-6 L 0.18687 0.06299 L 0.1409 0.09931 L 0.08989 0.10603 L 0.03274 0.10099 L -0.00315 0.12094 L -0.05164 0.17216 L -0.06786 0.26811 L -0.06282 0.34265 L -0.04298 0.39408 L -0.00693 0.40899 L 0.12846 0.41067 L 0.4068 0.40731 " pathEditMode="relative" rAng="0" ptsTypes="AAAAAAAAAAAA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20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9 -0.00377 L 0.08753 -0.00231 L 0.1601 -0.00126 L 0.17821 0.05753 L 0.13224 0.09553 L 0.08013 0.10225 L 0.02298 0.09889 L -0.01528 0.11989 L -0.06109 0.16965 L -0.074 0.23473 L -0.0603 0.25636 L -0.00063 0.26811 L 0.10248 0.26475 L 0.22166 0.26475 L 0.24811 0.2763 L 0.25818 0.28743 L 0.28841 0.30087 L 0.4068 0.30317 " pathEditMode="relative" rAng="0" ptsTypes="AAAAAAAAAAAAAAAA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9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1 -4.53286E-6 L 0.16703 -4.53286E-6 L 0.18687 0.06299 L 0.1409 0.09931 L 0.08989 0.10603 L 0.03274 0.10099 L -0.00315 0.12094 L -0.05164 0.17216 L -0.06786 0.26811 L -0.06282 0.34265 L -0.04298 0.39408 L -0.00693 0.40899 L 0.12846 0.41067 L 0.4068 0.40731 " pathEditMode="relative" rAng="0" ptsTypes="AAAAAAAAAAAA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20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9 -0.00377 L 0.08753 -0.00231 L 0.1601 -0.00126 L 0.17821 0.05753 L 0.13224 0.09553 L 0.08013 0.10225 L 0.02298 0.09889 L -0.01528 0.11989 L -0.06109 0.16965 L -0.074 0.23473 L -0.0603 0.25636 L -0.00063 0.26811 L 0.10248 0.26475 L 0.18356 0.26391 " pathEditMode="relative" rAng="0" ptsTypes="AAAAAAAAAA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8" y="135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1 -4.53286E-6 L 0.16703 -4.53286E-6 L 0.18687 0.06299 L 0.1409 0.09931 L 0.08989 0.10603 L 0.03274 0.10099 L -0.00315 0.12094 L -0.05164 0.17216 L -0.06786 0.26811 L -0.06282 0.34265 L -0.04298 0.39408 L -0.00693 0.40899 L 0.12846 0.41067 L 0.4068 0.40731 " pathEditMode="relative" rAng="0" ptsTypes="AAAAAAAAAAAA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20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9 -0.00377 L 0.08753 -0.00231 L 0.1601 -0.00126 L 0.17821 0.05753 L 0.13224 0.09553 L 0.08013 0.10225 L 0.02298 0.09889 L -0.01528 0.11989 L -0.06109 0.16965 L -0.074 0.23473 L -0.0603 0.25636 L -0.00063 0.26811 L 0.10248 0.26475 " pathEditMode="relative" rAng="0" ptsTypes="AAAAAAAAAAA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35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1 -4.53286E-6 L 0.16703 -4.53286E-6 L 0.18687 0.06299 L 0.1409 0.09931 L 0.08989 0.10603 L 0.03274 0.10099 L -0.00315 0.12094 L -0.05164 0.17216 L -0.06786 0.26811 L -0.06282 0.34265 L -0.04298 0.39408 L -0.00693 0.40899 L 0.12846 0.41067 L 0.4068 0.40731 " pathEditMode="relative" rAng="0" ptsTypes="AAAAAAAAAAAA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20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551 -4.53286E-6 L 0.16703 -4.53286E-6 L 0.18687 0.06299 L 0.1409 0.09931 L 0.08989 0.10603 L 0.03274 0.10099 L -0.00315 0.12094 L -0.05164 0.17216 L -0.06786 0.26811 L -0.06282 0.34265 L -0.04298 0.39408 L -0.00693 0.40899 L 0.12846 0.41067 L 0.4068 0.40731 " pathEditMode="relative" rAng="0" ptsTypes="AAAAAAAAAAAA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205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8" grpId="0" animBg="1"/>
      <p:bldP spid="28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1" grpId="1" animBg="1"/>
      <p:bldP spid="44" grpId="0" animBg="1"/>
      <p:bldP spid="44" grpId="1" animBg="1"/>
      <p:bldP spid="53" grpId="0" animBg="1"/>
      <p:bldP spid="53" grpId="1" animBg="1"/>
      <p:bldP spid="43" grpId="0" animBg="1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Database Layer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Encapsulates the access to persistent workflow instances and queues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Decoupling of the core COPPER components and the database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Enables implementation of custom database layers, e.g. with application specific optimizations or for unsupported DBMS.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Audit Trail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Simple and generic Audit Trail implementations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Log data to the database for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tracebility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Batcher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Enables simple use of database batching/bulking,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Collects single database actions (mostly insert, update, delete) and bundles them to a single batch,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Usually increases the database throughput by a factor of 10 or more,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Widely used by the COPPER database layer, but open for custom use.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90382" y="1763613"/>
            <a:ext cx="7078321" cy="4104456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145778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680419" y="2051645"/>
            <a:ext cx="2207766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ussdiagramm: Dokument 41"/>
          <p:cNvSpPr/>
          <p:nvPr/>
        </p:nvSpPr>
        <p:spPr bwMode="auto">
          <a:xfrm>
            <a:off x="5203380" y="3438498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5" name="Flussdiagramm: Dokument 44"/>
          <p:cNvSpPr/>
          <p:nvPr/>
        </p:nvSpPr>
        <p:spPr bwMode="auto">
          <a:xfrm>
            <a:off x="5112320" y="3544787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9" name="Picture 4" descr="databas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5943799" y="6237072"/>
            <a:ext cx="1544785" cy="9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044006" y="6525104"/>
            <a:ext cx="1327512" cy="3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9" name="Abgerundetes Rechteck 68"/>
          <p:cNvSpPr/>
          <p:nvPr/>
        </p:nvSpPr>
        <p:spPr bwMode="auto">
          <a:xfrm>
            <a:off x="5912748" y="4931965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Flussdiagramm: Dokument 70"/>
          <p:cNvSpPr/>
          <p:nvPr/>
        </p:nvSpPr>
        <p:spPr bwMode="auto">
          <a:xfrm>
            <a:off x="5029542" y="3633563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2152951" y="2073904"/>
            <a:ext cx="1262702" cy="906553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1727944" y="4571925"/>
            <a:ext cx="1693984" cy="1105642"/>
            <a:chOff x="1059387" y="4827817"/>
            <a:chExt cx="1982016" cy="1283517"/>
          </a:xfrm>
        </p:grpSpPr>
        <p:sp>
          <p:nvSpPr>
            <p:cNvPr id="22" name="Flussdiagramm: Zentralspeicher 21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23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3423731" y="3818270"/>
            <a:ext cx="505078" cy="362622"/>
          </a:xfrm>
          <a:prstGeom prst="rect">
            <a:avLst/>
          </a:prstGeom>
        </p:spPr>
      </p:pic>
      <p:grpSp>
        <p:nvGrpSpPr>
          <p:cNvPr id="57" name="Gruppieren 56"/>
          <p:cNvGrpSpPr/>
          <p:nvPr/>
        </p:nvGrpSpPr>
        <p:grpSpPr>
          <a:xfrm>
            <a:off x="2731540" y="3667431"/>
            <a:ext cx="1889460" cy="652767"/>
            <a:chOff x="150601" y="3125415"/>
            <a:chExt cx="2381248" cy="530524"/>
          </a:xfrm>
        </p:grpSpPr>
        <p:pic>
          <p:nvPicPr>
            <p:cNvPr id="5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200053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feld 59"/>
            <p:cNvSpPr txBox="1"/>
            <p:nvPr/>
          </p:nvSpPr>
          <p:spPr>
            <a:xfrm>
              <a:off x="876927" y="3215693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118335" y="4180892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5" name="Abgerundetes Rechteck 3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929544" y="3795659"/>
            <a:ext cx="1126992" cy="822873"/>
            <a:chOff x="2416598" y="2072387"/>
            <a:chExt cx="1126992" cy="822873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6598" y="2091301"/>
              <a:ext cx="1126992" cy="803959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9" name="Rechteck 28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30" name="Gerade Verbindung 29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28" name="Textfeld 27"/>
            <p:cNvSpPr txBox="1"/>
            <p:nvPr/>
          </p:nvSpPr>
          <p:spPr>
            <a:xfrm>
              <a:off x="2451342" y="2072387"/>
              <a:ext cx="1092247" cy="822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4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8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0815</a:t>
              </a: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bar</a:t>
              </a:r>
              <a:endParaRPr lang="de-DE" sz="14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86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042 L 0.13697 -0.00042 L 0.16798 0.00756 L 0.17475 0.03779 L 0.16641 0.08692 L 0.13697 0.1117 L 0.10344 0.11275 L 0.03952 0.11275 L -0.0033 0.11506 L -0.03101 0.11947 L -0.04864 0.13185 L -0.05699 0.15075 L -0.06281 0.17426 L -0.0477 0.19778 L -0.02597 0.19904 L 0.01102 0.19778 L 0.08832 0.20009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100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927E-6 9.65778E-7 L 0.09478 -0.00336 L 0.13933 -0.00567 L 0.17034 -0.02919 L 0.19553 -0.06173 L 0.22072 -0.06614 L 0.24087 -0.05165 L 0.2552 -0.03024 L 0.27535 0.00336 L 0.27787 0.03023 " pathEditMode="relative" ptsTypes="AAAAAAAA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3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108E-6 -1.40668E-6 L -0.03557 0.169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" y="8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635E-6 1.59353E-6 L -0.09146 0.04913 L -0.17632 0.07264 L -0.21064 0.07054 L -0.25692 0.03695 L -0.30557 0.01218 L -0.34666 -0.00567 L -0.38365 -0.00462 L -0.39452 0.02226 L -0.39798 0.03569 L -0.39704 0.06928 L -0.39373 0.11967 L -0.39452 0.13878 " pathEditMode="relative" ptsTypes="AAAAAAAAAAA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Why use Java for Workflow Design?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763713"/>
            <a:ext cx="738028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48413" y="6840538"/>
            <a:ext cx="24717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65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87000"/>
              </a:lnSpc>
            </a:pPr>
            <a:r>
              <a:rPr lang="de-DE" sz="1200">
                <a:ea typeface="MS Gothic" charset="-128"/>
              </a:rPr>
              <a:t>Source: www.bpm-guide.de/bpmn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90382" y="1763613"/>
            <a:ext cx="7078321" cy="4104456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145778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680419" y="2051645"/>
            <a:ext cx="2207766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ussdiagramm: Dokument 41"/>
          <p:cNvSpPr/>
          <p:nvPr/>
        </p:nvSpPr>
        <p:spPr bwMode="auto">
          <a:xfrm>
            <a:off x="5203380" y="3438498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5" name="Flussdiagramm: Dokument 44"/>
          <p:cNvSpPr/>
          <p:nvPr/>
        </p:nvSpPr>
        <p:spPr bwMode="auto">
          <a:xfrm>
            <a:off x="5112320" y="3544787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9" name="Picture 4" descr="databas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5943799" y="6237072"/>
            <a:ext cx="1544785" cy="9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044006" y="6525104"/>
            <a:ext cx="1327512" cy="3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9" name="Abgerundetes Rechteck 68"/>
          <p:cNvSpPr/>
          <p:nvPr/>
        </p:nvSpPr>
        <p:spPr bwMode="auto">
          <a:xfrm>
            <a:off x="5912748" y="4931965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Flussdiagramm: Dokument 70"/>
          <p:cNvSpPr/>
          <p:nvPr/>
        </p:nvSpPr>
        <p:spPr bwMode="auto">
          <a:xfrm>
            <a:off x="5029542" y="3633563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1727944" y="4571925"/>
            <a:ext cx="1693984" cy="1105642"/>
            <a:chOff x="1059387" y="4827817"/>
            <a:chExt cx="1982016" cy="1283517"/>
          </a:xfrm>
        </p:grpSpPr>
        <p:sp>
          <p:nvSpPr>
            <p:cNvPr id="22" name="Flussdiagramm: Zentralspeicher 21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23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31" y="3852667"/>
            <a:ext cx="641246" cy="373044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6118335" y="4180892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5" name="Abgerundetes Rechteck 3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917018" y="3808185"/>
            <a:ext cx="1160630" cy="822873"/>
            <a:chOff x="2416598" y="2072387"/>
            <a:chExt cx="1160630" cy="822873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6598" y="2091301"/>
              <a:ext cx="1126992" cy="803959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9" name="Rechteck 28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30" name="Gerade Verbindung 29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28" name="Textfeld 27"/>
            <p:cNvSpPr txBox="1"/>
            <p:nvPr/>
          </p:nvSpPr>
          <p:spPr>
            <a:xfrm>
              <a:off x="2451342" y="2072387"/>
              <a:ext cx="1125886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4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8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0816</a:t>
              </a: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bar2</a:t>
              </a:r>
              <a:endParaRPr lang="de-DE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1876392" y="4833644"/>
            <a:ext cx="1262702" cy="906553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5747389" y="5451695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Abgerundetes Rechteck 38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51" y="2026593"/>
            <a:ext cx="1603116" cy="932611"/>
          </a:xfrm>
          <a:prstGeom prst="rect">
            <a:avLst/>
          </a:prstGeom>
        </p:spPr>
      </p:pic>
      <p:grpSp>
        <p:nvGrpSpPr>
          <p:cNvPr id="57" name="Gruppieren 56"/>
          <p:cNvGrpSpPr/>
          <p:nvPr/>
        </p:nvGrpSpPr>
        <p:grpSpPr>
          <a:xfrm>
            <a:off x="2731540" y="3667431"/>
            <a:ext cx="1889460" cy="652767"/>
            <a:chOff x="150601" y="3125415"/>
            <a:chExt cx="2381248" cy="530524"/>
          </a:xfrm>
        </p:grpSpPr>
        <p:pic>
          <p:nvPicPr>
            <p:cNvPr id="5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200053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feld 59"/>
            <p:cNvSpPr txBox="1"/>
            <p:nvPr/>
          </p:nvSpPr>
          <p:spPr>
            <a:xfrm>
              <a:off x="876927" y="3215693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042 L 0.13697 -0.00042 L 0.16798 0.00756 L 0.17475 0.03779 L 0.16641 0.08692 L 0.13697 0.1117 L 0.10344 0.11275 L 0.03952 0.11275 L -0.0033 0.11506 L -0.03101 0.11947 L -0.04864 0.13185 L -0.05699 0.15075 L -0.06281 0.17426 L -0.0477 0.19778 L -0.02597 0.19904 L 0.01102 0.19778 L 0.08832 0.20009 " pathEditMode="relative" rAng="0" ptsTypes="AAAAAAAAAAAAAAA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100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71 -9.48384E-7 L 0.10249 -0.00336 L 0.14704 -0.00566 L 0.17805 -0.02916 L 0.20324 -0.06169 L 0.22843 -0.06609 L 0.24858 -0.05161 L 0.26291 -0.03021 L 0.28306 0.00336 L 0.28558 0.03021 " pathEditMode="relative" rAng="0" ptsTypes="AAAAAAAA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5" y="-18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3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171E-6 -4.96433E-6 L -0.06423 0.1449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7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1701E-6 3.92565E-6 L -0.09148 0.04915 L -0.17635 0.07267 L -0.21068 0.07057 L -0.25697 0.03696 L -0.30562 0.01218 L -0.34672 -0.00568 L -0.38372 -0.00462 L -0.41096 0.02772 L -0.4138 0.06679 L -0.41805 0.12035 " pathEditMode="relative" rAng="0" ptsTypes="AAAAAAAAAAA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10" y="57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90382" y="1763613"/>
            <a:ext cx="7078321" cy="4104456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145778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680419" y="2051645"/>
            <a:ext cx="2207766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ussdiagramm: Dokument 41"/>
          <p:cNvSpPr/>
          <p:nvPr/>
        </p:nvSpPr>
        <p:spPr bwMode="auto">
          <a:xfrm>
            <a:off x="5203380" y="3438498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5" name="Flussdiagramm: Dokument 44"/>
          <p:cNvSpPr/>
          <p:nvPr/>
        </p:nvSpPr>
        <p:spPr bwMode="auto">
          <a:xfrm>
            <a:off x="5112320" y="3544787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9" name="Picture 4" descr="databas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5943799" y="6237072"/>
            <a:ext cx="1544785" cy="9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044006" y="6525104"/>
            <a:ext cx="1327512" cy="3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9" name="Abgerundetes Rechteck 68"/>
          <p:cNvSpPr/>
          <p:nvPr/>
        </p:nvSpPr>
        <p:spPr bwMode="auto">
          <a:xfrm>
            <a:off x="5912748" y="4931965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Flussdiagramm: Dokument 70"/>
          <p:cNvSpPr/>
          <p:nvPr/>
        </p:nvSpPr>
        <p:spPr bwMode="auto">
          <a:xfrm>
            <a:off x="5029542" y="3633563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1727944" y="4571925"/>
            <a:ext cx="1693984" cy="1105642"/>
            <a:chOff x="1059387" y="4827817"/>
            <a:chExt cx="1982016" cy="1283517"/>
          </a:xfrm>
        </p:grpSpPr>
        <p:sp>
          <p:nvSpPr>
            <p:cNvPr id="22" name="Flussdiagramm: Zentralspeicher 21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23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31" y="3852667"/>
            <a:ext cx="641245" cy="373044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6118335" y="4180892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5" name="Abgerundetes Rechteck 3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917018" y="3808185"/>
            <a:ext cx="1160630" cy="822873"/>
            <a:chOff x="2416598" y="2072387"/>
            <a:chExt cx="1160630" cy="822873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6598" y="2091301"/>
              <a:ext cx="1126992" cy="803959"/>
              <a:chOff x="7920632" y="1259557"/>
              <a:chExt cx="1298468" cy="87306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9" name="Rechteck 28"/>
              <p:cNvSpPr/>
              <p:nvPr/>
            </p:nvSpPr>
            <p:spPr bwMode="auto">
              <a:xfrm>
                <a:off x="7920632" y="1259557"/>
                <a:ext cx="1298468" cy="873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 Unicode MS" charset="0"/>
                </a:endParaRPr>
              </a:p>
            </p:txBody>
          </p:sp>
          <p:cxnSp>
            <p:nvCxnSpPr>
              <p:cNvPr id="30" name="Gerade Verbindung 29"/>
              <p:cNvCxnSpPr/>
              <p:nvPr/>
            </p:nvCxnSpPr>
            <p:spPr bwMode="auto">
              <a:xfrm>
                <a:off x="7920632" y="1547589"/>
                <a:ext cx="12984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28" name="Textfeld 27"/>
            <p:cNvSpPr txBox="1"/>
            <p:nvPr/>
          </p:nvSpPr>
          <p:spPr>
            <a:xfrm>
              <a:off x="2451342" y="2072387"/>
              <a:ext cx="1125886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u="sng" dirty="0" err="1" smtClean="0">
                  <a:latin typeface="Calibri" pitchFamily="34" charset="0"/>
                  <a:cs typeface="Calibri" pitchFamily="34" charset="0"/>
                </a:rPr>
                <a:t>wf:Workflow</a:t>
              </a:r>
              <a:endParaRPr lang="de-DE" sz="1400" u="sng" dirty="0" smtClean="0">
                <a:latin typeface="Calibri" pitchFamily="34" charset="0"/>
                <a:cs typeface="Calibri" pitchFamily="34" charset="0"/>
              </a:endParaRPr>
            </a:p>
            <a:p>
              <a:endParaRPr lang="de-DE" sz="800" dirty="0">
                <a:latin typeface="Calibri" pitchFamily="34" charset="0"/>
                <a:cs typeface="Calibri" pitchFamily="34" charset="0"/>
              </a:endParaRP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i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0817</a:t>
              </a:r>
            </a:p>
            <a:p>
              <a:r>
                <a:rPr lang="de-DE" sz="1400" dirty="0" err="1">
                  <a:latin typeface="Calibri" pitchFamily="34" charset="0"/>
                  <a:cs typeface="Calibri" pitchFamily="34" charset="0"/>
                </a:rPr>
                <a:t>d</a:t>
              </a:r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ata</a:t>
              </a:r>
              <a:r>
                <a:rPr lang="de-DE" sz="1400" dirty="0" smtClean="0">
                  <a:latin typeface="Calibri" pitchFamily="34" charset="0"/>
                  <a:cs typeface="Calibri" pitchFamily="34" charset="0"/>
                </a:rPr>
                <a:t> = bar3</a:t>
              </a:r>
              <a:endParaRPr lang="de-DE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5481886" y="5282479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4" name="Abgerundetes Rechteck 43"/>
            <p:cNvSpPr/>
            <p:nvPr/>
          </p:nvSpPr>
          <p:spPr bwMode="auto">
            <a:xfrm>
              <a:off x="184511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5747389" y="5451695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Abgerundetes Rechteck 38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51" y="2026593"/>
            <a:ext cx="1603116" cy="932611"/>
          </a:xfrm>
          <a:prstGeom prst="rect">
            <a:avLst/>
          </a:prstGeom>
        </p:spPr>
      </p:pic>
      <p:grpSp>
        <p:nvGrpSpPr>
          <p:cNvPr id="57" name="Gruppieren 56"/>
          <p:cNvGrpSpPr/>
          <p:nvPr/>
        </p:nvGrpSpPr>
        <p:grpSpPr>
          <a:xfrm>
            <a:off x="2731540" y="3667431"/>
            <a:ext cx="1889460" cy="652767"/>
            <a:chOff x="150601" y="3125415"/>
            <a:chExt cx="2381248" cy="530524"/>
          </a:xfrm>
        </p:grpSpPr>
        <p:pic>
          <p:nvPicPr>
            <p:cNvPr id="5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200053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feld 59"/>
            <p:cNvSpPr txBox="1"/>
            <p:nvPr/>
          </p:nvSpPr>
          <p:spPr>
            <a:xfrm>
              <a:off x="876927" y="3215693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58" y="4703415"/>
            <a:ext cx="1603116" cy="93261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1876392" y="4833644"/>
            <a:ext cx="1262702" cy="9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042 L 0.13697 -0.00042 L 0.16798 0.00756 L 0.17475 0.03779 L 0.16641 0.08692 L 0.13697 0.1117 L 0.10344 0.11275 L 0.03952 0.11275 L -0.0033 0.11506 L -0.03101 0.11947 L -0.04864 0.13185 L -0.05699 0.15075 L -0.06281 0.17426 L -0.0477 0.19778 L -0.02597 0.19904 L 0.01102 0.19778 L 0.08832 0.20009 " pathEditMode="relative" rAng="0" ptsTypes="AAAAAAAAAAAAAAA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100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71 -9.48384E-7 L 0.10249 -0.00336 L 0.14704 -0.00566 L 0.17805 -0.02916 L 0.20324 -0.06169 L 0.22843 -0.06609 L 0.24858 -0.05161 L 0.26291 -0.03021 L 0.28306 0.00336 L 0.28558 0.03021 " pathEditMode="relative" rAng="0" ptsTypes="AAAAAAAA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5" y="-18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3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8 -0.0105 L -0.09211 0.119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6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1701E-6 3.92565E-6 L -0.09148 0.04915 L -0.17635 0.07267 L -0.21068 0.07057 L -0.25697 0.03696 L -0.30562 0.01218 L -0.34672 -0.00568 L -0.38372 -0.00462 L -0.41694 0.02184 L -0.44308 0.10334 " pathEditMode="relative" rAng="0" ptsTypes="AAAAAAAAAA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4" y="4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90382" y="1763613"/>
            <a:ext cx="7078321" cy="4104456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145778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680419" y="2051645"/>
            <a:ext cx="2207766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ussdiagramm: Dokument 41"/>
          <p:cNvSpPr/>
          <p:nvPr/>
        </p:nvSpPr>
        <p:spPr bwMode="auto">
          <a:xfrm>
            <a:off x="5203380" y="3438498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5" name="Flussdiagramm: Dokument 44"/>
          <p:cNvSpPr/>
          <p:nvPr/>
        </p:nvSpPr>
        <p:spPr bwMode="auto">
          <a:xfrm>
            <a:off x="5112320" y="3544787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9" name="Picture 4" descr="databas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5943799" y="6237072"/>
            <a:ext cx="1544785" cy="9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044006" y="6525104"/>
            <a:ext cx="1327512" cy="3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9" name="Abgerundetes Rechteck 68"/>
          <p:cNvSpPr/>
          <p:nvPr/>
        </p:nvSpPr>
        <p:spPr bwMode="auto">
          <a:xfrm>
            <a:off x="5912748" y="4931965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Flussdiagramm: Dokument 70"/>
          <p:cNvSpPr/>
          <p:nvPr/>
        </p:nvSpPr>
        <p:spPr bwMode="auto">
          <a:xfrm>
            <a:off x="5029542" y="3633563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1727944" y="4571925"/>
            <a:ext cx="1693984" cy="1105642"/>
            <a:chOff x="1059387" y="4827817"/>
            <a:chExt cx="1982016" cy="1283517"/>
          </a:xfrm>
        </p:grpSpPr>
        <p:sp>
          <p:nvSpPr>
            <p:cNvPr id="22" name="Flussdiagramm: Zentralspeicher 21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23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31" y="3852667"/>
            <a:ext cx="641245" cy="373044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5184328" y="5093295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5" name="Abgerundetes Rechteck 34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5481886" y="5282479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4" name="Abgerundetes Rechteck 43"/>
            <p:cNvSpPr/>
            <p:nvPr/>
          </p:nvSpPr>
          <p:spPr bwMode="auto">
            <a:xfrm>
              <a:off x="184511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5747389" y="5451695"/>
            <a:ext cx="814469" cy="330200"/>
            <a:chOff x="184511" y="1303867"/>
            <a:chExt cx="1036936" cy="3302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Abgerundetes Rechteck 38"/>
            <p:cNvSpPr/>
            <p:nvPr/>
          </p:nvSpPr>
          <p:spPr bwMode="auto">
            <a:xfrm>
              <a:off x="228845" y="1303867"/>
              <a:ext cx="948268" cy="330200"/>
            </a:xfrm>
            <a:prstGeom prst="roundRect">
              <a:avLst/>
            </a:prstGeom>
            <a:solidFill>
              <a:srgbClr val="CCCCCC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84511" y="1308314"/>
              <a:ext cx="1036936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Calibri" pitchFamily="34" charset="0"/>
                  <a:cs typeface="Calibri" pitchFamily="34" charset="0"/>
                </a:rPr>
                <a:t>TxnData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2731540" y="3667431"/>
            <a:ext cx="1889460" cy="652767"/>
            <a:chOff x="150601" y="3125415"/>
            <a:chExt cx="2381248" cy="530524"/>
          </a:xfrm>
        </p:grpSpPr>
        <p:pic>
          <p:nvPicPr>
            <p:cNvPr id="5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200053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feld 59"/>
            <p:cNvSpPr txBox="1"/>
            <p:nvPr/>
          </p:nvSpPr>
          <p:spPr>
            <a:xfrm>
              <a:off x="876927" y="3215693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0" y="4575073"/>
            <a:ext cx="1603116" cy="93261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58" y="4703415"/>
            <a:ext cx="1603116" cy="93261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1876392" y="4833644"/>
            <a:ext cx="1262702" cy="906553"/>
          </a:xfrm>
          <a:prstGeom prst="rect">
            <a:avLst/>
          </a:prstGeom>
        </p:spPr>
      </p:pic>
      <p:sp>
        <p:nvSpPr>
          <p:cNvPr id="5" name="Rechteckige Legende 4"/>
          <p:cNvSpPr/>
          <p:nvPr/>
        </p:nvSpPr>
        <p:spPr bwMode="auto">
          <a:xfrm>
            <a:off x="2002861" y="6082418"/>
            <a:ext cx="2817605" cy="442686"/>
          </a:xfrm>
          <a:prstGeom prst="wedgeRectCallout">
            <a:avLst>
              <a:gd name="adj1" fmla="val 79638"/>
              <a:gd name="adj2" fmla="val -115024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4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JDBC.executeBatch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90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0907E-6 -1.19303E-6 L 0.05196 0.13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8" y="688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708E-6 -3.02267E-6 L 0.08018 0.160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1" y="799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5879E-7 -4.10579E-6 L 0.10964 0.185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9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COPPER Architecture explained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90382" y="1763613"/>
            <a:ext cx="7078321" cy="4104456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145778" y="1763613"/>
            <a:ext cx="2422925" cy="54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de-DE" sz="2400" b="1" i="1" dirty="0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COPPER </a:t>
            </a:r>
            <a:r>
              <a:rPr lang="de-DE" sz="2400" b="1" i="1" dirty="0" err="1" smtClean="0">
                <a:solidFill>
                  <a:srgbClr val="0070C0"/>
                </a:solidFill>
                <a:latin typeface="SamsungImaginationBold" pitchFamily="50" charset="0"/>
                <a:cs typeface="Calibri" pitchFamily="34" charset="0"/>
              </a:rPr>
              <a:t>runtime</a:t>
            </a:r>
            <a:endParaRPr lang="de-DE" sz="2400" b="1" i="1" dirty="0">
              <a:solidFill>
                <a:srgbClr val="0070C0"/>
              </a:solidFill>
              <a:latin typeface="SamsungImaginationBold" pitchFamily="50" charset="0"/>
              <a:cs typeface="Calibr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680419" y="2051645"/>
            <a:ext cx="2207766" cy="92881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Engine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ussdiagramm: Dokument 41"/>
          <p:cNvSpPr/>
          <p:nvPr/>
        </p:nvSpPr>
        <p:spPr bwMode="auto">
          <a:xfrm>
            <a:off x="5203380" y="3438498"/>
            <a:ext cx="302433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5" name="Flussdiagramm: Dokument 44"/>
          <p:cNvSpPr/>
          <p:nvPr/>
        </p:nvSpPr>
        <p:spPr bwMode="auto">
          <a:xfrm>
            <a:off x="5112320" y="3544787"/>
            <a:ext cx="3060339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pic>
        <p:nvPicPr>
          <p:cNvPr id="49" name="Picture 4" descr="databas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5705" r="10931" b="5953"/>
          <a:stretch/>
        </p:blipFill>
        <p:spPr bwMode="auto">
          <a:xfrm>
            <a:off x="5943799" y="6237072"/>
            <a:ext cx="1544785" cy="9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044006" y="6525104"/>
            <a:ext cx="1327512" cy="3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de-DE" sz="2000" b="1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9" name="Abgerundetes Rechteck 68"/>
          <p:cNvSpPr/>
          <p:nvPr/>
        </p:nvSpPr>
        <p:spPr bwMode="auto">
          <a:xfrm>
            <a:off x="5912748" y="4931965"/>
            <a:ext cx="1459481" cy="710877"/>
          </a:xfrm>
          <a:prstGeom prst="roundRect">
            <a:avLst/>
          </a:prstGeom>
          <a:ln>
            <a:noFill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381000">
            <a:extrusionClr>
              <a:schemeClr val="accent2">
                <a:lumMod val="20000"/>
                <a:lumOff val="80000"/>
              </a:schemeClr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Batcher</a:t>
            </a:r>
            <a:endParaRPr lang="de-DE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Flussdiagramm: Dokument 70"/>
          <p:cNvSpPr/>
          <p:nvPr/>
        </p:nvSpPr>
        <p:spPr bwMode="auto">
          <a:xfrm>
            <a:off x="5029542" y="3633563"/>
            <a:ext cx="3035105" cy="826369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extrusionH="190500"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2000" b="1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Processor</a:t>
            </a:r>
            <a:r>
              <a:rPr lang="de-DE" sz="2000" b="1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Pool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(</a:t>
            </a:r>
            <a:r>
              <a:rPr lang="de-DE" i="1" kern="0" dirty="0" smtClean="0">
                <a:solidFill>
                  <a:sysClr val="window" lastClr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Calibri"/>
                <a:cs typeface="+mn-cs"/>
              </a:rPr>
              <a:t>threads</a:t>
            </a:r>
            <a:r>
              <a:rPr lang="de-DE" kern="0" dirty="0" smtClean="0">
                <a:solidFill>
                  <a:sysClr val="window" lastClr="FFFFFF"/>
                </a:solidFill>
                <a:latin typeface="Calibri"/>
                <a:cs typeface="+mn-cs"/>
              </a:rPr>
              <a:t>)</a:t>
            </a:r>
            <a:endParaRPr lang="de-DE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1727944" y="4571925"/>
            <a:ext cx="1693984" cy="1105642"/>
            <a:chOff x="1059387" y="4827817"/>
            <a:chExt cx="1982016" cy="1283517"/>
          </a:xfrm>
        </p:grpSpPr>
        <p:sp>
          <p:nvSpPr>
            <p:cNvPr id="22" name="Flussdiagramm: Zentralspeicher 21"/>
            <p:cNvSpPr/>
            <p:nvPr/>
          </p:nvSpPr>
          <p:spPr bwMode="auto">
            <a:xfrm>
              <a:off x="1059387" y="4836286"/>
              <a:ext cx="1970007" cy="1275048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pic>
          <p:nvPicPr>
            <p:cNvPr id="23" name="Picture 6" descr="http://3.bp.blogspot.com/-l7tyakWNtKg/T2zYcTzY8fI/AAAAAAAAAFI/R5P7WDX5RJA/s1600/separ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464" b="94671" l="2144" r="95559">
                          <a14:foregroundMark x1="20214" y1="64890" x2="20214" y2="64890"/>
                          <a14:foregroundMark x1="19908" y1="59875" x2="19908" y2="59875"/>
                          <a14:foregroundMark x1="21593" y1="59561" x2="21593" y2="59561"/>
                          <a14:foregroundMark x1="28331" y1="40752" x2="28331" y2="64263"/>
                          <a14:foregroundMark x1="35528" y1="65204" x2="35528" y2="65204"/>
                          <a14:foregroundMark x1="35681" y1="41066" x2="35681" y2="41066"/>
                          <a14:foregroundMark x1="32925" y1="53605" x2="32925" y2="53605"/>
                          <a14:foregroundMark x1="33384" y1="61755" x2="33384" y2="61755"/>
                          <a14:foregroundMark x1="56355" y1="37931" x2="56355" y2="37931"/>
                          <a14:foregroundMark x1="94640" y1="65517" x2="87443" y2="65517"/>
                          <a14:foregroundMark x1="8116" y1="31034" x2="8116" y2="31034"/>
                          <a14:foregroundMark x1="11026" y1="23824" x2="11026" y2="23824"/>
                          <a14:foregroundMark x1="14548" y1="26019" x2="14548" y2="26019"/>
                          <a14:foregroundMark x1="34916" y1="25392" x2="34916" y2="25392"/>
                          <a14:foregroundMark x1="41501" y1="24765" x2="41501" y2="24765"/>
                          <a14:foregroundMark x1="48086" y1="24765" x2="48086" y2="24765"/>
                          <a14:foregroundMark x1="64165" y1="25392" x2="64165" y2="25392"/>
                          <a14:foregroundMark x1="73047" y1="25078" x2="73047" y2="25078"/>
                          <a14:foregroundMark x1="21440" y1="93417" x2="21440" y2="93417"/>
                          <a14:foregroundMark x1="24809" y1="93730" x2="24809" y2="93730"/>
                          <a14:foregroundMark x1="26340" y1="93730" x2="26340" y2="93730"/>
                          <a14:foregroundMark x1="20061" y1="93417" x2="26646" y2="93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388" y="4827817"/>
              <a:ext cx="1982015" cy="96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1920" y="5804687"/>
              <a:ext cx="1381276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Correlation</a:t>
              </a:r>
              <a:r>
                <a:rPr lang="de-DE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Map</a:t>
              </a:r>
              <a:endParaRPr lang="de-D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31" y="3852667"/>
            <a:ext cx="641245" cy="373044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0" y="4575073"/>
            <a:ext cx="1603116" cy="93261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58" y="4703415"/>
            <a:ext cx="1603116" cy="93261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 b="2794"/>
          <a:stretch/>
        </p:blipFill>
        <p:spPr>
          <a:xfrm>
            <a:off x="1876392" y="4833644"/>
            <a:ext cx="1262702" cy="90655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2618270" y="5147989"/>
            <a:ext cx="3502162" cy="304800"/>
            <a:chOff x="2618270" y="5147989"/>
            <a:chExt cx="3502162" cy="304800"/>
          </a:xfrm>
        </p:grpSpPr>
        <p:cxnSp>
          <p:nvCxnSpPr>
            <p:cNvPr id="6" name="Gerade Verbindung mit Pfeil 5"/>
            <p:cNvCxnSpPr/>
            <p:nvPr/>
          </p:nvCxnSpPr>
          <p:spPr bwMode="auto">
            <a:xfrm flipH="1">
              <a:off x="2618270" y="5147989"/>
              <a:ext cx="3197362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mit Pfeil 49"/>
            <p:cNvCxnSpPr/>
            <p:nvPr/>
          </p:nvCxnSpPr>
          <p:spPr bwMode="auto">
            <a:xfrm flipH="1">
              <a:off x="2770670" y="5300389"/>
              <a:ext cx="3197362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H="1">
              <a:off x="2923070" y="5452789"/>
              <a:ext cx="3197362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uppieren 56"/>
          <p:cNvGrpSpPr/>
          <p:nvPr/>
        </p:nvGrpSpPr>
        <p:grpSpPr>
          <a:xfrm>
            <a:off x="2731540" y="3667431"/>
            <a:ext cx="1889460" cy="652767"/>
            <a:chOff x="150601" y="3125415"/>
            <a:chExt cx="2381248" cy="530524"/>
          </a:xfrm>
        </p:grpSpPr>
        <p:pic>
          <p:nvPicPr>
            <p:cNvPr id="59" name="Picture 10" descr="http://i.ebayimg.com/t/Edelstahl-Schornstein-Sanierung-Rauchrohr-Ofenrohr-Abgasrohr-ew-Rohr-L-1000-mm-/00/s/MTI0OFgxMjQ4/z/uiQAAOxyZqhRgkna/$%28KGrHqN,%21lsFGBr2UNRKBRgkn,u9bg%7E%7E60_12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000" b="99000" l="37000" r="5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6" r="41515"/>
            <a:stretch/>
          </p:blipFill>
          <p:spPr bwMode="auto">
            <a:xfrm rot="5400000">
              <a:off x="1075963" y="2200053"/>
              <a:ext cx="530524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feld 59"/>
            <p:cNvSpPr txBox="1"/>
            <p:nvPr/>
          </p:nvSpPr>
          <p:spPr>
            <a:xfrm>
              <a:off x="876927" y="3215693"/>
              <a:ext cx="92859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Queue</a:t>
              </a:r>
              <a:endParaRPr lang="de-DE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4" name="Rechteck 53"/>
          <p:cNvSpPr/>
          <p:nvPr/>
        </p:nvSpPr>
        <p:spPr bwMode="auto">
          <a:xfrm>
            <a:off x="-186791" y="1547589"/>
            <a:ext cx="10555695" cy="6120680"/>
          </a:xfrm>
          <a:prstGeom prst="rect">
            <a:avLst/>
          </a:prstGeom>
          <a:solidFill>
            <a:srgbClr val="FFFFFF">
              <a:alpha val="5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52" name="Picture 63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592981" y="3419797"/>
            <a:ext cx="1438268" cy="6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feld 52"/>
          <p:cNvSpPr txBox="1"/>
          <p:nvPr/>
        </p:nvSpPr>
        <p:spPr>
          <a:xfrm>
            <a:off x="3286427" y="2667724"/>
            <a:ext cx="4301442" cy="18097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Continue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processing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workflows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after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database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operations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have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been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committed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results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have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been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sent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back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workflow</a:t>
            </a:r>
            <a:r>
              <a:rPr lang="de-DE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b="1" dirty="0" err="1" smtClean="0">
                <a:latin typeface="Calibri" pitchFamily="34" charset="0"/>
                <a:cs typeface="Calibri" pitchFamily="34" charset="0"/>
              </a:rPr>
              <a:t>instances</a:t>
            </a:r>
            <a:endParaRPr lang="de-DE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12E-7 2.9123E-6 L -0.01606 -0.03483 L -0.03353 -0.08939 L -0.0318 -0.13135 L -0.00488 -0.14415 L 0.05148 -0.13974 L 0.162 -0.13806 " pathEditMode="relative" rAng="0" ptsTypes="AAAAA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3" y="-72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6826E-6 4.7671E-6 L -0.03966 -0.05456 L -0.0521 -0.09589 L -0.05462 -0.14226 L -0.02849 -0.15233 L 0.11304 -0.15065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29E-7 2.88712E-6 L -0.03841 -0.04491 L -0.06958 -0.11603 L -0.07698 -0.16073 L -0.04597 -0.1773 L 0.06093 -0.17394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 tIns="42336" anchor="ctr"/>
          <a:lstStyle/>
          <a:p>
            <a:pPr marL="0" indent="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dirty="0">
                <a:latin typeface="Calibri" pitchFamily="34" charset="0"/>
                <a:cs typeface="Calibri" pitchFamily="34" charset="0"/>
              </a:rPr>
              <a:t>COPPER </a:t>
            </a:r>
          </a:p>
          <a:p>
            <a:pPr marL="0" indent="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dirty="0">
                <a:latin typeface="Calibri" pitchFamily="34" charset="0"/>
                <a:cs typeface="Calibri" pitchFamily="34" charset="0"/>
              </a:rPr>
              <a:t>Open Source (Apache)</a:t>
            </a:r>
          </a:p>
          <a:p>
            <a:pPr marL="0" indent="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dirty="0">
                <a:latin typeface="Calibri" pitchFamily="34" charset="0"/>
                <a:cs typeface="Calibri" pitchFamily="34" charset="0"/>
              </a:rPr>
              <a:t>Available for Java 6 and 7</a:t>
            </a:r>
          </a:p>
          <a:p>
            <a:pPr algn="ctr" hangingPunct="1">
              <a:lnSpc>
                <a:spcPct val="87000"/>
              </a:lnSpc>
              <a:spcBef>
                <a:spcPts val="2250"/>
              </a:spcBef>
            </a:pPr>
            <a:r>
              <a:rPr lang="de-DE" sz="2200" dirty="0">
                <a:latin typeface="Calibri" pitchFamily="34" charset="0"/>
                <a:ea typeface="MS Gothic" charset="-128"/>
                <a:cs typeface="Calibri" pitchFamily="34" charset="0"/>
              </a:rPr>
              <a:t>http://www.copper-engine.org/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Umfassendes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Response-Handling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Early Responses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möglich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Multiple Responses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möglich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(first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oder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all)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Beliebige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CorreleationId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Zahlen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Why use Java for Workflow Design?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Problems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graphical Process Modeling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Simple issues become more simple, complex issues more complex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The business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process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gets obscured as execution details slip in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The development process gets cumbersome</a:t>
            </a:r>
          </a:p>
          <a:p>
            <a:pPr marL="539750" lvl="1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Too opaque for users, too unwieldy for developers </a:t>
            </a:r>
            <a:endParaRPr lang="en-US" sz="28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Why use Java for Workflow Design?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506095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Use the widely known Java language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Utilize the complete range of Java features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Use your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favourite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development environment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Use all those highly elaborated Java tools for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editing workflows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workflow compilation, debugging and profiling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teamwork support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Avoid team setup expenses because of additional languages, notations, tools and runtimes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many skilled Java professionals available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Core Workflow Engine Requirements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215437" cy="5686425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Readable and reasonable workflow description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Usually, workflows orchestrate multiple partner systems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Generally, the lifetime of a workflow is long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from seconds, to hours and days, even months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Conclusion: 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Workflow instances have to survive Java process lifetime (persistence)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A workflow engine has to cope with an unlimited number of workflows instances at the same time.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Performance optimization with regard to throughput and latency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Why plain Java is not enough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33550"/>
            <a:ext cx="9070975" cy="581660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Straightforward workflow definition in pure Java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simple to read, but: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Every workflow instance occupies one Java thread </a:t>
            </a:r>
          </a:p>
          <a:p>
            <a:pPr marL="1263650" lvl="2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number of parallel workflow instances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running Java thread cannot be persisted</a:t>
            </a:r>
          </a:p>
          <a:p>
            <a:pPr marL="1263650" lvl="2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long running workflows, no crash safety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95325" y="2153701"/>
            <a:ext cx="7943850" cy="2700338"/>
          </a:xfrm>
          <a:prstGeom prst="rect">
            <a:avLst/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 cap="flat">
            <a:solidFill>
              <a:srgbClr val="2D2DCB"/>
            </a:solidFill>
            <a:round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public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void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execute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crmAdapter.getContractData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processData.getCustomerId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if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contract.isPrepay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()) 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sepAdapter.recharge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processData.getAmount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else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postpayInvoice.subtract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processData.getAmount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smsAdapter.message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processData.getMSISDN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(), </a:t>
            </a:r>
            <a:r>
              <a:rPr lang="de-DE" sz="1200" dirty="0">
                <a:solidFill>
                  <a:srgbClr val="7878DE"/>
                </a:solidFill>
                <a:latin typeface="Courier New" pitchFamily="48" charset="0"/>
                <a:ea typeface="MS Gothic" charset="-128"/>
              </a:rPr>
              <a:t>"</a:t>
            </a:r>
            <a:r>
              <a:rPr lang="de-DE" sz="1200" dirty="0" err="1">
                <a:solidFill>
                  <a:srgbClr val="7878DE"/>
                </a:solidFill>
                <a:latin typeface="Courier New" pitchFamily="48" charset="0"/>
                <a:ea typeface="MS Gothic" charset="-128"/>
              </a:rPr>
              <a:t>recharging</a:t>
            </a:r>
            <a:r>
              <a:rPr lang="de-DE" sz="1200" dirty="0">
                <a:solidFill>
                  <a:srgbClr val="7878DE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7878DE"/>
                </a:solidFill>
                <a:latin typeface="Courier New" pitchFamily="48" charset="0"/>
                <a:ea typeface="MS Gothic" charset="-128"/>
              </a:rPr>
              <a:t>successful</a:t>
            </a:r>
            <a:r>
              <a:rPr lang="de-DE" sz="1200" dirty="0">
                <a:solidFill>
                  <a:srgbClr val="7878DE"/>
                </a:solidFill>
                <a:latin typeface="Courier New" pitchFamily="48" charset="0"/>
                <a:ea typeface="MS Gothic" charset="-128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}</a:t>
            </a:r>
          </a:p>
          <a:p>
            <a:pPr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>
                <a:solidFill>
                  <a:srgbClr val="000000"/>
                </a:solidFill>
                <a:ea typeface="MS Gothic" charset="-128"/>
              </a:rPr>
              <a:t>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Try it asynchronously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111125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One Thread occupied per Workflow instance?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Why not calling a partner system asynchronously?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00113" y="2879725"/>
            <a:ext cx="7740650" cy="3081338"/>
          </a:xfrm>
          <a:prstGeom prst="rect">
            <a:avLst/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 cap="flat">
            <a:solidFill>
              <a:srgbClr val="2D2DCB"/>
            </a:solidFill>
            <a:round/>
            <a:headEnd/>
            <a:tailEnd/>
          </a:ln>
          <a:effectLst>
            <a:outerShdw dist="63500" dir="2700000" algn="ctr" rotWithShape="0">
              <a:srgbClr val="808080"/>
            </a:outerShdw>
          </a:effectLst>
          <a:ex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public void </a:t>
            </a: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execute(Process processData)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ResponseReference r = new ResponseReference();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Contract contract = null;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synchronized</a:t>
            </a: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(r)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crmAdapter.sendContractDataRequest(processData.getCustomerId(), r);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r.wait();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contract = r.getContractData();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}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…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}</a:t>
            </a:r>
          </a:p>
          <a:p>
            <a:pPr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>
                <a:solidFill>
                  <a:srgbClr val="000000"/>
                </a:solidFill>
                <a:ea typeface="MS Gothic" charset="-128"/>
              </a:rPr>
              <a:t>  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6191250"/>
            <a:ext cx="90709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7950" indent="0">
              <a:spcAft>
                <a:spcPts val="1425"/>
              </a:spcAft>
              <a:buSzPct val="4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But: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r.wait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still blocks the thread...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912" y="4293219"/>
            <a:ext cx="1080120" cy="283369"/>
          </a:xfrm>
          <a:prstGeom prst="rect">
            <a:avLst/>
          </a:prstGeom>
          <a:noFill/>
          <a:ln w="284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40088" y="301625"/>
            <a:ext cx="63357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>
                <a:solidFill>
                  <a:srgbClr val="0070C0"/>
                </a:solidFill>
              </a:rPr>
              <a:t>Don't block the thread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6148" y="1655663"/>
            <a:ext cx="9070975" cy="571500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So, we try to avoid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Object.wait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66775" y="2241550"/>
            <a:ext cx="8084562" cy="4107363"/>
          </a:xfrm>
          <a:prstGeom prst="rect">
            <a:avLst/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 cap="flat">
            <a:solidFill>
              <a:srgbClr val="2D2DCB"/>
            </a:solidFill>
            <a:round/>
            <a:headEnd/>
            <a:tailEnd/>
          </a:ln>
          <a:effectLst>
            <a:outerShdw dist="63500" dir="2700000" algn="ctr" rotWithShape="0">
              <a:srgbClr val="808080"/>
            </a:outerShdw>
          </a:effectLst>
          <a:ex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private 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String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null;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public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void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execute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if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== null) {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… //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create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a GUID</a:t>
            </a: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crmAdapter.sendContractDataRequest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processData.getCustomerId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(),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//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somehow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register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this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workflow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instance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to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wait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endParaRPr lang="de-DE" sz="1200" dirty="0">
              <a:solidFill>
                <a:srgbClr val="000000"/>
              </a:solidFill>
              <a:latin typeface="Courier New" pitchFamily="48" charset="0"/>
              <a:ea typeface="MS Gothic" charset="-128"/>
            </a:endParaRP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//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execute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is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called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again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when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the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response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is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available</a:t>
            </a:r>
            <a:endParaRPr lang="de-DE" sz="1200" dirty="0">
              <a:solidFill>
                <a:srgbClr val="000000"/>
              </a:solidFill>
              <a:latin typeface="Courier New" pitchFamily="48" charset="0"/>
              <a:ea typeface="MS Gothic" charset="-128"/>
            </a:endParaRP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;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}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  </a:t>
            </a:r>
            <a:r>
              <a:rPr lang="de-DE" sz="1200" b="1" dirty="0" err="1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else</a:t>
            </a:r>
            <a:r>
              <a:rPr lang="de-DE" sz="1200" b="1" dirty="0">
                <a:solidFill>
                  <a:srgbClr val="6E1208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{</a:t>
            </a: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contract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crmAdapter.getResponse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correlationId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);</a:t>
            </a: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//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continue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to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the</a:t>
            </a: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workflow</a:t>
            </a:r>
            <a:endParaRPr lang="de-DE" sz="1200" dirty="0">
              <a:solidFill>
                <a:srgbClr val="000000"/>
              </a:solidFill>
              <a:latin typeface="Courier New" pitchFamily="48" charset="0"/>
              <a:ea typeface="MS Gothic" charset="-128"/>
            </a:endParaRPr>
          </a:p>
          <a:p>
            <a:pPr hangingPunct="1">
              <a:lnSpc>
                <a:spcPct val="15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   …</a:t>
            </a:r>
          </a:p>
          <a:p>
            <a:pPr hangingPunct="1">
              <a:lnSpc>
                <a:spcPct val="15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200" dirty="0">
                <a:solidFill>
                  <a:srgbClr val="000000"/>
                </a:solidFill>
                <a:latin typeface="Courier New" pitchFamily="48" charset="0"/>
                <a:ea typeface="MS Gothic" charset="-128"/>
              </a:rPr>
              <a:t>   }}</a:t>
            </a:r>
            <a:r>
              <a:rPr lang="de-DE" dirty="0">
                <a:solidFill>
                  <a:srgbClr val="000000"/>
                </a:solidFill>
                <a:ea typeface="MS Gothic" charset="-128"/>
              </a:rPr>
              <a:t>  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4825" y="6413500"/>
            <a:ext cx="9070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7950" indent="0">
              <a:spcAft>
                <a:spcPts val="1425"/>
              </a:spcAft>
              <a:buSzPct val="4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But: This approach is bad for the readability,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especially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with larger workflows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Microsoft Office PowerPoint</Application>
  <PresentationFormat>Benutzerdefiniert</PresentationFormat>
  <Paragraphs>571</Paragraphs>
  <Slides>36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36</vt:i4>
      </vt:variant>
    </vt:vector>
  </HeadingPairs>
  <TitlesOfParts>
    <vt:vector size="38" baseType="lpstr">
      <vt:lpstr>Larissa</vt:lpstr>
      <vt:lpstr>Larissa</vt:lpstr>
      <vt:lpstr>PowerPoint-Präsentation</vt:lpstr>
      <vt:lpstr>Short Profile</vt:lpstr>
      <vt:lpstr>Why use Java for Workflow Design?</vt:lpstr>
      <vt:lpstr>Why use Java for Workflow Design?</vt:lpstr>
      <vt:lpstr>Why use Java for Workflow Design?</vt:lpstr>
      <vt:lpstr>Core Workflow Engine Requirements</vt:lpstr>
      <vt:lpstr>Why plain Java is not enough</vt:lpstr>
      <vt:lpstr>Try it asynchronously</vt:lpstr>
      <vt:lpstr>Don't block the thread</vt:lpstr>
      <vt:lpstr>COPPER approach</vt:lpstr>
      <vt:lpstr>Some more features</vt:lpstr>
      <vt:lpstr>COPPER Architecture</vt:lpstr>
      <vt:lpstr>COPPER Architecture explained</vt:lpstr>
      <vt:lpstr>COPPER Architecture explained</vt:lpstr>
      <vt:lpstr>Execution Animation</vt:lpstr>
      <vt:lpstr>Execution Animation</vt:lpstr>
      <vt:lpstr>Execution Animation</vt:lpstr>
      <vt:lpstr>Execution Animation</vt:lpstr>
      <vt:lpstr>Execution Animation</vt:lpstr>
      <vt:lpstr>Execution Animation</vt:lpstr>
      <vt:lpstr>Execution Animation</vt:lpstr>
      <vt:lpstr>Execution Animation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COPPER Architecture explained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wreddig</dc:creator>
  <cp:lastModifiedBy>wreddig</cp:lastModifiedBy>
  <cp:revision>249</cp:revision>
  <cp:lastPrinted>1601-01-01T00:00:00Z</cp:lastPrinted>
  <dcterms:created xsi:type="dcterms:W3CDTF">2009-04-16T10:32:32Z</dcterms:created>
  <dcterms:modified xsi:type="dcterms:W3CDTF">2013-06-20T14:50:40Z</dcterms:modified>
</cp:coreProperties>
</file>