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85"/>
  </p:notesMasterIdLst>
  <p:handoutMasterIdLst>
    <p:handoutMasterId r:id="rId86"/>
  </p:handoutMasterIdLst>
  <p:sldIdLst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28" r:id="rId17"/>
    <p:sldId id="304" r:id="rId18"/>
    <p:sldId id="303" r:id="rId19"/>
    <p:sldId id="329" r:id="rId20"/>
    <p:sldId id="330" r:id="rId21"/>
    <p:sldId id="331" r:id="rId22"/>
    <p:sldId id="372" r:id="rId23"/>
    <p:sldId id="311" r:id="rId24"/>
    <p:sldId id="332" r:id="rId25"/>
    <p:sldId id="333" r:id="rId26"/>
    <p:sldId id="334" r:id="rId27"/>
    <p:sldId id="305" r:id="rId28"/>
    <p:sldId id="335" r:id="rId29"/>
    <p:sldId id="307" r:id="rId30"/>
    <p:sldId id="373" r:id="rId31"/>
    <p:sldId id="312" r:id="rId32"/>
    <p:sldId id="313" r:id="rId33"/>
    <p:sldId id="336" r:id="rId34"/>
    <p:sldId id="314" r:id="rId35"/>
    <p:sldId id="337" r:id="rId36"/>
    <p:sldId id="315" r:id="rId37"/>
    <p:sldId id="316" r:id="rId38"/>
    <p:sldId id="317" r:id="rId39"/>
    <p:sldId id="338" r:id="rId40"/>
    <p:sldId id="340" r:id="rId41"/>
    <p:sldId id="341" r:id="rId42"/>
    <p:sldId id="319" r:id="rId43"/>
    <p:sldId id="309" r:id="rId44"/>
    <p:sldId id="344" r:id="rId45"/>
    <p:sldId id="354" r:id="rId46"/>
    <p:sldId id="342" r:id="rId47"/>
    <p:sldId id="343" r:id="rId48"/>
    <p:sldId id="347" r:id="rId49"/>
    <p:sldId id="374" r:id="rId50"/>
    <p:sldId id="345" r:id="rId51"/>
    <p:sldId id="348" r:id="rId52"/>
    <p:sldId id="350" r:id="rId53"/>
    <p:sldId id="351" r:id="rId54"/>
    <p:sldId id="349" r:id="rId55"/>
    <p:sldId id="346" r:id="rId56"/>
    <p:sldId id="352" r:id="rId57"/>
    <p:sldId id="353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24" r:id="rId66"/>
    <p:sldId id="362" r:id="rId67"/>
    <p:sldId id="363" r:id="rId68"/>
    <p:sldId id="325" r:id="rId69"/>
    <p:sldId id="364" r:id="rId70"/>
    <p:sldId id="366" r:id="rId71"/>
    <p:sldId id="327" r:id="rId72"/>
    <p:sldId id="326" r:id="rId73"/>
    <p:sldId id="310" r:id="rId74"/>
    <p:sldId id="367" r:id="rId75"/>
    <p:sldId id="369" r:id="rId76"/>
    <p:sldId id="368" r:id="rId77"/>
    <p:sldId id="370" r:id="rId78"/>
    <p:sldId id="371" r:id="rId79"/>
    <p:sldId id="297" r:id="rId80"/>
    <p:sldId id="298" r:id="rId81"/>
    <p:sldId id="299" r:id="rId82"/>
    <p:sldId id="300" r:id="rId83"/>
    <p:sldId id="301" r:id="rId8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25" autoAdjust="0"/>
  </p:normalViewPr>
  <p:slideViewPr>
    <p:cSldViewPr snapToGrid="0">
      <p:cViewPr varScale="1">
        <p:scale>
          <a:sx n="101" d="100"/>
          <a:sy n="101" d="100"/>
        </p:scale>
        <p:origin x="126" y="120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January 25,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January 25,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 Core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632994"/>
          </a:xfrm>
        </p:spPr>
        <p:txBody>
          <a:bodyPr/>
          <a:lstStyle/>
          <a:p>
            <a:r>
              <a:rPr lang="en-US" altLang="en-US" dirty="0"/>
              <a:t>Kien Tran</a:t>
            </a:r>
            <a:br>
              <a:rPr lang="en-US" altLang="en-US" dirty="0"/>
            </a:br>
            <a:r>
              <a:rPr lang="en-US" altLang="en-US" dirty="0"/>
              <a:t>Principal Software </a:t>
            </a:r>
            <a:r>
              <a:rPr lang="en-US" altLang="en-US" dirty="0" smtClean="0"/>
              <a:t>Engineer</a:t>
            </a:r>
          </a:p>
          <a:p>
            <a:r>
              <a:rPr lang="en-US" altLang="en-US" dirty="0" smtClean="0"/>
              <a:t>12/05/2015</a:t>
            </a:r>
            <a:endParaRPr lang="en-US" altLang="en-US" dirty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Administration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In order to complete the course you must:</a:t>
            </a:r>
          </a:p>
          <a:p>
            <a:pPr lvl="1"/>
            <a:r>
              <a:rPr lang="en-US" altLang="en-US" smtClean="0"/>
              <a:t>Sign in the Class Attendance List</a:t>
            </a:r>
          </a:p>
          <a:p>
            <a:pPr lvl="1"/>
            <a:r>
              <a:rPr lang="en-US" altLang="en-US" smtClean="0"/>
              <a:t>Participate in the course</a:t>
            </a:r>
          </a:p>
          <a:p>
            <a:pPr lvl="1"/>
            <a:r>
              <a:rPr lang="en-US" altLang="en-US" smtClean="0"/>
              <a:t>Provide your feedback in the End of Course Evaluation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What is Spring Framework ?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339102"/>
          </a:xfrm>
        </p:spPr>
        <p:txBody>
          <a:bodyPr/>
          <a:lstStyle/>
          <a:p>
            <a:r>
              <a:rPr lang="en-US" dirty="0"/>
              <a:t>The Spring Framework is an open source application framework created to </a:t>
            </a:r>
            <a:r>
              <a:rPr lang="en-US" dirty="0" smtClean="0"/>
              <a:t>simplify the </a:t>
            </a:r>
            <a:r>
              <a:rPr lang="en-US" dirty="0"/>
              <a:t>development of enterprise Java </a:t>
            </a:r>
            <a:r>
              <a:rPr lang="en-US" dirty="0" smtClean="0"/>
              <a:t>software.</a:t>
            </a:r>
          </a:p>
          <a:p>
            <a:r>
              <a:rPr lang="en-US" dirty="0"/>
              <a:t>The framework </a:t>
            </a:r>
            <a:r>
              <a:rPr lang="en-US" dirty="0" smtClean="0"/>
              <a:t>provides </a:t>
            </a:r>
            <a:r>
              <a:rPr lang="en-US" dirty="0"/>
              <a:t>developers with a component model and a set of simplified and consistent </a:t>
            </a:r>
            <a:r>
              <a:rPr lang="en-US" dirty="0" smtClean="0"/>
              <a:t>APIs that </a:t>
            </a:r>
            <a:r>
              <a:rPr lang="en-US" dirty="0"/>
              <a:t>effectively insulate developers from the complexity and error-prone </a:t>
            </a:r>
            <a:r>
              <a:rPr lang="en-US" dirty="0" smtClean="0"/>
              <a:t>boilerplate code </a:t>
            </a:r>
            <a:r>
              <a:rPr lang="en-US" dirty="0"/>
              <a:t>required to create complex </a:t>
            </a:r>
            <a:r>
              <a:rPr lang="en-US" dirty="0" smtClean="0"/>
              <a:t>applications.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026" name="Picture 2" descr="https://spring.io/img/spring-by-pivotal-9066b55828deb3c10e27e609af322c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7" y="3524629"/>
            <a:ext cx="762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758226"/>
          </a:xfrm>
        </p:spPr>
        <p:txBody>
          <a:bodyPr/>
          <a:lstStyle/>
          <a:p>
            <a:r>
              <a:rPr lang="en-US" dirty="0" smtClean="0"/>
              <a:t>Quality: </a:t>
            </a:r>
          </a:p>
          <a:p>
            <a:pPr lvl="1"/>
            <a:r>
              <a:rPr lang="en-US" dirty="0" smtClean="0"/>
              <a:t>High-quality </a:t>
            </a:r>
            <a:r>
              <a:rPr lang="en-US" dirty="0"/>
              <a:t>open source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Well-designed </a:t>
            </a:r>
            <a:r>
              <a:rPr lang="en-US" dirty="0"/>
              <a:t>web MVC framework</a:t>
            </a:r>
            <a:endParaRPr lang="en-US" dirty="0" smtClean="0"/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About 20</a:t>
            </a:r>
            <a:r>
              <a:rPr lang="en-US" dirty="0"/>
              <a:t> </a:t>
            </a:r>
            <a:r>
              <a:rPr lang="en-US" dirty="0" smtClean="0"/>
              <a:t>modules, </a:t>
            </a:r>
            <a:r>
              <a:rPr lang="en-US" dirty="0"/>
              <a:t>giving developers the freedom to choose </a:t>
            </a:r>
            <a:endParaRPr lang="en-US" dirty="0" smtClean="0"/>
          </a:p>
          <a:p>
            <a:pPr lvl="1"/>
            <a:r>
              <a:rPr lang="en-US" dirty="0" smtClean="0"/>
              <a:t>Using existing technologies, also other frameworks</a:t>
            </a:r>
          </a:p>
          <a:p>
            <a:r>
              <a:rPr lang="en-US" dirty="0"/>
              <a:t>Promotes best </a:t>
            </a:r>
            <a:r>
              <a:rPr lang="en-US" dirty="0" smtClean="0"/>
              <a:t>practices</a:t>
            </a:r>
            <a:endParaRPr lang="en-US" dirty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enterprise-class applications using POJOs</a:t>
            </a:r>
            <a:endParaRPr lang="en-US" dirty="0" smtClean="0"/>
          </a:p>
          <a:p>
            <a:r>
              <a:rPr lang="en-US" dirty="0"/>
              <a:t>Modest learning </a:t>
            </a:r>
            <a:r>
              <a:rPr lang="en-US" dirty="0" smtClean="0"/>
              <a:t>curve</a:t>
            </a:r>
            <a:endParaRPr lang="en-US" dirty="0"/>
          </a:p>
          <a:p>
            <a:pPr lvl="1"/>
            <a:r>
              <a:rPr lang="en-US" dirty="0" smtClean="0"/>
              <a:t>Consistency </a:t>
            </a:r>
            <a:r>
              <a:rPr lang="en-US" dirty="0"/>
              <a:t>and simplicity of the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undreds </a:t>
            </a:r>
            <a:r>
              <a:rPr lang="en-US" dirty="0"/>
              <a:t>of resources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Popularity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yriad </a:t>
            </a:r>
            <a:r>
              <a:rPr lang="en-US" dirty="0"/>
              <a:t>publications, websites, and job </a:t>
            </a:r>
            <a:r>
              <a:rPr lang="en-US" dirty="0" smtClean="0"/>
              <a:t>postings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450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/>
              <a:t>Features of Spring</a:t>
            </a: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0354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35729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ightweight </a:t>
            </a:r>
            <a:r>
              <a:rPr lang="en-US" dirty="0"/>
              <a:t>framework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educing complexity in </a:t>
            </a:r>
            <a:r>
              <a:rPr lang="en-US" dirty="0"/>
              <a:t>application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have a high startup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involve </a:t>
            </a:r>
            <a:r>
              <a:rPr lang="en-US" dirty="0" smtClean="0"/>
              <a:t>huge binary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986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37097"/>
          </a:xfrm>
        </p:spPr>
        <p:txBody>
          <a:bodyPr/>
          <a:lstStyle/>
          <a:p>
            <a:r>
              <a:rPr lang="en-US" dirty="0" smtClean="0"/>
              <a:t>Inversion </a:t>
            </a:r>
            <a:r>
              <a:rPr lang="en-US" dirty="0"/>
              <a:t>of Control (</a:t>
            </a:r>
            <a:r>
              <a:rPr lang="en-US" dirty="0" err="1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an implementation for </a:t>
            </a:r>
            <a:r>
              <a:rPr lang="en-US" dirty="0" err="1"/>
              <a:t>IoC</a:t>
            </a:r>
            <a:r>
              <a:rPr lang="en-US" dirty="0"/>
              <a:t> supporting </a:t>
            </a: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08" y="2319403"/>
            <a:ext cx="4714993" cy="381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452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997196"/>
          </a:xfrm>
        </p:spPr>
        <p:txBody>
          <a:bodyPr/>
          <a:lstStyle/>
          <a:p>
            <a:r>
              <a:rPr lang="en-US" dirty="0" smtClean="0"/>
              <a:t>Aspect-oriented </a:t>
            </a:r>
            <a:r>
              <a:rPr lang="en-US" dirty="0"/>
              <a:t>Programming (AOP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solates </a:t>
            </a:r>
            <a:r>
              <a:rPr lang="en-US" dirty="0"/>
              <a:t>supporting functions from the main </a:t>
            </a:r>
            <a:r>
              <a:rPr lang="en-US" dirty="0" smtClean="0"/>
              <a:t>program's business logic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system concerns </a:t>
            </a:r>
            <a:r>
              <a:rPr lang="en-US" dirty="0" smtClean="0"/>
              <a:t>such as </a:t>
            </a:r>
            <a:r>
              <a:rPr lang="en-US" dirty="0"/>
              <a:t>logging, security, auditing, </a:t>
            </a:r>
            <a:r>
              <a:rPr lang="en-US" dirty="0" smtClean="0"/>
              <a:t>locking…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0" y="2470461"/>
            <a:ext cx="5991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81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834622"/>
          </a:xfrm>
        </p:spPr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robust and maintainable </a:t>
            </a:r>
            <a:r>
              <a:rPr lang="en-US" dirty="0" smtClean="0"/>
              <a:t>web </a:t>
            </a:r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r>
              <a:rPr lang="en-US" dirty="0"/>
              <a:t>Spring Web Flow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on Spring MVC and allows implementing the "flows" of a web application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98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056221"/>
          </a:xfrm>
        </p:spPr>
        <p:txBody>
          <a:bodyPr/>
          <a:lstStyle/>
          <a:p>
            <a:r>
              <a:rPr lang="en-US" dirty="0"/>
              <a:t>Spring Data</a:t>
            </a:r>
          </a:p>
          <a:p>
            <a:pPr lvl="1"/>
            <a:r>
              <a:rPr lang="en-US" dirty="0"/>
              <a:t>Provide a familiar and consistent, Spring-based programming model for data access while still retaining the special traits of the underlying data store</a:t>
            </a:r>
          </a:p>
          <a:p>
            <a:pPr lvl="1"/>
            <a:r>
              <a:rPr lang="en-US" dirty="0"/>
              <a:t>Reducing the amount of boilerplate code in the exception handling</a:t>
            </a:r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Security</a:t>
            </a:r>
          </a:p>
          <a:p>
            <a:pPr lvl="1"/>
            <a:r>
              <a:rPr lang="en-US" dirty="0"/>
              <a:t>Providing security mechanism for Spring-based applications (both </a:t>
            </a:r>
            <a:r>
              <a:rPr lang="en-US" dirty="0" smtClean="0"/>
              <a:t>authentication </a:t>
            </a:r>
            <a:r>
              <a:rPr lang="en-US" dirty="0"/>
              <a:t>and </a:t>
            </a:r>
            <a:r>
              <a:rPr lang="en-US" dirty="0" smtClean="0"/>
              <a:t>authorization)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950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076325"/>
          </a:xfrm>
        </p:spPr>
        <p:txBody>
          <a:bodyPr/>
          <a:lstStyle/>
          <a:p>
            <a:r>
              <a:rPr lang="en-US" altLang="en-US" smtClean="0"/>
              <a:t>Your role</a:t>
            </a:r>
          </a:p>
          <a:p>
            <a:r>
              <a:rPr lang="en-US" altLang="en-US" smtClean="0"/>
              <a:t>Your background and experience in the subject</a:t>
            </a:r>
          </a:p>
          <a:p>
            <a:r>
              <a:rPr lang="en-US" altLang="en-US" smtClean="0"/>
              <a:t>What do you want from this course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Spring Web Services</a:t>
            </a:r>
          </a:p>
        </p:txBody>
      </p:sp>
      <p:pic>
        <p:nvPicPr>
          <p:cNvPr id="4098" name="Picture 2" descr="Logo Spring 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92" y="1481070"/>
            <a:ext cx="3695208" cy="24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nordicapis.com/wp-content/uploads/soap_vs_r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13" y="3583860"/>
            <a:ext cx="3619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81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86397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Batch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bulk </a:t>
            </a:r>
            <a:r>
              <a:rPr lang="en-US" dirty="0" smtClean="0"/>
              <a:t>operations on </a:t>
            </a: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09" y="2400032"/>
            <a:ext cx="28003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120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135696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Connect Spring Applications </a:t>
            </a:r>
            <a:r>
              <a:rPr lang="en-US" dirty="0"/>
              <a:t>with Software-as-a-Service (SaaS) API providers such as Facebook, Twitter, and LinkedIn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http://a3ab771892fd198a96736e50.javacodegeeks.netdna-cdn.com/wp-content/uploads/2014/07/spring-social-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29" y="2399740"/>
            <a:ext cx="2441642" cy="24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evin\Desktop\flat-social-icons-png-zip\flat-social-icons_0002_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4" y="4304830"/>
            <a:ext cx="1073105" cy="10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evin\Desktop\flat-social-icons-png-zip\flat-social-icons_0008_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25" y="4987410"/>
            <a:ext cx="1160173" cy="11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Kevin\Desktop\flat-social-icons-png-zip\flat-social-icons_0006_linked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48" y="3310211"/>
            <a:ext cx="1309687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644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86397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Develop mobile web </a:t>
            </a:r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96" y="2648018"/>
            <a:ext cx="5920823" cy="27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315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Spring Framework Architecture</a:t>
            </a: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61765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" y="1236372"/>
            <a:ext cx="7212017" cy="488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006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939567"/>
            <a:ext cx="8408987" cy="2794611"/>
          </a:xfrm>
        </p:spPr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important component </a:t>
            </a:r>
            <a:r>
              <a:rPr lang="en-US" dirty="0"/>
              <a:t>of the Spring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 err="1" smtClean="0"/>
              <a:t>IoC</a:t>
            </a:r>
            <a:r>
              <a:rPr lang="en-US" dirty="0" smtClean="0"/>
              <a:t> and Dependency </a:t>
            </a:r>
            <a:r>
              <a:rPr lang="en-US" dirty="0" smtClean="0"/>
              <a:t>Injection</a:t>
            </a:r>
          </a:p>
          <a:p>
            <a:pPr lvl="1"/>
            <a:endParaRPr lang="en-US" dirty="0" smtClean="0"/>
          </a:p>
          <a:p>
            <a:r>
              <a:rPr lang="en-US" dirty="0"/>
              <a:t>Beans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 err="1" smtClean="0"/>
              <a:t>BeanFactory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4" y="1088467"/>
            <a:ext cx="6906108" cy="13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23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274334"/>
            <a:ext cx="8408987" cy="2505301"/>
          </a:xfrm>
        </p:spPr>
        <p:txBody>
          <a:bodyPr/>
          <a:lstStyle/>
          <a:p>
            <a:r>
              <a:rPr lang="en-US" dirty="0" smtClean="0"/>
              <a:t>Context </a:t>
            </a:r>
            <a:r>
              <a:rPr lang="en-US" dirty="0" smtClean="0"/>
              <a:t>module</a:t>
            </a:r>
          </a:p>
          <a:p>
            <a:pPr lvl="1"/>
            <a:r>
              <a:rPr lang="en-US" dirty="0" err="1" smtClean="0"/>
              <a:t>ApplicationContext</a:t>
            </a:r>
            <a:r>
              <a:rPr lang="en-US" dirty="0" smtClean="0"/>
              <a:t> - </a:t>
            </a:r>
            <a:r>
              <a:rPr lang="en-US" dirty="0"/>
              <a:t>loads Spring </a:t>
            </a:r>
            <a:r>
              <a:rPr lang="en-US" dirty="0" smtClean="0"/>
              <a:t>bean definitions </a:t>
            </a:r>
            <a:r>
              <a:rPr lang="en-US" dirty="0"/>
              <a:t>and wires them </a:t>
            </a:r>
            <a:r>
              <a:rPr lang="en-US" dirty="0" smtClean="0"/>
              <a:t>together</a:t>
            </a:r>
          </a:p>
          <a:p>
            <a:pPr lvl="1"/>
            <a:endParaRPr lang="en-US" dirty="0" smtClean="0"/>
          </a:p>
          <a:p>
            <a:r>
              <a:rPr lang="en-US" dirty="0"/>
              <a:t>Spring Expression Language (</a:t>
            </a:r>
            <a:r>
              <a:rPr lang="en-US" dirty="0" err="1"/>
              <a:t>SpEL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Providing powerful expression </a:t>
            </a:r>
            <a:r>
              <a:rPr lang="en-US" dirty="0"/>
              <a:t>language supporting the features for querying and </a:t>
            </a:r>
            <a:r>
              <a:rPr lang="en-US" dirty="0" smtClean="0"/>
              <a:t>manipulating an </a:t>
            </a:r>
            <a:r>
              <a:rPr lang="en-US" dirty="0"/>
              <a:t>object graph at runtime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52" y="1241775"/>
            <a:ext cx="6906108" cy="13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4634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AOP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2591499"/>
            <a:ext cx="8408987" cy="1631216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an AOP </a:t>
            </a:r>
            <a:r>
              <a:rPr lang="en-US" dirty="0" smtClean="0"/>
              <a:t>implementation</a:t>
            </a:r>
          </a:p>
          <a:p>
            <a:r>
              <a:rPr lang="en-US" dirty="0"/>
              <a:t>Spring integrates with </a:t>
            </a:r>
            <a:r>
              <a:rPr lang="en-US" dirty="0" err="1"/>
              <a:t>AspectJ</a:t>
            </a:r>
            <a:r>
              <a:rPr lang="en-US" dirty="0"/>
              <a:t>, which is an extension of </a:t>
            </a:r>
            <a:r>
              <a:rPr lang="en-US" dirty="0" smtClean="0"/>
              <a:t>AOP</a:t>
            </a:r>
          </a:p>
          <a:p>
            <a:r>
              <a:rPr lang="en-US" dirty="0"/>
              <a:t>The Spring Framework </a:t>
            </a:r>
            <a:r>
              <a:rPr lang="en-US" dirty="0" smtClean="0"/>
              <a:t>uses AOP </a:t>
            </a:r>
            <a:r>
              <a:rPr lang="en-US" dirty="0"/>
              <a:t>for providing most of the infrastructure logic in it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27" y="1241775"/>
            <a:ext cx="3950571" cy="9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9134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6" y="3279969"/>
            <a:ext cx="8408987" cy="2406813"/>
          </a:xfrm>
        </p:spPr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solution for </a:t>
            </a:r>
            <a:r>
              <a:rPr lang="en-US" dirty="0" smtClean="0"/>
              <a:t>various problems </a:t>
            </a:r>
            <a:r>
              <a:rPr lang="en-US" dirty="0"/>
              <a:t>identified using </a:t>
            </a:r>
            <a:r>
              <a:rPr lang="en-US" dirty="0" smtClean="0"/>
              <a:t>JDBC</a:t>
            </a:r>
          </a:p>
          <a:p>
            <a:r>
              <a:rPr lang="en-US" dirty="0"/>
              <a:t>ORM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 high-level abstraction for ORM APIs, including </a:t>
            </a:r>
            <a:r>
              <a:rPr lang="en-US" dirty="0" smtClean="0"/>
              <a:t>JPA and Hibernate</a:t>
            </a:r>
          </a:p>
          <a:p>
            <a:r>
              <a:rPr lang="en-US" dirty="0"/>
              <a:t>OXM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Object/XML </a:t>
            </a:r>
            <a:r>
              <a:rPr lang="en-US" dirty="0" smtClean="0"/>
              <a:t>mapping, also </a:t>
            </a:r>
            <a:r>
              <a:rPr lang="en-US" dirty="0"/>
              <a:t>integration </a:t>
            </a:r>
            <a:r>
              <a:rPr lang="en-US" dirty="0" smtClean="0"/>
              <a:t>with Castor</a:t>
            </a:r>
            <a:r>
              <a:rPr lang="en-US" dirty="0"/>
              <a:t>, JAXB, </a:t>
            </a:r>
            <a:r>
              <a:rPr lang="en-US" dirty="0" err="1"/>
              <a:t>XmlBeans</a:t>
            </a:r>
            <a:r>
              <a:rPr lang="en-US" dirty="0"/>
              <a:t>, and the </a:t>
            </a:r>
            <a:r>
              <a:rPr lang="en-US" dirty="0" err="1"/>
              <a:t>XStream</a:t>
            </a:r>
            <a:r>
              <a:rPr lang="en-US" dirty="0"/>
              <a:t> framework</a:t>
            </a:r>
            <a:r>
              <a:rPr lang="en-US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0" y="846517"/>
            <a:ext cx="3675845" cy="227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866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At the end of the course, you will have acquired sufficient knowledge to:</a:t>
            </a:r>
          </a:p>
          <a:p>
            <a:r>
              <a:rPr lang="en-US" altLang="en-US" smtClean="0"/>
              <a:t> perform objective 1</a:t>
            </a:r>
          </a:p>
          <a:p>
            <a:r>
              <a:rPr lang="en-US" altLang="en-US" smtClean="0"/>
              <a:t> perform objective 2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access/integration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6" y="3279969"/>
            <a:ext cx="8408987" cy="2256002"/>
          </a:xfrm>
        </p:spPr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roduce </a:t>
            </a:r>
            <a:r>
              <a:rPr lang="en-US" dirty="0"/>
              <a:t>and consume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/>
              <a:t>Java Message </a:t>
            </a:r>
            <a:r>
              <a:rPr lang="en-US" dirty="0" smtClean="0"/>
              <a:t>Oriented Middleware </a:t>
            </a:r>
            <a:r>
              <a:rPr lang="en-US" dirty="0"/>
              <a:t>(MOM) API for sending messages between two or more clients</a:t>
            </a:r>
            <a:r>
              <a:rPr lang="en-US" dirty="0" smtClean="0"/>
              <a:t>.</a:t>
            </a:r>
          </a:p>
          <a:p>
            <a:r>
              <a:rPr lang="en-US" dirty="0"/>
              <a:t>Transaction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Provides abstraction mechanism </a:t>
            </a:r>
            <a:r>
              <a:rPr lang="en-US" dirty="0"/>
              <a:t>to supports programmatic and declarative </a:t>
            </a:r>
            <a:r>
              <a:rPr lang="en-US" dirty="0" smtClean="0"/>
              <a:t>transaction management </a:t>
            </a:r>
            <a:r>
              <a:rPr lang="en-US" dirty="0"/>
              <a:t>for classes.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0" y="846517"/>
            <a:ext cx="3675845" cy="227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7953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12" y="3628890"/>
            <a:ext cx="8408987" cy="1895904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developing </a:t>
            </a:r>
            <a:r>
              <a:rPr lang="en-US" dirty="0" smtClean="0"/>
              <a:t>robust and </a:t>
            </a:r>
            <a:r>
              <a:rPr lang="en-US" dirty="0"/>
              <a:t>maintainable web application in a simplified </a:t>
            </a:r>
            <a:r>
              <a:rPr lang="en-US" dirty="0" smtClean="0"/>
              <a:t>approach</a:t>
            </a:r>
          </a:p>
          <a:p>
            <a:r>
              <a:rPr lang="en-US" dirty="0"/>
              <a:t>Servlet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Model-</a:t>
            </a:r>
            <a:r>
              <a:rPr lang="en-US" dirty="0" err="1"/>
              <a:t>ViewController</a:t>
            </a:r>
            <a:r>
              <a:rPr lang="en-US" dirty="0"/>
              <a:t> (MVC) implementation that helps to build enterprise </a:t>
            </a:r>
            <a:r>
              <a:rPr lang="en-US" dirty="0" smtClean="0"/>
              <a:t>web applications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9" y="811369"/>
            <a:ext cx="4139874" cy="25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912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4075492"/>
            <a:ext cx="8408987" cy="1397306"/>
          </a:xfrm>
        </p:spPr>
        <p:txBody>
          <a:bodyPr/>
          <a:lstStyle/>
          <a:p>
            <a:r>
              <a:rPr lang="en-US" dirty="0" smtClean="0"/>
              <a:t>Struts 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integration of </a:t>
            </a:r>
            <a:r>
              <a:rPr lang="en-US" dirty="0" smtClean="0"/>
              <a:t>Struts Web </a:t>
            </a:r>
            <a:r>
              <a:rPr lang="en-US" dirty="0"/>
              <a:t>tier within a Spring </a:t>
            </a:r>
            <a:r>
              <a:rPr lang="en-US" dirty="0" smtClean="0"/>
              <a:t>application</a:t>
            </a:r>
          </a:p>
          <a:p>
            <a:r>
              <a:rPr lang="en-US" dirty="0"/>
              <a:t>Portlet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for easier development of </a:t>
            </a:r>
            <a:r>
              <a:rPr lang="en-US" dirty="0" smtClean="0"/>
              <a:t>web application </a:t>
            </a:r>
            <a:r>
              <a:rPr lang="en-US" dirty="0"/>
              <a:t>using </a:t>
            </a:r>
            <a:r>
              <a:rPr lang="en-US" dirty="0" smtClean="0"/>
              <a:t>Spring with </a:t>
            </a:r>
            <a:r>
              <a:rPr lang="en-US" dirty="0"/>
              <a:t>Portlet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19" y="989526"/>
            <a:ext cx="4139874" cy="25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514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2" y="2460282"/>
            <a:ext cx="8408987" cy="954107"/>
          </a:xfrm>
        </p:spPr>
        <p:txBody>
          <a:bodyPr/>
          <a:lstStyle/>
          <a:p>
            <a:r>
              <a:rPr lang="en-US" dirty="0" smtClean="0"/>
              <a:t>Helps </a:t>
            </a:r>
            <a:r>
              <a:rPr lang="en-US" dirty="0"/>
              <a:t>to test applications developed </a:t>
            </a:r>
            <a:r>
              <a:rPr lang="en-US" dirty="0" smtClean="0"/>
              <a:t>using the </a:t>
            </a:r>
            <a:r>
              <a:rPr lang="en-US" dirty="0"/>
              <a:t>Spring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Using </a:t>
            </a:r>
            <a:r>
              <a:rPr lang="en-US" dirty="0" err="1"/>
              <a:t>JUnit</a:t>
            </a:r>
            <a:r>
              <a:rPr lang="en-US" dirty="0"/>
              <a:t> or </a:t>
            </a:r>
            <a:r>
              <a:rPr lang="en-US" dirty="0" err="1" smtClean="0"/>
              <a:t>TestNG</a:t>
            </a:r>
            <a:r>
              <a:rPr lang="en-US" dirty="0" smtClean="0"/>
              <a:t>, </a:t>
            </a:r>
            <a:r>
              <a:rPr lang="en-US" dirty="0"/>
              <a:t>also helps in creating </a:t>
            </a:r>
            <a:r>
              <a:rPr lang="en-US" dirty="0" smtClean="0"/>
              <a:t>mock object </a:t>
            </a:r>
            <a:r>
              <a:rPr lang="en-US" dirty="0"/>
              <a:t>to perform unit testing in </a:t>
            </a:r>
            <a:r>
              <a:rPr lang="en-US" dirty="0" smtClean="0"/>
              <a:t>isolation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43000"/>
            <a:ext cx="2381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73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Inversion of Control in Spring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505704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is a programming technique in which object coupling </a:t>
            </a:r>
            <a:r>
              <a:rPr lang="en-US" dirty="0" smtClean="0"/>
              <a:t>is bound </a:t>
            </a:r>
            <a:r>
              <a:rPr lang="en-US" dirty="0"/>
              <a:t>at runtime by an assembler object and is usually not known at compile </a:t>
            </a:r>
            <a:r>
              <a:rPr lang="en-US" dirty="0" smtClean="0"/>
              <a:t>time using </a:t>
            </a:r>
            <a:r>
              <a:rPr lang="en-US" dirty="0"/>
              <a:t>static </a:t>
            </a:r>
            <a:r>
              <a:rPr lang="en-US" dirty="0" smtClean="0"/>
              <a:t>analysis</a:t>
            </a:r>
          </a:p>
          <a:p>
            <a:r>
              <a:rPr lang="en-US" dirty="0" err="1"/>
              <a:t>IoC</a:t>
            </a:r>
            <a:r>
              <a:rPr lang="en-US" dirty="0"/>
              <a:t> is a more general concept, whereas DI is a concrete design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1026" name="Picture 2" descr="C:\Users\Kevin\Downloads\spring_i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7" y="2934571"/>
            <a:ext cx="8556243" cy="28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01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evin\Downloads\spring_ioc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53" y="1114961"/>
            <a:ext cx="4809438" cy="13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6" y="2676726"/>
            <a:ext cx="3107834" cy="214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79" y="2673562"/>
            <a:ext cx="4597758" cy="107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thepublicchurch.org/wp-content/uploads/2015/02/WhatsYourProbl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72" y="5002364"/>
            <a:ext cx="1699460" cy="15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15" y="3800584"/>
            <a:ext cx="4766885" cy="102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584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50" y="4992859"/>
            <a:ext cx="8408987" cy="276999"/>
          </a:xfrm>
        </p:spPr>
        <p:txBody>
          <a:bodyPr/>
          <a:lstStyle/>
          <a:p>
            <a:r>
              <a:rPr lang="en-US" dirty="0" smtClean="0"/>
              <a:t>How about Excel/CSV or XML format or …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7" y="1171977"/>
            <a:ext cx="4387888" cy="231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110" y="3206838"/>
            <a:ext cx="4993388" cy="13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Inversion of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954655"/>
          </a:xfrm>
        </p:spPr>
        <p:txBody>
          <a:bodyPr/>
          <a:lstStyle/>
          <a:p>
            <a:r>
              <a:rPr lang="en-US" dirty="0"/>
              <a:t>Each object is responsible for obtaining its own references to the objects it collaborates with (its dependencies</a:t>
            </a:r>
            <a:r>
              <a:rPr lang="en-US" dirty="0" smtClean="0"/>
              <a:t>)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Tight coupling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Hard-to-test code</a:t>
            </a:r>
          </a:p>
          <a:p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components/classes </a:t>
            </a:r>
            <a:r>
              <a:rPr lang="en-US" dirty="0"/>
              <a:t>should be as independent as possible</a:t>
            </a:r>
            <a:r>
              <a:rPr lang="en-US" dirty="0" smtClean="0"/>
              <a:t>.</a:t>
            </a:r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Reusability</a:t>
            </a:r>
            <a:endParaRPr lang="en-US" b="1" dirty="0"/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Flexibility</a:t>
            </a:r>
            <a:endParaRPr lang="en-US" b="1" dirty="0"/>
          </a:p>
          <a:p>
            <a:pPr lvl="2">
              <a:buFont typeface="Wingdings"/>
              <a:buChar char="à"/>
            </a:pPr>
            <a:r>
              <a:rPr lang="en-US" dirty="0" smtClean="0"/>
              <a:t> </a:t>
            </a:r>
            <a:r>
              <a:rPr lang="en-US" b="1" dirty="0" smtClean="0"/>
              <a:t>Testability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394502"/>
          </a:xfrm>
        </p:spPr>
        <p:txBody>
          <a:bodyPr/>
          <a:lstStyle/>
          <a:p>
            <a:r>
              <a:rPr lang="en-US" dirty="0"/>
              <a:t>Dependency Injection (DI) is a design pattern in which an object's </a:t>
            </a:r>
            <a:r>
              <a:rPr lang="en-US" dirty="0" smtClean="0"/>
              <a:t>dependency is </a:t>
            </a:r>
            <a:r>
              <a:rPr lang="en-US" dirty="0"/>
              <a:t>injected by the framework rather than by the object </a:t>
            </a:r>
            <a:r>
              <a:rPr lang="en-US" dirty="0" smtClean="0"/>
              <a:t>itself</a:t>
            </a:r>
          </a:p>
          <a:p>
            <a:r>
              <a:rPr lang="en-US" dirty="0"/>
              <a:t>The advantages of </a:t>
            </a:r>
            <a:r>
              <a:rPr lang="en-US" dirty="0" smtClean="0"/>
              <a:t>DI</a:t>
            </a:r>
          </a:p>
          <a:p>
            <a:pPr lvl="1"/>
            <a:r>
              <a:rPr lang="en-US" dirty="0"/>
              <a:t>Loosely coupled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responsibility.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and code are separate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Improves testability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 descr="ioc-and-mapper-in-c-1-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31" y="3322748"/>
            <a:ext cx="4160267" cy="31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2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99034"/>
              </p:ext>
            </p:extLst>
          </p:nvPr>
        </p:nvGraphicFramePr>
        <p:xfrm>
          <a:off x="4643438" y="2547938"/>
          <a:ext cx="41528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1"/>
                <a:gridCol w="3020095"/>
                <a:gridCol w="519113"/>
              </a:tblGrid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Introduction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Features of Spring	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Spring Framework Architecture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Inversion of Control in Spring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Spring Bean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VI.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Using Spring Annotations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2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39598"/>
                </a:solidFill>
              </a:rPr>
              <a:t>Agenda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 smtClean="0"/>
              <a:t>Spring Bean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888053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A bean is an object that is instantiated, assembled, and otherwise managed by a Spring </a:t>
            </a:r>
            <a:r>
              <a:rPr lang="en-US" dirty="0" err="1"/>
              <a:t>IoC</a:t>
            </a:r>
            <a:r>
              <a:rPr lang="en-US" dirty="0"/>
              <a:t> container. </a:t>
            </a:r>
            <a:endParaRPr lang="en-US" dirty="0"/>
          </a:p>
        </p:txBody>
      </p:sp>
      <p:pic>
        <p:nvPicPr>
          <p:cNvPr id="4" name="Picture 2" descr="container ma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58" y="2535908"/>
            <a:ext cx="5554902" cy="330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data:image/jpeg;base64,/9j/4AAQSkZJRgABAQAAAQABAAD/2wCEAAkGBxASEBIPDxAQDxAPEBIPDw8PDw8PDw8PFBEWFhQRFRQYHSgsGBolHBQVIT0hJSk3LjouFx8zOTMsNygtLisBCgoKDg0OFxAQGCwmHyQsLCwsLCwsLCwsLSwsLCwsLSwsLC01LC0sLCwsLCwsLSwsLCwsLCwsLCwsLCwsLCwsLP/AABEIAI0AjQMBEQACEQEDEQH/xAAbAAACAwEBAQAAAAAAAAAAAAAEBQIDBgEAB//EAEMQAAICAAIEBwwJAwQDAAAAAAECAAMEEQUSITEGE0FRU3LRMjM0YXGBkZOissHSFRYiI1JikqGxFCTCQkOC4Qdzs//EABoBAAIDAQEAAAAAAAAAAAAAAAABAwQFAgb/xAAyEQACAQIEAQsCBwEAAAAAAAAAAQIDEQQSITFRBRMUFTNBYWJxkaEigTJCUrHB0eHw/9oADAMBAAIRAxEAPwAjQuiBersbCmowXIKGzzGfOJ5HEYnmWtL3LyQd9Wk6dvVj5pV6yf6fk6ynvq0nTt6sfNDrLy/IZTh4Np07erHzR9Y+X5DKc+ridO3qx80OsfL8hlO/VpOnPqx80XWXl+QynDwaTp29WPmj6x8vyGUgeDqdO3qx80a5Q8vyGUj9X06dvVj5o+sPL8iykfoFOmPqx2x9P8vyGU6NAp0x9WO2HT/L8hlJDg+nTn1Y+aJ8oP8AT8hlJ/VxOnb1Y+aLrHy/I8p36uJ07erHzRdY+X5DKd+radOfVj5odY+X5DKe+radO3qx80XWPl+Qykl4Mof99vVj5o1yj5fkWUR6Rw3FWvUDrahy1sss9gO6X6c88FLiIecFu929dfdMz+Ud4+h1EY60ySQ9nACJM6AjrRgdDRALb9KN/ULRWofZrWsSRxY5Muc9sv08GujutOVv0riROo86gl6leP01TW2qz5sN4Ua2XlnWH5Or1lmitPEJ1oRdmyOE0tVbmEY5gZ5EZHLnhXwNagrzWgQqxnoi42yvlJDothYCaWTloAhLM5G0MnrTkCQaICWtEBZS22NCZltO+E29b/ET0GG7KJExrwW73b1190ynyjvH0OojAzKJDhMYESYwKy0dgItZOlEDOnFcRiLjZmBdkyWZZjyTd5npWGp83vDRoqZubqSzd4u0Ziqk12cF7SxyOWtmPF5TnL2MoVquWMHaFvT3IqU4Ru3qwjAKxta9l4vMZKuWW/ZnKuLnGNFUIyzcWS0oNzc2rBz4tRvYDykCZqpN7IstriTrxSncynyMDOZUmt0F09glLJG4jL67JG4gEq8iaGWK05aAmDEBdRvghMy+nfCbet/iJv4bso+hE9xrwX73b1190ynyjvH0Ooh5mWSECYwIM06SAqZp0kIHseSJAB4lgRkwDDmIzlim5Rd4uwmk9xUMCb7NTCpm6HJrF+zVX4mblPiG2a1LETpRvWd0+56t+i/5FHESpx238DXaI/8AHZYA4q+x+XUBNaegbT5zJIxq1XeMIwXirv22RBnqPvNLhOAej130qx5SVX45/wAy3DBNr66sn6OyFkvuyeJ4AaPfdQqnkIVR/GUkfJ+n0VZL73XswycGZXTfAyzDHWw1hI2kVWsWrf8AKrHah8uYmTi6ToyUa6VntKOnutjuNadPfVCfB4nXBzBRkJSyttj1uN6kTNrUXTfFPZ9zRoU6imroYVvKrRIXKZw0BapnDGX4c7YkJmZ054Rb1v8AET0GG7KJExpwY73b1190ylyhvH0OohpMzCQiTGBU5nSEUO0kSAEusk0UALg8HZirTTWStaZcfau9Qf8AbU/iI5eQS/TSpRU2rt/hX8vwRTxNfL9MdzeYXDphkrow1Sta5KUptCA5Zs7nkUDaTvO7eRLeFoOdTNJ3l3spRQ6o4PIRnibLcTYdrE2PXWDzJWhAVRyZ5nnJm5GlGKJbA+kdD3VrxmCttBUZthrLGeq0coVmzKPzEHLnEixFCVSFoScX3WFKOmgrw2lbHUOtj5Nzk5gg5FSOQggjLnE8rPE4qnJxc3deJXzSXeSxGNscAOxYDdnlvkdbFVqySqSvYHJsyfCKnUxFN67OOJot8ZClq28oyI88lovPRnB/l+pe9n/ZYwk2p24na2lRo1QhJEwLROQL8OdsQMzmnPCLet8BN7DdlEie4z4M97t66+6ZT5Q3j6HUQwzMJDjRoCl2naQgS1pLFALcfawGSDWsciutfxWMclEuYempS12Wr9FuR1Z5Itmz0FgUwtK1jae6duV7D3THyn9sop4jNJ1H9lwXcjHcru7GfB59fHWFsvsYRNQc2vc+uR+hfRNrkiWeE5Pjb4JKWtzVuTkchmcjkM8szzZzXJQLQmIvsoSzFUDDXNra9IsFoTJiF+0N+YAPngttRK5jsQAmKxqAgIuJDDmU2UVWOPF9pifPPLcrpLE3XekV6n4iK3Ke5ZW6rBv4mY01uiMz3CXEhrKKBtKvx9n5VClVz8pP7S5h45aVSb71lX8+xawkW6ifAjUZVkawXWZCwCFE4YBFC7ZynqDM3pzwi3rfATfw3ZRInuNOC/e7euvumUuUd4+h1EOYTMJCp50gB7WkkUICuaTxQEdBUcbjNY9zhU1/FxtmYHoUH0y3N83h/GTt9l/pnYyeqia4mUCkUDFGi5MSM9ULxdxAzK155izLlCnPPxMTyTW5JxUaVRwltL9/9O6crM2WG0pW6hswARmCDrIRzhhyT1FiwQ0lpuiis2O+fIqqCXsc7kQcrE8k5nJQi5S0Qm7CDgnokX8ZjcUqu119jpUftVqVbV1iOUjUCjPkXPlMqYeEaj6Q1rLbwXd7nMUn9Q70jofDXqyZIlqD7NlQQW0sRmp2ebYdhEsVaUKsXCaujpxT0PkIwrVWWpYS9y2utzne7qSufk2bBzTzeMTjN0+6Oy8C7QjFQVg2ozPkTBdRkMhhdchkMIp3xLcTMzpvwi3rfATfw3ZRImNeDHe7euvumUuUd4+h1ENaZhIUWGdoAW1pNFCA7mk0UAfwPX7m2zltxD7fypkij2T6ZNjNJQhwivnUxsRK9RjwtKZCRLQEB/0qg51vbTykU2si+M6u79pdpcoYikssZae50ptAleIpFo22Wtnqi+wvYFY7NUOd2fijr1cRWV6kvt/hy5t7mt4H6SRUOFc6prZ2TP8A1Vu5cN6SR5R4xPQ8m1lVw8UnrHRlmnK8R1ddhaBbiWNVesA91o1Qz6q6q6xHdHIADzS87LVkh8ixWJ42627IjjrXtyO8Bm2A+PLKeWxlVVKspLYvUo5YpF9QlCRIF1SGQwtJCxl9B2xLcTM1pvwi3rfATfw3ZRImNeDHe7euvumUuUd4nUQxzM0kB7DJEIEtMliAFaZPEBnwTb+1H/tu/wDq0kxva/aP7Iw6342Ni0pkREtGBXZkRkdx3jngtBFbopGrkMssso02ncCFiA5Z55jcwJVh4ww2id06s6cs0HZgm1sZ3Tb2f1AV7LLK3QPUruzBWXYwGfmOZ55qdJqVqF5S1Ts/Hh/RoYOak2nueplGRoh1MgkAbUsgkxl6yNgXUb4IGZzTfhFvW+Am9h+yiRMacGe929dfdMp8obx9DqIW8zUSFFk7QAdxk0RAVsniIM4LXAJbUd6Xlh41sUMP31pJjFfJPjH9tDGxSy1GOi0plcgWgBEtAREtACOcAEvCVfs1WcqXBc/yuCCP4l3Bu+ePGN/bUsYSVqqB6JxI2hhRK8gDazIWMuWcAXU74kDM5pvwi3rfATew3ZRImNODPereuvumU+UN4+h1EKczNRIUWSRCBLZLEAK2TxECUXcXeCTktwFLHPYr551MfPs88tpZ6Tj3x1Xp3r+TP5QouccyNBh8b/ps2MNmfP5ZSnT74mNTrd0twktISc5GI5ACLNBITYn4SP8Ad1pyvepA8SAsTLuDVnOXCL+dCxhE3URTh5HM3A+qV5DC6jIZAErI2BbRvggZnNN+EW9b4Cb2H7KJExlwcP3dvXX3TKmPWsfQcQktM6xIVPOkALaJLEAK6TxELNJMAhBGtrfYC7s2O7byS7hYtzVna2pFXkowdwjR2Pz1ar2C27Alh2JcOQE8j+XfOq9C15019Peu9f5+x56tRz/VEbLY67No8RlJqMtSupSjoXLiW8X7yPm0SKqzvGk/9Qyoeds81gVS7EKqjNmY5ACCi5NRirs6imzLY7SJsuFpGVI+7qz2MoJ74R4z+2U1oYbJRcE/q3f9fY0cJKMJ2Y1wwmZM1hhWJWbGEIJGwL1M4YF1B2wQMzumvCLOt8BN3D9lEiYw4Pd7t66+6ZVx28RxCZnEhFo0ANaJJEAG4SeIhbjTqlLDtWuxXbl+zuJ82ec0MG/qceKsV8VG9M0micPhcUjI+RbPYGy7nLmlqN0zKjZg2N0Nfh8hXcGrPcpcONUZcgPdL6ZxUpU5u8o68Vp/gpQi90CrbeN9FbeNLyo9DDZ6ZA8JB7Tf3X9EToQJG/EHuaak/NZaXy/4qNvpgsHD8039lb9zpUYoFx+GJQvfYbWGWooASpGzG5BvPjOcsU1CmrU1bx7/AH/o70S0E+JGYVBvdlA8gOZP7SSDy3k+5HVCLlNGhwqzDmzcGNYldjLROAPa0LAW4c7YITEemO/2db4CbWH7KJGxlwd73b1190ypj94nUQoiZx2QaNAD2CSIAS1ZNFiA7k35yaMrBYV1UWo5FKs6qA2Ska6axIyX8W7dNenNVYZpaPb1MrE0ownoHV6bOerZ3Q3q2aOPKpjlTkt0VtVuErpRPwt5sjI7CzEbNLIOQ+cgCNK4XFeM0obNijWy2gL3I8ZaSKl+rQLPvO6OozIsY6zMN/IqnkAlTE1fyLRI18PRjCKa3H+FWZU2WQ0SEDhaFgOrBiCMPviGxHpnv9nW+Amzh+yiRMZcHO929dfdMqY/eJ1EKYzOOysmNAVvO0ANYskTAGtSSpiF2JDqwsrYqw37cgwBz/aXsPVS+mWzK+Ioc4rrdBlvCKu+sJiqa2bIZWPWNfLnBPwl+047fBl3aBhhsEduqB5Dav8ABi52fE5zEXGCTbxaMRzgt+7RqdR7NjzMXvZxjEKNVTtJy1Rq7slHxnM3zazPf/tyXD0eclq9hphKt0yqkrmuNaFlSTOgiRgcjESWJjCMPvnKBiPTPf7Ot8BNrD9lEiYx4PH7u3rr7plXHbxHEIMzyQ4YAQaNAUkTsRW6TpMAO+nPZJ4TsBDCaRWpTTiqFvr2aj5DMAbACeSa0KqnrF6mVVoSg7pXRV/ZHaFqH/HL+JJmqeJWzEbMRhUB4tK9YjIalYz2+aJub3Y1eWi1KMHh2J1mGWzJQd+XOeyU8RWVssTRwtB01eW7G1FUz5yLgYokLGSMQHBARYJyBdh98BsSaY7/AGdb4CbVDsokTGPB5Sa7cvxr7plXGrWI0E8WeaZ9ju57ijzQsO5E1GOwrlfEmdAeNB5oAVvhjzTpMAezCHmkikIFs0Yp2lFPlUGTxrzWzfucuMX3EqsBluUDyDKcyqye7GklsE14Q80ichhNeHPNImMnxJ5orAc4puaFgJLQYmBYKTOQLaKjnugkDEGmR/cWdb4CbVDsokbK8NjbKwRW2qGOZGQOZHlnc6cZ/iQFv0rf0h/SvZOOj0+AXPfSt/SH9K9kOj0uAXPHSt/SH9K9kOj0uAXI/Sl/SeyvZDo9PgFz30pf0h/SvZDo9PgFzh0pf0h/SvZDo9PgFyJ0ld+P2V7I+Yp8AI/SN34/ZXsj5inwA6NI3fj9leyLmKfACQ0ld+P2V7IdHp8AJDSl/SeyvZF0enwA79KX9J7K9kOj0+AXPfSl/SeyvZDo9PgB36Vv6T2V7IdHpcAue+lb+kP6V7IdHpcAudGl8R0h/SvZDo9LgFwS+1nYu5zZjmTzmSKKir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62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Bean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634294"/>
          </a:xfrm>
        </p:spPr>
        <p:txBody>
          <a:bodyPr/>
          <a:lstStyle/>
          <a:p>
            <a:r>
              <a:rPr lang="en-US" dirty="0"/>
              <a:t>There are following three important methods to provide configuration metadata to the Spring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/>
              <a:t>XML based configuration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Annotation-based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Java-based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544299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In a Spring application, objects </a:t>
            </a:r>
            <a:r>
              <a:rPr lang="en-US" dirty="0" smtClean="0"/>
              <a:t>are created</a:t>
            </a:r>
            <a:r>
              <a:rPr lang="en-US" dirty="0"/>
              <a:t>, are wired together, and live in the </a:t>
            </a:r>
            <a:r>
              <a:rPr lang="en-US" dirty="0" smtClean="0"/>
              <a:t>Spring container.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49" y="2332217"/>
            <a:ext cx="4930194" cy="354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06014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74195"/>
          </a:xfrm>
        </p:spPr>
        <p:txBody>
          <a:bodyPr/>
          <a:lstStyle/>
          <a:p>
            <a:r>
              <a:rPr lang="en-US" dirty="0"/>
              <a:t>Spring comes with several container implementations that can be categorized into two distinct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Bean </a:t>
            </a:r>
            <a:r>
              <a:rPr lang="en-US" dirty="0" smtClean="0"/>
              <a:t>factories</a:t>
            </a:r>
            <a:endParaRPr lang="en-US" dirty="0"/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32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application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08434"/>
          </a:xfrm>
        </p:spPr>
        <p:txBody>
          <a:bodyPr/>
          <a:lstStyle/>
          <a:p>
            <a:r>
              <a:rPr lang="en-US" b="1" dirty="0" err="1" smtClean="0"/>
              <a:t>AnnotationConfigApplicationContext</a:t>
            </a:r>
            <a:r>
              <a:rPr lang="en-US" dirty="0" smtClean="0"/>
              <a:t>: </a:t>
            </a:r>
            <a:r>
              <a:rPr lang="en-US" dirty="0"/>
              <a:t>Loads a Spring application </a:t>
            </a:r>
            <a:r>
              <a:rPr lang="en-US" dirty="0" smtClean="0"/>
              <a:t>context from </a:t>
            </a:r>
            <a:r>
              <a:rPr lang="en-US" dirty="0"/>
              <a:t>one or more Java-based configuration </a:t>
            </a:r>
            <a:r>
              <a:rPr lang="en-US" dirty="0" smtClean="0"/>
              <a:t>classes</a:t>
            </a:r>
          </a:p>
          <a:p>
            <a:endParaRPr lang="en-US" b="1" dirty="0" smtClean="0"/>
          </a:p>
          <a:p>
            <a:r>
              <a:rPr lang="en-US" b="1" dirty="0" err="1" smtClean="0"/>
              <a:t>ClassPathXmlApplicationContext</a:t>
            </a:r>
            <a:r>
              <a:rPr lang="en-US" dirty="0" smtClean="0"/>
              <a:t>: </a:t>
            </a:r>
            <a:r>
              <a:rPr lang="en-US" dirty="0"/>
              <a:t>Loads a context definition from one </a:t>
            </a:r>
            <a:r>
              <a:rPr lang="en-US" dirty="0" smtClean="0"/>
              <a:t>or more </a:t>
            </a:r>
            <a:r>
              <a:rPr lang="en-US" dirty="0"/>
              <a:t>XML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FileSystemXmlApplicationContext</a:t>
            </a:r>
            <a:r>
              <a:rPr lang="en-US" dirty="0" smtClean="0"/>
              <a:t>: </a:t>
            </a:r>
            <a:r>
              <a:rPr lang="en-US" dirty="0"/>
              <a:t>Loads a context definition from one </a:t>
            </a:r>
            <a:r>
              <a:rPr lang="en-US" dirty="0" smtClean="0"/>
              <a:t>or more </a:t>
            </a:r>
            <a:r>
              <a:rPr lang="en-US" dirty="0"/>
              <a:t>XML files in the </a:t>
            </a:r>
            <a:r>
              <a:rPr lang="en-US" dirty="0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144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 application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631216"/>
          </a:xfrm>
        </p:spPr>
        <p:txBody>
          <a:bodyPr/>
          <a:lstStyle/>
          <a:p>
            <a:r>
              <a:rPr lang="en-US" b="1" dirty="0" err="1" smtClean="0"/>
              <a:t>AnnotationConfigWebApplicationContext</a:t>
            </a:r>
            <a:r>
              <a:rPr lang="en-US" dirty="0" smtClean="0"/>
              <a:t>: </a:t>
            </a:r>
            <a:r>
              <a:rPr lang="en-US" dirty="0"/>
              <a:t>Loads a Spring web </a:t>
            </a:r>
            <a:r>
              <a:rPr lang="en-US" dirty="0" smtClean="0"/>
              <a:t>application context </a:t>
            </a:r>
            <a:r>
              <a:rPr lang="en-US" dirty="0"/>
              <a:t>from one or more Java-based configuration </a:t>
            </a:r>
            <a:r>
              <a:rPr lang="en-US" dirty="0" smtClean="0"/>
              <a:t>classes</a:t>
            </a:r>
          </a:p>
          <a:p>
            <a:endParaRPr lang="en-US" b="1" dirty="0" smtClean="0"/>
          </a:p>
          <a:p>
            <a:r>
              <a:rPr lang="en-US" b="1" dirty="0" err="1" smtClean="0"/>
              <a:t>XmlWebApplicationContext</a:t>
            </a:r>
            <a:r>
              <a:rPr lang="en-US" dirty="0" smtClean="0"/>
              <a:t>: </a:t>
            </a:r>
            <a:r>
              <a:rPr lang="en-US" dirty="0"/>
              <a:t>Loads context definitions from one or </a:t>
            </a:r>
            <a:r>
              <a:rPr lang="en-US" dirty="0" smtClean="0"/>
              <a:t>more XML </a:t>
            </a:r>
            <a:r>
              <a:rPr lang="en-US" dirty="0"/>
              <a:t>files contained in a web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99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Spring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evin\Downloads\spring_hello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29" y="728527"/>
            <a:ext cx="6684135" cy="58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526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Required Libraries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9" y="1936327"/>
            <a:ext cx="4898465" cy="312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536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POJO – Spring Bean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76" y="2089060"/>
            <a:ext cx="4544864" cy="257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7536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Audience and Prerequisite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517775"/>
          </a:xfrm>
        </p:spPr>
        <p:txBody>
          <a:bodyPr/>
          <a:lstStyle/>
          <a:p>
            <a:r>
              <a:rPr lang="en-US" altLang="en-US" smtClean="0"/>
              <a:t>The course is for &lt;whom&gt;</a:t>
            </a:r>
          </a:p>
          <a:p>
            <a:r>
              <a:rPr lang="en-US" altLang="en-US" smtClean="0"/>
              <a:t>The following are prerequisites to &lt;course&gt;:</a:t>
            </a:r>
          </a:p>
          <a:p>
            <a:pPr lvl="1"/>
            <a:r>
              <a:rPr lang="en-US" altLang="en-US" smtClean="0"/>
              <a:t>&lt;knowledge&gt;</a:t>
            </a:r>
          </a:p>
          <a:p>
            <a:pPr lvl="1"/>
            <a:r>
              <a:rPr lang="en-US" altLang="en-US" smtClean="0"/>
              <a:t>&lt;experiences&gt;</a:t>
            </a:r>
          </a:p>
          <a:p>
            <a:pPr lvl="1"/>
            <a:r>
              <a:rPr lang="en-US" altLang="en-US" smtClean="0"/>
              <a:t>&lt;course&gt;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/>
              <a:t>Bean Configuration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7" y="2052907"/>
            <a:ext cx="5950554" cy="232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1575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6" y="1994615"/>
            <a:ext cx="7313720" cy="16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277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Kevin\Downloads\spring_di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13" y="1180630"/>
            <a:ext cx="4635724" cy="462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5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Constructor-based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309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of injecting the dependencies of an </a:t>
            </a:r>
            <a:r>
              <a:rPr lang="en-US" dirty="0" smtClean="0"/>
              <a:t>object through </a:t>
            </a:r>
            <a:r>
              <a:rPr lang="en-US" dirty="0"/>
              <a:t>its constructor argument at the time of instantiating it.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64" y="4237150"/>
            <a:ext cx="6178136" cy="123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7" y="2506585"/>
            <a:ext cx="4817057" cy="14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3674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Setter-based Dependency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309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method of injecting the dependencies of an object </a:t>
            </a:r>
            <a:r>
              <a:rPr lang="en-US" dirty="0" smtClean="0"/>
              <a:t>using the </a:t>
            </a:r>
            <a:r>
              <a:rPr lang="en-US" dirty="0"/>
              <a:t>setter method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" y="2052370"/>
            <a:ext cx="4663859" cy="231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53" y="4488888"/>
            <a:ext cx="6021186" cy="160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72009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inner beans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Similar to the concept of inner classes in Java, it is also possible to define a </a:t>
            </a:r>
            <a:r>
              <a:rPr lang="en-US" dirty="0" smtClean="0"/>
              <a:t>bean inside </a:t>
            </a:r>
            <a:r>
              <a:rPr lang="en-US" dirty="0"/>
              <a:t>another </a:t>
            </a:r>
            <a:r>
              <a:rPr lang="en-US" dirty="0" smtClean="0"/>
              <a:t>bean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" y="2143729"/>
            <a:ext cx="3984464" cy="181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55" y="2148189"/>
            <a:ext cx="4059145" cy="1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9" y="4069725"/>
            <a:ext cx="7721932" cy="201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48461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7" y="1781913"/>
            <a:ext cx="5766862" cy="11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88" y="3186985"/>
            <a:ext cx="6110587" cy="280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91136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7" y="1350605"/>
            <a:ext cx="7978108" cy="310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45069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26" y="1777285"/>
            <a:ext cx="5025252" cy="180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7446" y="3834781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26" y="4181474"/>
            <a:ext cx="5211466" cy="185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4631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Map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34" y="1674253"/>
            <a:ext cx="5252612" cy="18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6082" y="3760928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Props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33" y="4128684"/>
            <a:ext cx="5801836" cy="18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155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Assessment Disciplines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7328"/>
          </a:xfrm>
        </p:spPr>
        <p:txBody>
          <a:bodyPr/>
          <a:lstStyle/>
          <a:p>
            <a:r>
              <a:rPr lang="en-US" altLang="en-US" dirty="0" smtClean="0"/>
              <a:t>Mini Test: 30%</a:t>
            </a:r>
          </a:p>
          <a:p>
            <a:r>
              <a:rPr lang="en-US" altLang="en-US" dirty="0" smtClean="0"/>
              <a:t>Final Exam: 70%</a:t>
            </a:r>
          </a:p>
          <a:p>
            <a:r>
              <a:rPr lang="en-US" altLang="en-US" dirty="0" smtClean="0"/>
              <a:t>Passing Scores: 70%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08434"/>
          </a:xfrm>
        </p:spPr>
        <p:txBody>
          <a:bodyPr/>
          <a:lstStyle/>
          <a:p>
            <a:r>
              <a:rPr lang="en-US" dirty="0"/>
              <a:t>Spring container can automatically </a:t>
            </a:r>
            <a:r>
              <a:rPr lang="en-US" dirty="0" err="1" smtClean="0"/>
              <a:t>autowire</a:t>
            </a:r>
            <a:r>
              <a:rPr lang="en-US" dirty="0" smtClean="0"/>
              <a:t> relationships </a:t>
            </a:r>
            <a:r>
              <a:rPr lang="en-US" dirty="0"/>
              <a:t>between collaborating beans by inspecting the contents of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r>
              <a:rPr lang="en-US" dirty="0" smtClean="0"/>
              <a:t>helps us reduce </a:t>
            </a:r>
            <a:r>
              <a:rPr lang="en-US" dirty="0"/>
              <a:t>some of these configurations by intelligently guessing what the reference 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Spring wires a bean's properties automatically by setting the </a:t>
            </a:r>
            <a:r>
              <a:rPr lang="en-US" dirty="0" err="1"/>
              <a:t>autowire</a:t>
            </a:r>
            <a:r>
              <a:rPr lang="en-US" dirty="0"/>
              <a:t> property </a:t>
            </a:r>
            <a:r>
              <a:rPr lang="en-US" dirty="0" smtClean="0"/>
              <a:t>on each </a:t>
            </a:r>
            <a:r>
              <a:rPr lang="en-US" dirty="0"/>
              <a:t>&lt;bean&gt; tag that you want to </a:t>
            </a:r>
            <a:r>
              <a:rPr lang="en-US" dirty="0" err="1"/>
              <a:t>autowire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5529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modes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" y="1315054"/>
            <a:ext cx="8458217" cy="46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4964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'</a:t>
            </a:r>
            <a:r>
              <a:rPr lang="en-US" dirty="0" err="1"/>
              <a:t>byName</a:t>
            </a:r>
            <a:r>
              <a:rPr lang="en-US" dirty="0"/>
              <a:t>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1" y="3593205"/>
            <a:ext cx="8052425" cy="177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" y="1384411"/>
            <a:ext cx="4575471" cy="198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32924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'</a:t>
            </a:r>
            <a:r>
              <a:rPr lang="en-US" dirty="0" err="1"/>
              <a:t>byType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5" y="1648497"/>
            <a:ext cx="8679172" cy="193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90543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Autowiring</a:t>
            </a:r>
            <a:r>
              <a:rPr lang="en-US" dirty="0"/>
              <a:t> by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3" y="1708866"/>
            <a:ext cx="4000299" cy="155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5" y="3463546"/>
            <a:ext cx="7890669" cy="180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2591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Bean's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295639"/>
            <a:ext cx="8358388" cy="452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25165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docs.spring.io/spring/docs/current/spring-framework-reference/html/images/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3" y="922318"/>
            <a:ext cx="8112661" cy="40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" y="4958367"/>
            <a:ext cx="8484950" cy="11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53762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6" y="4858702"/>
            <a:ext cx="7496175" cy="10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 descr="http://cdn.javabeat.net/wp-content/uploads/2013/03/prot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6" y="1077277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0655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Cycle of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/>
              <a:t>Post-initialization callback </a:t>
            </a:r>
            <a:r>
              <a:rPr lang="en-US" dirty="0" smtClean="0"/>
              <a:t>methods</a:t>
            </a:r>
          </a:p>
          <a:p>
            <a:r>
              <a:rPr lang="en-US" dirty="0"/>
              <a:t>Pre-destruction callback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7" y="2255143"/>
            <a:ext cx="7943804" cy="348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62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dirty="0"/>
              <a:t>Using Spring Annotations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926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Duration and Course Timetable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97050"/>
          </a:xfrm>
        </p:spPr>
        <p:txBody>
          <a:bodyPr/>
          <a:lstStyle/>
          <a:p>
            <a:r>
              <a:rPr lang="en-US" altLang="en-US" smtClean="0"/>
              <a:t>Course Duration: &lt;hrs&gt;</a:t>
            </a:r>
          </a:p>
          <a:p>
            <a:r>
              <a:rPr lang="en-US" altLang="en-US" smtClean="0"/>
              <a:t>Course Timetable: </a:t>
            </a:r>
          </a:p>
          <a:p>
            <a:pPr lvl="1"/>
            <a:r>
              <a:rPr lang="en-US" altLang="en-US" smtClean="0"/>
              <a:t>From &lt;time&gt; to &lt;time&gt;</a:t>
            </a:r>
          </a:p>
          <a:p>
            <a:pPr lvl="1"/>
            <a:r>
              <a:rPr lang="en-US" altLang="en-US" smtClean="0"/>
              <a:t>Break &lt;x&gt; minutes from &lt;time&gt; to &lt;time&gt;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Stereotypes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91491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generic stereotype that Spring will recognize as a Spring-managed</a:t>
            </a:r>
            <a:br>
              <a:rPr lang="en-US" dirty="0"/>
            </a:b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This is a specialization of the @Component annotation and it fulfills the idea of the data </a:t>
            </a:r>
            <a:r>
              <a:rPr lang="en-US" dirty="0" smtClean="0"/>
              <a:t>access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This is a specialization of the @Component annotation and it fulfills the idea of a service layer</a:t>
            </a:r>
            <a:r>
              <a:rPr lang="en-US" dirty="0" smtClean="0"/>
              <a:t>.</a:t>
            </a:r>
          </a:p>
          <a:p>
            <a:r>
              <a:rPr lang="en-US" dirty="0"/>
              <a:t>@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/>
              <a:t>This is also a specialization of the @Component annotation and normally is used on </a:t>
            </a:r>
            <a:r>
              <a:rPr lang="en-US" dirty="0" smtClean="0"/>
              <a:t>a web </a:t>
            </a:r>
            <a:r>
              <a:rPr lang="en-US" dirty="0"/>
              <a:t>context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574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34403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container to actually create </a:t>
            </a:r>
            <a:r>
              <a:rPr lang="en-US" dirty="0" smtClean="0"/>
              <a:t>the instance </a:t>
            </a:r>
            <a:r>
              <a:rPr lang="en-US" dirty="0"/>
              <a:t>and assign it to the declared </a:t>
            </a:r>
            <a:r>
              <a:rPr lang="en-US" dirty="0" smtClean="0"/>
              <a:t>variable</a:t>
            </a:r>
          </a:p>
          <a:p>
            <a:r>
              <a:rPr lang="en-US" dirty="0"/>
              <a:t>The @</a:t>
            </a:r>
            <a:r>
              <a:rPr lang="en-US" dirty="0" err="1"/>
              <a:t>Autowired</a:t>
            </a:r>
            <a:r>
              <a:rPr lang="en-US" dirty="0"/>
              <a:t> annotation can be used to </a:t>
            </a:r>
            <a:r>
              <a:rPr lang="en-US" dirty="0" err="1"/>
              <a:t>autowire</a:t>
            </a:r>
            <a:r>
              <a:rPr lang="en-US" dirty="0"/>
              <a:t> bean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Setter Methods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59604914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9" y="2054650"/>
            <a:ext cx="6704383" cy="21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06503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Setter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9" y="1378039"/>
            <a:ext cx="6328429" cy="26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327032"/>
            <a:ext cx="7578439" cy="166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854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3" y="1497033"/>
            <a:ext cx="6292371" cy="312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4494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on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14" y="1481072"/>
            <a:ext cx="5962425" cy="212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21083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Points to Remember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9459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19461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19466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467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Title 3"/>
          <p:cNvSpPr>
            <a:spLocks noGrp="1"/>
          </p:cNvSpPr>
          <p:nvPr>
            <p:ph type="ctrTitle"/>
          </p:nvPr>
        </p:nvSpPr>
        <p:spPr>
          <a:xfrm>
            <a:off x="4014788" y="3697288"/>
            <a:ext cx="4578350" cy="7239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Thank You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42687"/>
              </p:ext>
            </p:extLst>
          </p:nvPr>
        </p:nvGraphicFramePr>
        <p:xfrm>
          <a:off x="152400" y="1600200"/>
          <a:ext cx="8647113" cy="2124368"/>
        </p:xfrm>
        <a:graphic>
          <a:graphicData uri="http://schemas.openxmlformats.org/drawingml/2006/table">
            <a:tbl>
              <a:tblPr/>
              <a:tblGrid>
                <a:gridCol w="942975"/>
                <a:gridCol w="657225"/>
                <a:gridCol w="2732088"/>
                <a:gridCol w="1371600"/>
                <a:gridCol w="2943225"/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12/05/2015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Kien Tran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Further References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&lt;Source 1&gt;</a:t>
            </a:r>
          </a:p>
          <a:p>
            <a:r>
              <a:rPr lang="en-US" altLang="en-US" smtClean="0"/>
              <a:t>&lt;Source 2&gt;</a:t>
            </a:r>
          </a:p>
          <a:p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To complete the course, your PC must install:</a:t>
            </a:r>
          </a:p>
          <a:p>
            <a:pPr lvl="1"/>
            <a:r>
              <a:rPr lang="en-US" altLang="en-US" smtClean="0"/>
              <a:t>Software 1</a:t>
            </a:r>
          </a:p>
          <a:p>
            <a:pPr lvl="1"/>
            <a:r>
              <a:rPr lang="en-US" altLang="en-US" smtClean="0"/>
              <a:t>Software 2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1C02D-3FAB-4303-812F-EEB59C1A2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302EF0-963A-42C2-8119-6ACB9971A470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0C0AF7E-57A5-486C-A203-DF57CAD56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1433</Words>
  <Application>Microsoft Office PowerPoint</Application>
  <PresentationFormat>On-screen Show (4:3)</PresentationFormat>
  <Paragraphs>280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MS PGothic</vt:lpstr>
      <vt:lpstr>Arial</vt:lpstr>
      <vt:lpstr>Arial Bold</vt:lpstr>
      <vt:lpstr>Calibri</vt:lpstr>
      <vt:lpstr>Gotham Book</vt:lpstr>
      <vt:lpstr>Wingdings</vt:lpstr>
      <vt:lpstr>~0682649</vt:lpstr>
      <vt:lpstr>Spring Core</vt:lpstr>
      <vt:lpstr>Introduction</vt:lpstr>
      <vt:lpstr>Course Objectives</vt:lpstr>
      <vt:lpstr>Agenda</vt:lpstr>
      <vt:lpstr>Course Audience and Prerequisite</vt:lpstr>
      <vt:lpstr>Assessment Disciplines</vt:lpstr>
      <vt:lpstr>Duration and Course Timetable</vt:lpstr>
      <vt:lpstr>Further References</vt:lpstr>
      <vt:lpstr>Set Up Environment</vt:lpstr>
      <vt:lpstr>Course Administration </vt:lpstr>
      <vt:lpstr>Introduction</vt:lpstr>
      <vt:lpstr>What is Spring Framework ?</vt:lpstr>
      <vt:lpstr>Why use it?  </vt:lpstr>
      <vt:lpstr>Features of Spring</vt:lpstr>
      <vt:lpstr>Features of Spring </vt:lpstr>
      <vt:lpstr>Features of Spring </vt:lpstr>
      <vt:lpstr>Features of Spring </vt:lpstr>
      <vt:lpstr>Features of Spring </vt:lpstr>
      <vt:lpstr>Features of Spring</vt:lpstr>
      <vt:lpstr>Other features of Spring </vt:lpstr>
      <vt:lpstr>Other features of Spring </vt:lpstr>
      <vt:lpstr>Other features of Spring </vt:lpstr>
      <vt:lpstr>Other features of Spring </vt:lpstr>
      <vt:lpstr>Spring Framework Architecture</vt:lpstr>
      <vt:lpstr>Spring Framework Architecture</vt:lpstr>
      <vt:lpstr>Spring Core Container </vt:lpstr>
      <vt:lpstr>Spring Core Container </vt:lpstr>
      <vt:lpstr>The AOP module </vt:lpstr>
      <vt:lpstr>Data access/integration </vt:lpstr>
      <vt:lpstr>Data access/integration </vt:lpstr>
      <vt:lpstr>The Web module </vt:lpstr>
      <vt:lpstr>The Web module </vt:lpstr>
      <vt:lpstr>The Test module </vt:lpstr>
      <vt:lpstr>Inversion of Control in Spring </vt:lpstr>
      <vt:lpstr>Understanding Inversion of Control </vt:lpstr>
      <vt:lpstr>Understanding Inversion of Control </vt:lpstr>
      <vt:lpstr>Understanding Inversion of Control </vt:lpstr>
      <vt:lpstr>Understanding Inversion of Control </vt:lpstr>
      <vt:lpstr>Dependency Injection </vt:lpstr>
      <vt:lpstr>Spring Bean</vt:lpstr>
      <vt:lpstr>Beans </vt:lpstr>
      <vt:lpstr>Spring Bean Configuration</vt:lpstr>
      <vt:lpstr>Spring Container </vt:lpstr>
      <vt:lpstr>Spring Container </vt:lpstr>
      <vt:lpstr>Working with an application context </vt:lpstr>
      <vt:lpstr>Working with an application context </vt:lpstr>
      <vt:lpstr>Sample Spring Application</vt:lpstr>
      <vt:lpstr>Sample Spring Application</vt:lpstr>
      <vt:lpstr>Sample Spring Application</vt:lpstr>
      <vt:lpstr>Sample Spring Application</vt:lpstr>
      <vt:lpstr>Sample Spring Application</vt:lpstr>
      <vt:lpstr>Dependency Injection in Spring </vt:lpstr>
      <vt:lpstr>Spring Constructor-based Dependency Injection</vt:lpstr>
      <vt:lpstr>Spring Setter-based Dependency Injection </vt:lpstr>
      <vt:lpstr>Injecting inner beans </vt:lpstr>
      <vt:lpstr>Injecting primary data types</vt:lpstr>
      <vt:lpstr>Injecting Collection </vt:lpstr>
      <vt:lpstr>Injecting Collection </vt:lpstr>
      <vt:lpstr>Injecting Collection </vt:lpstr>
      <vt:lpstr>Autowiring in Spring </vt:lpstr>
      <vt:lpstr>Autowiring modes </vt:lpstr>
      <vt:lpstr>Spring Autowiring 'byName'</vt:lpstr>
      <vt:lpstr>Spring Autowiring 'byType' </vt:lpstr>
      <vt:lpstr>Spring Autowiring by Constructor</vt:lpstr>
      <vt:lpstr>Bean's Scope </vt:lpstr>
      <vt:lpstr>Singleton Scope </vt:lpstr>
      <vt:lpstr>Prototype Scope </vt:lpstr>
      <vt:lpstr>Life Cycle of Bean</vt:lpstr>
      <vt:lpstr>Using Spring Annotations </vt:lpstr>
      <vt:lpstr>Spring Stereotypes </vt:lpstr>
      <vt:lpstr>@Autowired  </vt:lpstr>
      <vt:lpstr>@Autowired  </vt:lpstr>
      <vt:lpstr>@Autowired on Setter Methods </vt:lpstr>
      <vt:lpstr>@Autowired on Properties </vt:lpstr>
      <vt:lpstr>@Autowired on Constructors </vt:lpstr>
      <vt:lpstr>Points to Remember</vt:lpstr>
      <vt:lpstr>Q&amp;A</vt:lpstr>
      <vt:lpstr> 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2015-12-04T10:20:50Z</dcterms:created>
  <dcterms:modified xsi:type="dcterms:W3CDTF">2016-01-25T11:36:53Z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