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2" r:id="rId2"/>
    <p:sldId id="301" r:id="rId3"/>
    <p:sldId id="293" r:id="rId4"/>
    <p:sldId id="302" r:id="rId5"/>
    <p:sldId id="303" r:id="rId6"/>
    <p:sldId id="304" r:id="rId7"/>
    <p:sldId id="305" r:id="rId8"/>
    <p:sldId id="319" r:id="rId9"/>
    <p:sldId id="307" r:id="rId10"/>
    <p:sldId id="308" r:id="rId11"/>
    <p:sldId id="309" r:id="rId12"/>
    <p:sldId id="310" r:id="rId13"/>
    <p:sldId id="320" r:id="rId14"/>
    <p:sldId id="312" r:id="rId15"/>
    <p:sldId id="313" r:id="rId16"/>
    <p:sldId id="314" r:id="rId17"/>
    <p:sldId id="315" r:id="rId18"/>
    <p:sldId id="321" r:id="rId19"/>
    <p:sldId id="316" r:id="rId20"/>
    <p:sldId id="317" r:id="rId21"/>
    <p:sldId id="318" r:id="rId22"/>
    <p:sldId id="299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84" autoAdjust="0"/>
  </p:normalViewPr>
  <p:slideViewPr>
    <p:cSldViewPr>
      <p:cViewPr varScale="1">
        <p:scale>
          <a:sx n="91" d="100"/>
          <a:sy n="91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EC2E-7004-4E52-B364-EF7EFD24F792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BBD94-F691-4E8C-B563-F4811306E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9906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section </a:t>
            </a:r>
            <a:r>
              <a:rPr lang="en-US" dirty="0"/>
              <a:t>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4452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477000"/>
            <a:ext cx="3810000" cy="174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FD07-2167-4704-BB12-D7F29AECB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i_logo_powerpoint_1_line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3" r:id="rId3"/>
    <p:sldLayoutId id="2147483666" r:id="rId4"/>
    <p:sldLayoutId id="2147483667" r:id="rId5"/>
    <p:sldLayoutId id="2147483668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file:///C:\Users\a0850458\Desktop\InitialisationSequence.vs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HO6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hyperlink" Target="http://e2e.ti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0850458\Desktop\software_overview.vsd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0850458\Desktop\data_structures.vsd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Interfaces:</a:t>
            </a:r>
            <a:br>
              <a:rPr lang="en-US" dirty="0" smtClean="0"/>
            </a:br>
            <a:r>
              <a:rPr lang="en-US" dirty="0" smtClean="0"/>
              <a:t>Programming with IQNet2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smtClean="0"/>
              <a:t>CI Hardware Applications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Simultaneous Radio Standards (2)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9725" y="990600"/>
            <a:ext cx="8570913" cy="5145088"/>
          </a:xfrm>
        </p:spPr>
        <p:txBody>
          <a:bodyPr/>
          <a:lstStyle/>
          <a:p>
            <a:r>
              <a:rPr lang="en-US" dirty="0" smtClean="0"/>
              <a:t>In IQN2_AilConfigObj and IQN2_AidConfigObj</a:t>
            </a:r>
          </a:p>
          <a:p>
            <a:pPr lvl="1"/>
            <a:r>
              <a:rPr lang="en-US" dirty="0" err="1"/>
              <a:t>firstRdStdAxC</a:t>
            </a:r>
            <a:r>
              <a:rPr lang="en-US" dirty="0"/>
              <a:t> determines the first index </a:t>
            </a:r>
          </a:p>
          <a:p>
            <a:pPr lvl="1"/>
            <a:r>
              <a:rPr lang="en-US" dirty="0" err="1"/>
              <a:t>numRdStdEgress</a:t>
            </a:r>
            <a:r>
              <a:rPr lang="en-US" dirty="0"/>
              <a:t>/</a:t>
            </a:r>
            <a:r>
              <a:rPr lang="en-US" dirty="0" err="1"/>
              <a:t>IngressAxC</a:t>
            </a:r>
            <a:r>
              <a:rPr lang="en-US" dirty="0"/>
              <a:t> for the number of </a:t>
            </a:r>
            <a:r>
              <a:rPr lang="en-US" dirty="0" err="1"/>
              <a:t>AxCs</a:t>
            </a:r>
            <a:endParaRPr lang="en-US" dirty="0"/>
          </a:p>
          <a:p>
            <a:pPr lvl="1"/>
            <a:r>
              <a:rPr lang="en-US" dirty="0" err="1" smtClean="0"/>
              <a:t>RdStd</a:t>
            </a:r>
            <a:r>
              <a:rPr lang="en-US" dirty="0" smtClean="0"/>
              <a:t>=LTE </a:t>
            </a:r>
            <a:r>
              <a:rPr lang="en-US" dirty="0" smtClean="0"/>
              <a:t>or WCDMA</a:t>
            </a:r>
          </a:p>
          <a:p>
            <a:pPr lvl="1"/>
            <a:r>
              <a:rPr lang="en-US" dirty="0" smtClean="0"/>
              <a:t>These indexes correspond to </a:t>
            </a:r>
            <a:r>
              <a:rPr lang="en-US" dirty="0" err="1" smtClean="0"/>
              <a:t>AxCconfig</a:t>
            </a:r>
            <a:r>
              <a:rPr lang="en-US" dirty="0" smtClean="0"/>
              <a:t>[] entries</a:t>
            </a:r>
          </a:p>
          <a:p>
            <a:r>
              <a:rPr lang="en-US" dirty="0" smtClean="0"/>
              <a:t>User application provides </a:t>
            </a:r>
            <a:r>
              <a:rPr lang="en-US" dirty="0" err="1" smtClean="0"/>
              <a:t>AxC</a:t>
            </a:r>
            <a:r>
              <a:rPr lang="en-US" dirty="0" smtClean="0"/>
              <a:t> numbers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RdStd</a:t>
            </a:r>
            <a:r>
              <a:rPr lang="en-US" dirty="0" smtClean="0"/>
              <a:t> </a:t>
            </a:r>
            <a:r>
              <a:rPr lang="en-US" dirty="0" err="1" smtClean="0"/>
              <a:t>Axc</a:t>
            </a:r>
            <a:r>
              <a:rPr lang="en-US" dirty="0" smtClean="0"/>
              <a:t> index can’t overlap.</a:t>
            </a:r>
          </a:p>
          <a:p>
            <a:pPr lvl="1"/>
            <a:r>
              <a:rPr lang="en-US" dirty="0" smtClean="0"/>
              <a:t>For instance, if </a:t>
            </a:r>
            <a:r>
              <a:rPr lang="en-US" dirty="0" err="1" smtClean="0"/>
              <a:t>Wcdma</a:t>
            </a:r>
            <a:r>
              <a:rPr lang="en-US" dirty="0" smtClean="0"/>
              <a:t> </a:t>
            </a:r>
            <a:r>
              <a:rPr lang="en-US" dirty="0" err="1" smtClean="0"/>
              <a:t>AxCs</a:t>
            </a:r>
            <a:r>
              <a:rPr lang="en-US" dirty="0" smtClean="0"/>
              <a:t> are configured first</a:t>
            </a:r>
          </a:p>
          <a:p>
            <a:pPr lvl="2"/>
            <a:r>
              <a:rPr lang="en-US" dirty="0" err="1" smtClean="0"/>
              <a:t>firstLteAxC</a:t>
            </a:r>
            <a:r>
              <a:rPr lang="en-US" dirty="0" smtClean="0"/>
              <a:t> = </a:t>
            </a:r>
            <a:r>
              <a:rPr lang="en-US" dirty="0" err="1" smtClean="0"/>
              <a:t>firstWcdmaAxC</a:t>
            </a:r>
            <a:r>
              <a:rPr lang="en-US" dirty="0" smtClean="0"/>
              <a:t> + \ max(</a:t>
            </a:r>
            <a:r>
              <a:rPr lang="en-US" dirty="0" err="1" smtClean="0"/>
              <a:t>numWcdmaEgressAxC</a:t>
            </a:r>
            <a:r>
              <a:rPr lang="en-US" dirty="0" smtClean="0"/>
              <a:t>, </a:t>
            </a:r>
            <a:r>
              <a:rPr lang="en-US" dirty="0" err="1" smtClean="0"/>
              <a:t>numWcdmaIngressAxC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Simultaneous Radio Standards (3)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25" y="990600"/>
            <a:ext cx="8909050" cy="30607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Separate application radio timers for DL and UL (up to 8)</a:t>
            </a:r>
          </a:p>
          <a:p>
            <a:pPr lvl="1">
              <a:defRPr/>
            </a:pPr>
            <a:r>
              <a:rPr lang="en-US" dirty="0"/>
              <a:t>1 to 1 mapping between egress radio standards and radio timers.</a:t>
            </a:r>
          </a:p>
          <a:p>
            <a:pPr lvl="1">
              <a:defRPr/>
            </a:pPr>
            <a:r>
              <a:rPr lang="en-US" dirty="0"/>
              <a:t>Default radio timer parameters are applied by LLD</a:t>
            </a:r>
          </a:p>
          <a:p>
            <a:pPr lvl="1">
              <a:defRPr/>
            </a:pPr>
            <a:r>
              <a:rPr lang="en-US" dirty="0"/>
              <a:t>Override of the default parameters supported (</a:t>
            </a:r>
            <a:r>
              <a:rPr lang="en-US" dirty="0" err="1"/>
              <a:t>userSpecified</a:t>
            </a:r>
            <a:r>
              <a:rPr lang="en-US" dirty="0"/>
              <a:t>=1)</a:t>
            </a:r>
          </a:p>
          <a:p>
            <a:pPr lvl="2">
              <a:defRPr/>
            </a:pPr>
            <a:r>
              <a:rPr lang="en-US" dirty="0" smtClean="0"/>
              <a:t>For </a:t>
            </a:r>
            <a:r>
              <a:rPr lang="en-US" dirty="0" smtClean="0"/>
              <a:t>LTE</a:t>
            </a:r>
          </a:p>
          <a:p>
            <a:pPr lvl="3">
              <a:defRPr/>
            </a:pPr>
            <a:r>
              <a:rPr lang="en-US" dirty="0" smtClean="0"/>
              <a:t>number </a:t>
            </a:r>
            <a:r>
              <a:rPr lang="en-US" dirty="0"/>
              <a:t>of LTE symbols per symbol strobe is </a:t>
            </a:r>
            <a:r>
              <a:rPr lang="en-US" dirty="0" smtClean="0"/>
              <a:t>configurable</a:t>
            </a:r>
          </a:p>
          <a:p>
            <a:pPr lvl="3">
              <a:defRPr/>
            </a:pPr>
            <a:r>
              <a:rPr lang="en-US" dirty="0" smtClean="0"/>
              <a:t>number </a:t>
            </a:r>
            <a:r>
              <a:rPr lang="en-US" dirty="0"/>
              <a:t>of LTE symbols per frame </a:t>
            </a:r>
            <a:r>
              <a:rPr lang="en-US" dirty="0" smtClean="0"/>
              <a:t>strobe as well.</a:t>
            </a:r>
          </a:p>
          <a:p>
            <a:pPr lvl="3">
              <a:defRPr/>
            </a:pPr>
            <a:r>
              <a:rPr lang="en-US" dirty="0" smtClean="0"/>
              <a:t>allows </a:t>
            </a:r>
            <a:r>
              <a:rPr lang="en-US" dirty="0"/>
              <a:t>an LTE application to work at 1-symbol pace, or 2-symbol pace,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pPr>
              <a:defRPr/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44600" y="4000500"/>
          <a:ext cx="6719261" cy="2772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3329"/>
                <a:gridCol w="3485932"/>
              </a:tblGrid>
              <a:tr h="196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RADT parameters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Default values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567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initFrameLsbNum 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5567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initFrameMsbNum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5567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frameTerminalCount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4096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5567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bcnCompValue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6664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Frame strobe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Every 10ms, so:</a:t>
                      </a:r>
                    </a:p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LTE: 140 symbols (default is normal CP)</a:t>
                      </a:r>
                    </a:p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WCDMA: 15 slots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6664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strobe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Every symbol, so:</a:t>
                      </a:r>
                    </a:p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LTE: every symbol with normal CP</a:t>
                      </a:r>
                    </a:p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WCDMA: every slot (2560 chips) 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Simultaneous Radio Standards (4)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25" y="990600"/>
            <a:ext cx="8909050" cy="51546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Up to 24 AT2 event objects in the LLD</a:t>
            </a:r>
          </a:p>
          <a:p>
            <a:pPr lvl="1">
              <a:defRPr/>
            </a:pPr>
            <a:r>
              <a:rPr lang="en-US" dirty="0"/>
              <a:t>used by SW applications, EDMA channels, and hardware accelerators as system events for CPU interrupts, transfer triggers, or hardware processing </a:t>
            </a:r>
            <a:r>
              <a:rPr lang="en-US" dirty="0" smtClean="0"/>
              <a:t>ticks</a:t>
            </a:r>
          </a:p>
          <a:p>
            <a:pPr>
              <a:defRPr/>
            </a:pPr>
            <a:r>
              <a:rPr lang="en-US" dirty="0"/>
              <a:t>AT2 event0 is connected to the EXTFRAMEEVENT external pin and can be used to synchronize with external test equipment.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AT2 </a:t>
            </a:r>
            <a:r>
              <a:rPr lang="en-US" dirty="0"/>
              <a:t>event8 is dedicated for the </a:t>
            </a:r>
            <a:r>
              <a:rPr lang="en-US" dirty="0" smtClean="0"/>
              <a:t>RAC, AT2 </a:t>
            </a:r>
            <a:r>
              <a:rPr lang="en-US" dirty="0"/>
              <a:t>event 9 for TAC. </a:t>
            </a:r>
            <a:endParaRPr lang="en-US" dirty="0" smtClean="0"/>
          </a:p>
          <a:p>
            <a:pPr>
              <a:defRPr/>
            </a:pPr>
            <a:r>
              <a:rPr lang="en-US" dirty="0"/>
              <a:t>Events linked to one of the radio timers, hence radio standard. </a:t>
            </a:r>
          </a:p>
          <a:p>
            <a:pPr>
              <a:defRPr/>
            </a:pPr>
            <a:r>
              <a:rPr lang="en-US" dirty="0" smtClean="0"/>
              <a:t>Applications </a:t>
            </a:r>
            <a:r>
              <a:rPr lang="en-US" dirty="0"/>
              <a:t>need </a:t>
            </a:r>
            <a:r>
              <a:rPr lang="en-US" dirty="0" smtClean="0"/>
              <a:t>to:</a:t>
            </a:r>
          </a:p>
          <a:p>
            <a:pPr lvl="1">
              <a:defRPr/>
            </a:pPr>
            <a:r>
              <a:rPr lang="en-US" dirty="0" smtClean="0"/>
              <a:t>specify </a:t>
            </a:r>
            <a:r>
              <a:rPr lang="en-US" dirty="0"/>
              <a:t>the radio timer id, and the type of strobe (symbol/frame), along with offset and modulo values.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offset </a:t>
            </a:r>
            <a:r>
              <a:rPr lang="en-US" dirty="0"/>
              <a:t>and modulo values are expressed in byte clock unit, but user applications can first express those in </a:t>
            </a:r>
            <a:r>
              <a:rPr lang="en-US" dirty="0" err="1"/>
              <a:t>nanosecs</a:t>
            </a:r>
            <a:r>
              <a:rPr lang="en-US" dirty="0"/>
              <a:t> and get a conversion to byte </a:t>
            </a:r>
            <a:r>
              <a:rPr lang="en-US" dirty="0" smtClean="0"/>
              <a:t>clocks with LLD API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Driver APIs and Initialization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Interfaces: Programming with IQNet2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IQN2 Functional Layer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25" y="990600"/>
            <a:ext cx="8909050" cy="1220788"/>
          </a:xfrm>
        </p:spPr>
        <p:txBody>
          <a:bodyPr/>
          <a:lstStyle/>
          <a:p>
            <a:r>
              <a:rPr lang="en-US" smtClean="0"/>
              <a:t>Functional layer public APIs</a:t>
            </a:r>
          </a:p>
          <a:p>
            <a:endParaRPr lang="en-US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7338" y="1879600"/>
          <a:ext cx="8516148" cy="3319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7256"/>
                <a:gridCol w="5938892"/>
              </a:tblGrid>
              <a:tr h="4742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IQN2 Functional Layer</a:t>
                      </a:r>
                      <a:endParaRPr lang="en-US" sz="18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212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Iqn2Fl_init</a:t>
                      </a:r>
                      <a:endParaRPr lang="en-US" sz="18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Peripheral specific initialization function</a:t>
                      </a:r>
                      <a:endParaRPr lang="en-US" sz="18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4212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Iqn2Fl_open</a:t>
                      </a:r>
                      <a:endParaRPr lang="en-US" sz="18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Opens an instance of iqn2 </a:t>
                      </a:r>
                      <a:r>
                        <a:rPr lang="en-US" sz="1800" dirty="0" err="1">
                          <a:effectLst/>
                        </a:rPr>
                        <a:t>fl</a:t>
                      </a:r>
                      <a:endParaRPr lang="en-US" sz="18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4212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Iqn2Fl_hwSetup</a:t>
                      </a:r>
                      <a:endParaRPr lang="en-US" sz="18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Initializes the device registers</a:t>
                      </a:r>
                      <a:endParaRPr lang="en-US" sz="18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4212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Iqn2Fl_hwControl</a:t>
                      </a:r>
                      <a:endParaRPr lang="en-US" sz="18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Controls IQN2 operation based on the control command</a:t>
                      </a:r>
                      <a:endParaRPr lang="en-US" sz="18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4212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Iqn2Fl_getHwStatus</a:t>
                      </a:r>
                      <a:endParaRPr lang="en-US" sz="18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IQN2 status values based on the status query command</a:t>
                      </a:r>
                      <a:endParaRPr lang="en-US" sz="18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4212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Iqn2Fl_close</a:t>
                      </a:r>
                      <a:endParaRPr lang="en-US" sz="18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Closing an instance of iqn2 </a:t>
                      </a:r>
                      <a:r>
                        <a:rPr lang="en-US" sz="1800" dirty="0" err="1">
                          <a:effectLst/>
                        </a:rPr>
                        <a:t>fl</a:t>
                      </a:r>
                      <a:endParaRPr lang="en-US" sz="18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IQN2 Driver APIs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25" y="990600"/>
            <a:ext cx="8909050" cy="1220788"/>
          </a:xfrm>
        </p:spPr>
        <p:txBody>
          <a:bodyPr/>
          <a:lstStyle/>
          <a:p>
            <a:r>
              <a:rPr lang="en-US" smtClean="0"/>
              <a:t>Driver public APIs</a:t>
            </a:r>
          </a:p>
          <a:p>
            <a:endParaRPr lang="en-US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5588" y="884238"/>
          <a:ext cx="8686800" cy="5875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0114"/>
                <a:gridCol w="4506686"/>
              </a:tblGrid>
              <a:tr h="1301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IQN2 Driver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/>
                </a:tc>
              </a:tr>
              <a:tr h="32688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IQN2_calcParameters </a:t>
                      </a: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Calculates IQN2 timing and delay parameters according to the pre-set parameters in IQN2_ConfigObj.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  <a:tr h="215525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IQN2_initDio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Sets up the </a:t>
                      </a:r>
                      <a:r>
                        <a:rPr lang="en-US" sz="1000" dirty="0" err="1">
                          <a:effectLst/>
                        </a:rPr>
                        <a:t>dio</a:t>
                      </a:r>
                      <a:r>
                        <a:rPr lang="en-US" sz="1000" dirty="0">
                          <a:effectLst/>
                        </a:rPr>
                        <a:t> configuration structure given the application parameters.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  <a:tr h="215525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IQN2_initHw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Sets up the IQN2 FL setup structures given the IQN2_ConfigObj instance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  <a:tr h="323288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IQN2_startHw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Configures IQN2 HW registers given user IQN2 configuration. HW is then started, waiting for  the selected synchronization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  <a:tr h="538814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IQN2_runBcnTimer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Starts the BCN Timer free running. SW writes are not precise so it is expected in real case system, the application SW will correct the timer value with an offset. </a:t>
                      </a:r>
                      <a:r>
                        <a:rPr lang="en-US" sz="1000" dirty="0" smtClean="0">
                          <a:effectLst/>
                        </a:rPr>
                        <a:t>IQN2_resyncProcedure is used up on a </a:t>
                      </a:r>
                      <a:r>
                        <a:rPr lang="en-US" sz="1000" dirty="0" err="1" smtClean="0">
                          <a:effectLst/>
                        </a:rPr>
                        <a:t>resync</a:t>
                      </a:r>
                      <a:r>
                        <a:rPr lang="en-US" sz="1000" dirty="0" smtClean="0">
                          <a:effectLst/>
                        </a:rPr>
                        <a:t> external event.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  <a:tr h="431051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IQN2_initRadioTimer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Sets up the IQN2 FL setup Radio Timer structures given the IQN2_ConfigObj instance, and the egress/ingress radio standards configured during IQN2_initHw().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  <a:tr h="323288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IQN2_initAt2Event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Sets up the IQN2 FL setup AT2 event structures given the IQN2_At2Eventobj instance. This instance is also registered in </a:t>
                      </a:r>
                      <a:r>
                        <a:rPr lang="en-US" sz="1000" u="none" strike="noStrike" dirty="0">
                          <a:effectLst/>
                        </a:rPr>
                        <a:t>IQN2_ConfigObj</a:t>
                      </a:r>
                      <a:r>
                        <a:rPr lang="en-US" sz="1000" dirty="0">
                          <a:effectLst/>
                        </a:rPr>
                        <a:t> instance.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  <a:tr h="215525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IQN2_enableAt2Event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Enables a given AT2 event, assuming this event was already initialized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  <a:tr h="130136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IQN2_disableAt2Event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Disables a given AT2 event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  <a:tr h="215525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IQN2_getIngressRadioStandardId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Returns the ingress radio standard ID associated with the </a:t>
                      </a:r>
                      <a:r>
                        <a:rPr lang="en-US" sz="1000" dirty="0" err="1">
                          <a:effectLst/>
                        </a:rPr>
                        <a:t>AxC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  <a:tr h="215525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IQN2_getEgressRadioStandardId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Returns the egress radio standard ID associated with the </a:t>
                      </a:r>
                      <a:r>
                        <a:rPr lang="en-US" sz="1000" dirty="0" err="1">
                          <a:effectLst/>
                        </a:rPr>
                        <a:t>AxC</a:t>
                      </a:r>
                      <a:r>
                        <a:rPr lang="en-US" sz="1000" dirty="0">
                          <a:effectLst/>
                        </a:rPr>
                        <a:t>. Used for dynamic control of MBSFN in LTE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  <a:tr h="862102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IQN2_getIngressRadioTimerId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Returns the ingress radio timer ID associated with the </a:t>
                      </a:r>
                      <a:r>
                        <a:rPr lang="en-US" sz="1000" dirty="0" err="1">
                          <a:effectLst/>
                        </a:rPr>
                        <a:t>AxC</a:t>
                      </a:r>
                      <a:r>
                        <a:rPr lang="en-US" sz="1000" dirty="0">
                          <a:effectLst/>
                        </a:rPr>
                        <a:t> number. Ingress radio timer id is equal to Ingress radio standard id + max number of populated radio standards. Application may need to have separate radio timers for downlink and uplink. Following call to IQN2_initHw(), with this function, the application can get a radio timer ID and pass user-specified parameters for radio timers in IQN2_ConfigObj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  <a:tr h="862102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IQN2_getEgressRadioTimerId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Returns the egress radio timer ID associated with the </a:t>
                      </a:r>
                      <a:r>
                        <a:rPr lang="en-US" sz="1000" dirty="0" err="1">
                          <a:effectLst/>
                        </a:rPr>
                        <a:t>AxC</a:t>
                      </a:r>
                      <a:r>
                        <a:rPr lang="en-US" sz="1000" dirty="0">
                          <a:effectLst/>
                        </a:rPr>
                        <a:t> number. Egress radio timer id is equal to Egress radio standard id. Application may need to have separate radio timers for downlink and uplink. Following call to IQN2_initHw(), with this function, the application can get a radio timer ID and pass user-specified parameters for radio timers in IQN2_ConfigObj.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  <a:tr h="215525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IQN2_enableException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Configures IQN2 HW registers to enable errors at alarms at IQN2 level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  <a:tr h="130136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IQN2_resetException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Resets IQN2LLD exception counters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  <a:tr h="215525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IQN2_captureException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Captures the exception counts into a supplied destination storage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  <a:tr h="130136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IQN2_resetIqn2</a:t>
                      </a:r>
                      <a:endParaRPr lang="en-US" sz="100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Used to reset IQN2 to its default state</a:t>
                      </a:r>
                      <a:endParaRPr lang="en-US" sz="1000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45432" marR="45432" marT="0" marB="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Initialization example</a:t>
            </a:r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5628"/>
              </p:ext>
            </p:extLst>
          </p:nvPr>
        </p:nvGraphicFramePr>
        <p:xfrm>
          <a:off x="871538" y="504825"/>
          <a:ext cx="7378700" cy="591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4" imgW="7994700" imgH="6409696" progId="Visio.Drawing.11">
                  <p:link updateAutomatic="1"/>
                </p:oleObj>
              </mc:Choice>
              <mc:Fallback>
                <p:oleObj name="Visio" r:id="rId4" imgW="7994700" imgH="6409696" progId="Visio.Drawing.11">
                  <p:link updateAutomatic="1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04825"/>
                        <a:ext cx="7378700" cy="591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050" y="37258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67700" cy="5334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Introduction to IQN2</a:t>
            </a:r>
          </a:p>
          <a:p>
            <a:pPr lvl="1" eaLnBrk="1" hangingPunct="1"/>
            <a:r>
              <a:rPr lang="en-US" sz="2400" dirty="0" smtClean="0"/>
              <a:t>Albert’s part</a:t>
            </a:r>
          </a:p>
          <a:p>
            <a:pPr eaLnBrk="1" hangingPunct="1"/>
            <a:r>
              <a:rPr lang="en-US" sz="2800" dirty="0" smtClean="0"/>
              <a:t>How to Program with IQN2 Driver</a:t>
            </a:r>
          </a:p>
          <a:p>
            <a:pPr lvl="1" eaLnBrk="1" hangingPunct="1"/>
            <a:r>
              <a:rPr lang="en-US" sz="2400" dirty="0" smtClean="0"/>
              <a:t>Driver overview</a:t>
            </a:r>
          </a:p>
          <a:p>
            <a:pPr lvl="1" eaLnBrk="1" hangingPunct="1"/>
            <a:r>
              <a:rPr lang="en-US" sz="2400" dirty="0" smtClean="0"/>
              <a:t>Support for simultaneous radio standards</a:t>
            </a:r>
          </a:p>
          <a:p>
            <a:pPr lvl="1" eaLnBrk="1" hangingPunct="1"/>
            <a:r>
              <a:rPr lang="en-US" sz="2400" dirty="0" smtClean="0"/>
              <a:t>Driver APIs and initialization example</a:t>
            </a:r>
          </a:p>
          <a:p>
            <a:pPr lvl="1" eaLnBrk="1" hangingPunct="1"/>
            <a:r>
              <a:rPr lang="en-US" sz="2400" dirty="0" smtClean="0"/>
              <a:t>Synchronization process, Exception counters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Synchronization Process</a:t>
            </a:r>
            <a:br>
              <a:rPr lang="en-US" dirty="0" smtClean="0"/>
            </a:br>
            <a:r>
              <a:rPr lang="en-US" dirty="0" smtClean="0"/>
              <a:t>Exception Counters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Interfaces: Programming with IQNet2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Synchronization Process (1)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25" y="990600"/>
            <a:ext cx="8909050" cy="5154613"/>
          </a:xfrm>
        </p:spPr>
        <p:txBody>
          <a:bodyPr/>
          <a:lstStyle/>
          <a:p>
            <a:r>
              <a:rPr lang="en-US" smtClean="0"/>
              <a:t>The AT2 module in IQN2 hardware can detect synchronization from an external source. The possible synchronization sources include:</a:t>
            </a:r>
          </a:p>
          <a:p>
            <a:pPr lvl="2"/>
            <a:r>
              <a:rPr lang="en-US" smtClean="0"/>
              <a:t>RP1 FCB packet</a:t>
            </a:r>
          </a:p>
          <a:p>
            <a:pPr lvl="2"/>
            <a:r>
              <a:rPr lang="en-US" smtClean="0"/>
              <a:t>Rad sync input pin</a:t>
            </a:r>
          </a:p>
          <a:p>
            <a:pPr lvl="2"/>
            <a:r>
              <a:rPr lang="en-US" smtClean="0"/>
              <a:t>Phy sync input pin</a:t>
            </a:r>
          </a:p>
          <a:p>
            <a:pPr lvl="2"/>
            <a:r>
              <a:rPr lang="en-US" smtClean="0"/>
              <a:t>Pa_tscomp sync input from NETCP PA (IEEE1588 sync)</a:t>
            </a:r>
          </a:p>
          <a:p>
            <a:r>
              <a:rPr lang="en-US" smtClean="0"/>
              <a:t>SW intervention required to achieve radio frame synchronization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67700" cy="5334000"/>
          </a:xfrm>
        </p:spPr>
        <p:txBody>
          <a:bodyPr/>
          <a:lstStyle/>
          <a:p>
            <a:r>
              <a:rPr lang="en-US" dirty="0" smtClean="0"/>
              <a:t>IQN2 Driver Overview</a:t>
            </a:r>
          </a:p>
          <a:p>
            <a:r>
              <a:rPr lang="en-US" dirty="0" smtClean="0"/>
              <a:t>Support for Simultaneous Radio Standards</a:t>
            </a:r>
          </a:p>
          <a:p>
            <a:r>
              <a:rPr lang="en-US" dirty="0" smtClean="0"/>
              <a:t>Driver APIs and Initialization Example</a:t>
            </a:r>
          </a:p>
          <a:p>
            <a:r>
              <a:rPr lang="en-US" dirty="0" smtClean="0"/>
              <a:t>Synchronization </a:t>
            </a:r>
            <a:r>
              <a:rPr lang="en-US" smtClean="0"/>
              <a:t>Process and Exception </a:t>
            </a:r>
            <a:r>
              <a:rPr lang="en-US" dirty="0" smtClean="0"/>
              <a:t>C</a:t>
            </a:r>
            <a:r>
              <a:rPr lang="en-US" smtClean="0"/>
              <a:t>ounters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Synchronization Process (2)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25" y="990600"/>
            <a:ext cx="8909050" cy="515461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SW </a:t>
            </a:r>
            <a:r>
              <a:rPr lang="en-US" dirty="0"/>
              <a:t>procedure is described in chapter 7.3.3.2 of the </a:t>
            </a:r>
            <a:r>
              <a:rPr lang="en-US" dirty="0" smtClean="0"/>
              <a:t>KeyStone II Architecture IQN2 User Guide.</a:t>
            </a:r>
          </a:p>
          <a:p>
            <a:pPr>
              <a:defRPr/>
            </a:pPr>
            <a:r>
              <a:rPr lang="en-US" dirty="0" smtClean="0"/>
              <a:t>Implemented in </a:t>
            </a:r>
            <a:r>
              <a:rPr lang="en-US" dirty="0"/>
              <a:t>IQN2_resyncProcedure().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Requires waiting </a:t>
            </a:r>
            <a:r>
              <a:rPr lang="en-US" dirty="0"/>
              <a:t>for several radio frames in between some of the IQN2 timers adjustments, hence the requirement for the user application to implement the Osal_iqn2Sleep() callback with 1 to 2ms sleep time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Overall </a:t>
            </a:r>
            <a:r>
              <a:rPr lang="en-US" dirty="0"/>
              <a:t>resynchronization procedure is expected to take around six 10-ms radio frames.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Exception Counters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25" y="990600"/>
            <a:ext cx="8909050" cy="51546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Enabling </a:t>
            </a:r>
            <a:r>
              <a:rPr lang="en-US" dirty="0"/>
              <a:t>the IQN2 exception handling. </a:t>
            </a:r>
          </a:p>
          <a:p>
            <a:pPr lvl="1">
              <a:defRPr/>
            </a:pPr>
            <a:r>
              <a:rPr lang="en-US" dirty="0" smtClean="0"/>
              <a:t>IQN2_enableException</a:t>
            </a:r>
            <a:r>
              <a:rPr lang="en-US" dirty="0"/>
              <a:t>() </a:t>
            </a:r>
            <a:r>
              <a:rPr lang="en-US" dirty="0" smtClean="0"/>
              <a:t>used </a:t>
            </a:r>
            <a:r>
              <a:rPr lang="en-US" dirty="0"/>
              <a:t>to enable all IQN2 events at once.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Separate </a:t>
            </a:r>
            <a:r>
              <a:rPr lang="en-US" dirty="0"/>
              <a:t>exception enable </a:t>
            </a:r>
            <a:r>
              <a:rPr lang="en-US" dirty="0" smtClean="0"/>
              <a:t>functions </a:t>
            </a:r>
            <a:r>
              <a:rPr lang="en-US" dirty="0"/>
              <a:t>for all IQN2 </a:t>
            </a:r>
            <a:r>
              <a:rPr lang="en-US" dirty="0" smtClean="0"/>
              <a:t>modules</a:t>
            </a:r>
          </a:p>
          <a:p>
            <a:pPr lvl="2">
              <a:defRPr/>
            </a:pPr>
            <a:r>
              <a:rPr lang="en-US" dirty="0"/>
              <a:t>Allows to choose which interrupt event to use for each IQN2 module.  </a:t>
            </a:r>
            <a:endParaRPr lang="en-US" dirty="0" smtClean="0"/>
          </a:p>
          <a:p>
            <a:pPr lvl="2">
              <a:defRPr/>
            </a:pPr>
            <a:r>
              <a:rPr lang="en-US" dirty="0" err="1" smtClean="0"/>
              <a:t>InterruptEventNum</a:t>
            </a:r>
            <a:r>
              <a:rPr lang="en-US" dirty="0" smtClean="0"/>
              <a:t> </a:t>
            </a:r>
            <a:r>
              <a:rPr lang="en-US" dirty="0"/>
              <a:t>could be set to 0 (EV0) or 1 (EV1</a:t>
            </a:r>
            <a:r>
              <a:rPr lang="en-US" dirty="0" smtClean="0"/>
              <a:t>).</a:t>
            </a:r>
          </a:p>
          <a:p>
            <a:pPr>
              <a:defRPr/>
            </a:pPr>
            <a:r>
              <a:rPr lang="en-US" dirty="0" smtClean="0"/>
              <a:t>Monitoring exception flags</a:t>
            </a:r>
          </a:p>
          <a:p>
            <a:pPr lvl="1">
              <a:defRPr/>
            </a:pPr>
            <a:r>
              <a:rPr lang="en-US" dirty="0" smtClean="0"/>
              <a:t>IQN2_getException() increments the counters</a:t>
            </a:r>
          </a:p>
          <a:p>
            <a:pPr lvl="2">
              <a:defRPr/>
            </a:pPr>
            <a:r>
              <a:rPr lang="en-US" dirty="0" smtClean="0"/>
              <a:t>Can </a:t>
            </a:r>
            <a:r>
              <a:rPr lang="en-US" dirty="0"/>
              <a:t>be called from a CPU interrupt, or called periodically. 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First </a:t>
            </a:r>
            <a:r>
              <a:rPr lang="en-US" dirty="0"/>
              <a:t>checks the exception origin registers and </a:t>
            </a:r>
            <a:r>
              <a:rPr lang="en-US" dirty="0" smtClean="0"/>
              <a:t>flags</a:t>
            </a:r>
          </a:p>
          <a:p>
            <a:pPr lvl="1">
              <a:defRPr/>
            </a:pPr>
            <a:r>
              <a:rPr lang="en-US" dirty="0" smtClean="0"/>
              <a:t>Individual </a:t>
            </a:r>
            <a:r>
              <a:rPr lang="en-US" dirty="0"/>
              <a:t>module exception </a:t>
            </a:r>
            <a:r>
              <a:rPr lang="en-US" dirty="0" smtClean="0"/>
              <a:t>functions exists</a:t>
            </a:r>
            <a:endParaRPr lang="en-US" dirty="0"/>
          </a:p>
          <a:p>
            <a:pPr>
              <a:defRPr/>
            </a:pPr>
            <a:r>
              <a:rPr lang="en-US" dirty="0" smtClean="0"/>
              <a:t>IQN2_captureException ():</a:t>
            </a:r>
            <a:r>
              <a:rPr lang="en-US" dirty="0"/>
              <a:t> </a:t>
            </a:r>
            <a:r>
              <a:rPr lang="en-US" dirty="0" smtClean="0"/>
              <a:t>snapshot </a:t>
            </a:r>
            <a:r>
              <a:rPr lang="en-US" dirty="0"/>
              <a:t>of the current exception </a:t>
            </a:r>
            <a:r>
              <a:rPr lang="en-US" dirty="0" smtClean="0"/>
              <a:t>counters</a:t>
            </a:r>
          </a:p>
          <a:p>
            <a:pPr>
              <a:defRPr/>
            </a:pPr>
            <a:r>
              <a:rPr lang="en-US" dirty="0" smtClean="0"/>
              <a:t>Exception </a:t>
            </a:r>
            <a:r>
              <a:rPr lang="en-US" dirty="0"/>
              <a:t>counters can be reset by calling IQN2_resetException().</a:t>
            </a:r>
          </a:p>
          <a:p>
            <a:pPr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KeyStone II Architecture IQNet2 User Guide</a:t>
            </a:r>
            <a:endParaRPr lang="en-US" u="sng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IQN2 Driver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Interfaces: Programming with IQNet2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Overview</a:t>
            </a:r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212100"/>
              </p:ext>
            </p:extLst>
          </p:nvPr>
        </p:nvGraphicFramePr>
        <p:xfrm>
          <a:off x="1300163" y="796925"/>
          <a:ext cx="643255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4068630" imgH="2433997" progId="Visio.Drawing.11">
                  <p:link updateAutomatic="1"/>
                </p:oleObj>
              </mc:Choice>
              <mc:Fallback>
                <p:oleObj name="Visio" r:id="rId3" imgW="4068630" imgH="2433997" progId="Visio.Drawing.11">
                  <p:link updateAutomatic="1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796925"/>
                        <a:ext cx="6432550" cy="384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8263" y="4532313"/>
            <a:ext cx="9075737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600" b="1" dirty="0" smtClean="0"/>
              <a:t>IQN2 LLD: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1600" dirty="0"/>
              <a:t>Configures IQN2 sub-blocks for the different modes of operation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1600" dirty="0"/>
              <a:t>Does NOT own </a:t>
            </a:r>
            <a:r>
              <a:rPr lang="en-US" sz="1600" dirty="0" err="1"/>
              <a:t>PktDMA</a:t>
            </a:r>
            <a:r>
              <a:rPr lang="en-US" sz="1600" dirty="0"/>
              <a:t> configuration and the associated Rx/</a:t>
            </a:r>
            <a:r>
              <a:rPr lang="en-US" sz="1600" dirty="0" err="1"/>
              <a:t>Tx</a:t>
            </a:r>
            <a:r>
              <a:rPr lang="en-US" sz="1600" dirty="0"/>
              <a:t> descriptor HW queues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1600" dirty="0"/>
              <a:t>Allows to have multiple SW entities running on ARM or DSP to push or pop packets to/from IQN2, each SW entity being in charge of configuring its separate Rx/</a:t>
            </a:r>
            <a:r>
              <a:rPr lang="en-US" sz="1600" dirty="0" err="1"/>
              <a:t>Tx</a:t>
            </a:r>
            <a:r>
              <a:rPr lang="en-US" sz="1600" dirty="0"/>
              <a:t> </a:t>
            </a:r>
            <a:r>
              <a:rPr lang="en-US" sz="1600" dirty="0" err="1"/>
              <a:t>PktDMA</a:t>
            </a:r>
            <a:r>
              <a:rPr lang="en-US" sz="1600" dirty="0"/>
              <a:t> channels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1600" dirty="0"/>
              <a:t>Does NOT configure </a:t>
            </a:r>
            <a:r>
              <a:rPr lang="en-US" sz="1600" dirty="0" err="1"/>
              <a:t>SerDes</a:t>
            </a:r>
            <a:r>
              <a:rPr lang="en-US" sz="1600" dirty="0"/>
              <a:t> and DFE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IQN2 Driver Architecture</a:t>
            </a:r>
          </a:p>
        </p:txBody>
      </p:sp>
      <p:sp>
        <p:nvSpPr>
          <p:cNvPr id="17411" name="Text Box 7"/>
          <p:cNvSpPr txBox="1">
            <a:spLocks noChangeArrowheads="1"/>
          </p:cNvSpPr>
          <p:nvPr/>
        </p:nvSpPr>
        <p:spPr bwMode="auto">
          <a:xfrm>
            <a:off x="68263" y="4664075"/>
            <a:ext cx="8487388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b="1" dirty="0"/>
              <a:t>IQN2 Device Driver:</a:t>
            </a:r>
          </a:p>
          <a:p>
            <a:pPr lvl="1">
              <a:buFontTx/>
              <a:buChar char="-"/>
            </a:pPr>
            <a:r>
              <a:rPr lang="en-US" sz="1600" dirty="0"/>
              <a:t> a set of well defined API</a:t>
            </a:r>
          </a:p>
          <a:p>
            <a:pPr lvl="1">
              <a:buFontTx/>
              <a:buChar char="-"/>
            </a:pPr>
            <a:r>
              <a:rPr lang="en-US" sz="1600" dirty="0"/>
              <a:t> a set of well defined OS abstraction API, used to ensure OS independence and portability.</a:t>
            </a:r>
          </a:p>
          <a:p>
            <a:pPr lvl="1">
              <a:buFontTx/>
              <a:buChar char="-"/>
            </a:pPr>
            <a:r>
              <a:rPr lang="en-US" sz="1600" dirty="0"/>
              <a:t> includes IQN2 functional layer for MMR accesses. </a:t>
            </a:r>
          </a:p>
          <a:p>
            <a:pPr lvl="1">
              <a:buFontTx/>
              <a:buChar char="-"/>
            </a:pPr>
            <a:r>
              <a:rPr lang="en-US" sz="1600" dirty="0"/>
              <a:t> executes on ARM Linux and DSP</a:t>
            </a:r>
          </a:p>
          <a:p>
            <a:pPr lvl="1">
              <a:buFontTx/>
              <a:buChar char="-"/>
            </a:pPr>
            <a:r>
              <a:rPr lang="en-US" sz="1600" dirty="0"/>
              <a:t> single instance driver, functional layer can be used on multiple cores for runtime adjustments</a:t>
            </a:r>
            <a:endParaRPr lang="en-US" sz="1600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68263" y="882650"/>
          <a:ext cx="8996362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7304040" imgH="2869361" progId="Visio.Drawing.11">
                  <p:embed/>
                </p:oleObj>
              </mc:Choice>
              <mc:Fallback>
                <p:oleObj name="Visio" r:id="rId3" imgW="7304040" imgH="286936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3" y="882650"/>
                        <a:ext cx="8996362" cy="353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IQN2 Driver: Key Features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9725" y="990600"/>
            <a:ext cx="8570913" cy="5334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IQN2 Functional </a:t>
            </a:r>
            <a:r>
              <a:rPr lang="en-US" dirty="0" smtClean="0"/>
              <a:t>Layer:</a:t>
            </a:r>
          </a:p>
          <a:p>
            <a:pPr lvl="1">
              <a:defRPr/>
            </a:pPr>
            <a:r>
              <a:rPr lang="en-US" dirty="0" smtClean="0"/>
              <a:t>Supports all </a:t>
            </a:r>
            <a:r>
              <a:rPr lang="en-US" dirty="0"/>
              <a:t>IQN2 </a:t>
            </a:r>
            <a:r>
              <a:rPr lang="en-US" dirty="0" smtClean="0"/>
              <a:t>sub-blocks but </a:t>
            </a:r>
            <a:r>
              <a:rPr lang="en-US" dirty="0" err="1" smtClean="0"/>
              <a:t>PktDMA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Includes AIL</a:t>
            </a:r>
            <a:r>
              <a:rPr lang="en-US" dirty="0"/>
              <a:t>, Top, AID2, IQS2, DIO2, AT2, and all </a:t>
            </a:r>
            <a:r>
              <a:rPr lang="en-US" dirty="0" smtClean="0"/>
              <a:t>EEs</a:t>
            </a:r>
            <a:endParaRPr lang="en-US" sz="1600" dirty="0"/>
          </a:p>
          <a:p>
            <a:pPr>
              <a:defRPr/>
            </a:pPr>
            <a:r>
              <a:rPr lang="en-US" dirty="0"/>
              <a:t>Single instance LLD </a:t>
            </a:r>
            <a:r>
              <a:rPr lang="en-US" dirty="0" smtClean="0"/>
              <a:t>driver:</a:t>
            </a:r>
          </a:p>
          <a:p>
            <a:pPr lvl="1">
              <a:defRPr/>
            </a:pPr>
            <a:r>
              <a:rPr lang="en-US" dirty="0" smtClean="0"/>
              <a:t>Runs on </a:t>
            </a:r>
            <a:r>
              <a:rPr lang="en-US" dirty="0"/>
              <a:t>DSP </a:t>
            </a:r>
            <a:r>
              <a:rPr lang="en-US" dirty="0" smtClean="0"/>
              <a:t>or </a:t>
            </a:r>
            <a:r>
              <a:rPr lang="en-US" dirty="0"/>
              <a:t>ARM (user mode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Several </a:t>
            </a:r>
            <a:r>
              <a:rPr lang="en-US" dirty="0"/>
              <a:t>mode of </a:t>
            </a:r>
            <a:r>
              <a:rPr lang="en-US" dirty="0" smtClean="0"/>
              <a:t>operations:</a:t>
            </a:r>
            <a:endParaRPr lang="en-US" sz="1600" dirty="0"/>
          </a:p>
          <a:p>
            <a:pPr lvl="2">
              <a:defRPr/>
            </a:pPr>
            <a:r>
              <a:rPr lang="en-US" dirty="0"/>
              <a:t>LTE, WCDMA, Dual mode, and Generic Packet </a:t>
            </a:r>
            <a:r>
              <a:rPr lang="en-US" dirty="0" smtClean="0"/>
              <a:t>mode*</a:t>
            </a:r>
            <a:endParaRPr lang="en-US" sz="1400" dirty="0"/>
          </a:p>
          <a:p>
            <a:pPr lvl="2">
              <a:defRPr/>
            </a:pPr>
            <a:r>
              <a:rPr lang="en-US" dirty="0"/>
              <a:t>CPRI over AIL, including CPRI control </a:t>
            </a:r>
            <a:r>
              <a:rPr lang="en-US" dirty="0" smtClean="0"/>
              <a:t>words*</a:t>
            </a:r>
            <a:endParaRPr lang="en-US" sz="1400" dirty="0"/>
          </a:p>
          <a:p>
            <a:pPr lvl="2">
              <a:defRPr/>
            </a:pPr>
            <a:r>
              <a:rPr lang="en-US" dirty="0"/>
              <a:t>OBSAI over AIL</a:t>
            </a:r>
            <a:endParaRPr lang="en-US" sz="1400" dirty="0"/>
          </a:p>
          <a:p>
            <a:pPr lvl="2">
              <a:defRPr/>
            </a:pPr>
            <a:r>
              <a:rPr lang="en-US" dirty="0"/>
              <a:t>DFE over AID2 (</a:t>
            </a:r>
            <a:r>
              <a:rPr lang="en-US" dirty="0" err="1"/>
              <a:t>AxC</a:t>
            </a:r>
            <a:r>
              <a:rPr lang="en-US" dirty="0"/>
              <a:t>/CTL</a:t>
            </a:r>
            <a:r>
              <a:rPr lang="en-US" dirty="0" smtClean="0"/>
              <a:t>)</a:t>
            </a:r>
            <a:endParaRPr lang="en-US" sz="2000" dirty="0" smtClean="0"/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endParaRPr lang="en-US" sz="2400" dirty="0"/>
          </a:p>
          <a:p>
            <a:pPr marL="354013" lvl="1" indent="0" eaLnBrk="1" hangingPunct="1">
              <a:buFont typeface="Arial" charset="0"/>
              <a:buNone/>
              <a:defRPr/>
            </a:pPr>
            <a:r>
              <a:rPr lang="en-US" sz="1800" i="1" dirty="0" smtClean="0"/>
              <a:t>* Not supported in initial release (1.0.0.0)</a:t>
            </a:r>
            <a:endParaRPr lang="en-US" sz="1800" i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IQN2 Driver Data Structures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8263" y="4532313"/>
            <a:ext cx="9075737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600" b="1" dirty="0" smtClean="0"/>
              <a:t>IQN2_ConfigObj: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Exposes high level parameters to allow users to configure IQN2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Parameters such as the type of antenna traffic, the number of links, the protocol, the data width, the DMA mode etc… 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Contains configuration objects for IQN2 sub-blocks such as AIL, DIO2, or AID. 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Contains objects for Antenna Container (</a:t>
            </a:r>
            <a:r>
              <a:rPr lang="en-US" sz="1600" dirty="0" err="1" smtClean="0"/>
              <a:t>AxC</a:t>
            </a:r>
            <a:r>
              <a:rPr lang="en-US" sz="1600" dirty="0" smtClean="0"/>
              <a:t>), Radio Timer (RADT), and AT2 events. 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References Iqn2Fl instance and the Iqn2Fl setup which are used to configure IQN2 HW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97665"/>
              </p:ext>
            </p:extLst>
          </p:nvPr>
        </p:nvGraphicFramePr>
        <p:xfrm>
          <a:off x="1222375" y="1008063"/>
          <a:ext cx="6323013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3652020" imgH="1974640" progId="Visio.Drawing.11">
                  <p:link updateAutomatic="1"/>
                </p:oleObj>
              </mc:Choice>
              <mc:Fallback>
                <p:oleObj name="Visio" r:id="rId3" imgW="3652020" imgH="1974640" progId="Visio.Drawing.11">
                  <p:link updateAutomatic="1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1008063"/>
                        <a:ext cx="6323013" cy="341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for Simultaneous</a:t>
            </a:r>
            <a:br>
              <a:rPr lang="en-US" dirty="0" smtClean="0"/>
            </a:br>
            <a:r>
              <a:rPr lang="en-US" dirty="0" smtClean="0"/>
              <a:t>Radio Standards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Interfaces: Programming with IQNet2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Simultaneous Radio Standards (1)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9725" y="990600"/>
            <a:ext cx="8570913" cy="21463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err="1" smtClean="0"/>
              <a:t>AxC</a:t>
            </a:r>
            <a:r>
              <a:rPr lang="en-US" dirty="0" smtClean="0"/>
              <a:t> parameters provided are by the user application</a:t>
            </a:r>
          </a:p>
          <a:p>
            <a:pPr>
              <a:defRPr/>
            </a:pPr>
            <a:r>
              <a:rPr lang="en-US" dirty="0"/>
              <a:t>The </a:t>
            </a:r>
            <a:r>
              <a:rPr lang="en-US" dirty="0" smtClean="0"/>
              <a:t>LLD:</a:t>
            </a:r>
          </a:p>
          <a:p>
            <a:pPr lvl="1">
              <a:defRPr/>
            </a:pPr>
            <a:r>
              <a:rPr lang="en-US" dirty="0" smtClean="0"/>
              <a:t>browses </a:t>
            </a:r>
            <a:r>
              <a:rPr lang="en-US" dirty="0" err="1"/>
              <a:t>AxCconfig</a:t>
            </a:r>
            <a:r>
              <a:rPr lang="en-US" dirty="0"/>
              <a:t>[] </a:t>
            </a:r>
            <a:r>
              <a:rPr lang="en-US" dirty="0" smtClean="0"/>
              <a:t>array</a:t>
            </a:r>
          </a:p>
          <a:p>
            <a:pPr lvl="1">
              <a:defRPr/>
            </a:pPr>
            <a:r>
              <a:rPr lang="en-US" dirty="0" smtClean="0"/>
              <a:t>creates </a:t>
            </a:r>
            <a:r>
              <a:rPr lang="en-US" dirty="0"/>
              <a:t>new groups of contiguous </a:t>
            </a:r>
            <a:r>
              <a:rPr lang="en-US" dirty="0" err="1"/>
              <a:t>AxCs</a:t>
            </a:r>
            <a:r>
              <a:rPr lang="en-US" dirty="0"/>
              <a:t> objects with the same </a:t>
            </a:r>
            <a:r>
              <a:rPr lang="en-US" dirty="0" smtClean="0"/>
              <a:t>radio standard properties.</a:t>
            </a:r>
          </a:p>
          <a:p>
            <a:pPr>
              <a:defRPr/>
            </a:pPr>
            <a:r>
              <a:rPr lang="en-US" dirty="0" smtClean="0"/>
              <a:t>Up to 8 radio standards (groups) supported for up to 48 </a:t>
            </a:r>
            <a:r>
              <a:rPr lang="en-US" dirty="0" err="1" smtClean="0"/>
              <a:t>AxCs</a:t>
            </a:r>
            <a:endParaRPr lang="en-US" dirty="0" smtClean="0"/>
          </a:p>
        </p:txBody>
      </p:sp>
      <p:sp>
        <p:nvSpPr>
          <p:cNvPr id="21508" name="AutoShape 6"/>
          <p:cNvSpPr>
            <a:spLocks noChangeArrowheads="1"/>
          </p:cNvSpPr>
          <p:nvPr/>
        </p:nvSpPr>
        <p:spPr bwMode="auto">
          <a:xfrm>
            <a:off x="5480050" y="3306763"/>
            <a:ext cx="3100388" cy="273685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100" b="1">
                <a:latin typeface="Calibri" pitchFamily="34" charset="0"/>
              </a:rPr>
              <a:t>baseGroupInfo_t</a:t>
            </a:r>
          </a:p>
          <a:p>
            <a:pPr algn="ctr">
              <a:spcAft>
                <a:spcPts val="1000"/>
              </a:spcAft>
            </a:pPr>
            <a:r>
              <a:rPr lang="en-US" sz="1100" b="1">
                <a:latin typeface="Calibri" pitchFamily="34" charset="0"/>
              </a:rPr>
              <a:t>(internal to LLD)</a:t>
            </a:r>
            <a:endParaRPr lang="en-US"/>
          </a:p>
        </p:txBody>
      </p:sp>
      <p:sp>
        <p:nvSpPr>
          <p:cNvPr id="21509" name="AutoShape 7"/>
          <p:cNvSpPr>
            <a:spLocks noChangeArrowheads="1"/>
          </p:cNvSpPr>
          <p:nvPr/>
        </p:nvSpPr>
        <p:spPr bwMode="auto">
          <a:xfrm>
            <a:off x="5675313" y="3987800"/>
            <a:ext cx="2428875" cy="19494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Aft>
                <a:spcPts val="1000"/>
              </a:spcAft>
            </a:pPr>
            <a:r>
              <a:rPr lang="en-US" sz="1100">
                <a:latin typeface="Calibri" pitchFamily="34" charset="0"/>
              </a:rPr>
              <a:t>samplingRate</a:t>
            </a:r>
          </a:p>
          <a:p>
            <a:pPr algn="l">
              <a:spcAft>
                <a:spcPts val="1000"/>
              </a:spcAft>
            </a:pPr>
            <a:r>
              <a:rPr lang="en-US" sz="1100">
                <a:latin typeface="Calibri" pitchFamily="34" charset="0"/>
              </a:rPr>
              <a:t>cpType</a:t>
            </a:r>
          </a:p>
          <a:p>
            <a:pPr algn="l">
              <a:spcAft>
                <a:spcPts val="1000"/>
              </a:spcAft>
            </a:pPr>
            <a:r>
              <a:rPr lang="en-US" sz="1100">
                <a:latin typeface="Calibri" pitchFamily="34" charset="0"/>
              </a:rPr>
              <a:t>startAxC</a:t>
            </a:r>
          </a:p>
          <a:p>
            <a:pPr algn="l">
              <a:spcAft>
                <a:spcPts val="1000"/>
              </a:spcAft>
            </a:pPr>
            <a:r>
              <a:rPr lang="en-US" sz="1100">
                <a:latin typeface="Calibri" pitchFamily="34" charset="0"/>
              </a:rPr>
              <a:t>endAxC</a:t>
            </a:r>
          </a:p>
          <a:p>
            <a:pPr algn="l">
              <a:spcAft>
                <a:spcPts val="1000"/>
              </a:spcAft>
            </a:pPr>
            <a:r>
              <a:rPr lang="en-US" sz="1100">
                <a:latin typeface="Calibri" pitchFamily="34" charset="0"/>
              </a:rPr>
              <a:t>isPopulated</a:t>
            </a:r>
            <a:endParaRPr lang="en-US" sz="100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spcAft>
                <a:spcPts val="1000"/>
              </a:spcAft>
            </a:pPr>
            <a:r>
              <a:rPr lang="en-US" sz="1100">
                <a:latin typeface="Calibri" pitchFamily="34" charset="0"/>
              </a:rPr>
              <a:t>isLte</a:t>
            </a:r>
            <a:endParaRPr lang="en-US"/>
          </a:p>
        </p:txBody>
      </p:sp>
      <p:sp>
        <p:nvSpPr>
          <p:cNvPr id="21510" name="AutoShape 8"/>
          <p:cNvSpPr>
            <a:spLocks noChangeArrowheads="1"/>
          </p:cNvSpPr>
          <p:nvPr/>
        </p:nvSpPr>
        <p:spPr bwMode="auto">
          <a:xfrm>
            <a:off x="768350" y="3024188"/>
            <a:ext cx="3721100" cy="3357562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100" b="1">
                <a:latin typeface="Calibri" pitchFamily="34" charset="0"/>
              </a:rPr>
              <a:t>IQN2_AxCObj</a:t>
            </a:r>
            <a:endParaRPr lang="en-US"/>
          </a:p>
        </p:txBody>
      </p:sp>
      <p:sp>
        <p:nvSpPr>
          <p:cNvPr id="21511" name="AutoShape 9"/>
          <p:cNvSpPr>
            <a:spLocks noChangeArrowheads="1"/>
          </p:cNvSpPr>
          <p:nvPr/>
        </p:nvSpPr>
        <p:spPr bwMode="auto">
          <a:xfrm>
            <a:off x="889000" y="3446463"/>
            <a:ext cx="3321050" cy="2738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Aft>
                <a:spcPts val="1000"/>
              </a:spcAft>
            </a:pPr>
            <a:r>
              <a:rPr lang="en-US" sz="1100">
                <a:latin typeface="Calibri" pitchFamily="34" charset="0"/>
              </a:rPr>
              <a:t>sampleRate</a:t>
            </a:r>
          </a:p>
          <a:p>
            <a:pPr algn="l">
              <a:spcAft>
                <a:spcPts val="1000"/>
              </a:spcAft>
            </a:pPr>
            <a:r>
              <a:rPr lang="en-US" sz="1100">
                <a:latin typeface="Calibri" pitchFamily="34" charset="0"/>
              </a:rPr>
              <a:t>cpriPackMode</a:t>
            </a:r>
          </a:p>
          <a:p>
            <a:pPr algn="l">
              <a:spcAft>
                <a:spcPts val="1000"/>
              </a:spcAft>
            </a:pPr>
            <a:r>
              <a:rPr lang="en-US" sz="1100">
                <a:latin typeface="Calibri" pitchFamily="34" charset="0"/>
              </a:rPr>
              <a:t>lteCpType</a:t>
            </a:r>
            <a:endParaRPr lang="en-US" sz="1100" u="sng">
              <a:latin typeface="Times New Roman" pitchFamily="18" charset="0"/>
            </a:endParaRPr>
          </a:p>
          <a:p>
            <a:pPr algn="l">
              <a:spcAft>
                <a:spcPts val="1000"/>
              </a:spcAft>
            </a:pPr>
            <a:r>
              <a:rPr lang="en-US" sz="1100">
                <a:latin typeface="Calibri" pitchFamily="34" charset="0"/>
              </a:rPr>
              <a:t>egressLteCellId</a:t>
            </a:r>
          </a:p>
          <a:p>
            <a:pPr algn="l">
              <a:spcAft>
                <a:spcPts val="1000"/>
              </a:spcAft>
            </a:pPr>
            <a:r>
              <a:rPr lang="en-US" sz="1100">
                <a:latin typeface="Calibri" pitchFamily="34" charset="0"/>
              </a:rPr>
              <a:t>egressAxCOffset</a:t>
            </a:r>
          </a:p>
          <a:p>
            <a:pPr algn="l">
              <a:spcAft>
                <a:spcPts val="1000"/>
              </a:spcAft>
            </a:pPr>
            <a:r>
              <a:rPr lang="en-US" sz="1100">
                <a:latin typeface="Calibri" pitchFamily="34" charset="0"/>
              </a:rPr>
              <a:t>ingressAxCOffset</a:t>
            </a:r>
          </a:p>
          <a:p>
            <a:pPr algn="l">
              <a:spcAft>
                <a:spcPts val="1000"/>
              </a:spcAft>
            </a:pPr>
            <a:r>
              <a:rPr lang="en-US" sz="1100">
                <a:latin typeface="Calibri" pitchFamily="34" charset="0"/>
              </a:rPr>
              <a:t>inboundDataWidth</a:t>
            </a:r>
          </a:p>
          <a:p>
            <a:pPr algn="l">
              <a:spcAft>
                <a:spcPts val="1000"/>
              </a:spcAft>
            </a:pPr>
            <a:r>
              <a:rPr lang="en-US" sz="1100">
                <a:latin typeface="Calibri" pitchFamily="34" charset="0"/>
              </a:rPr>
              <a:t>outboundDataWidth</a:t>
            </a:r>
          </a:p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8.656"/>
  <p:tag name="ARTICULATE_SLIDE_PAUSE" val="0"/>
  <p:tag name="ARTICULATE_NAV_LEVEL" val="1"/>
  <p:tag name="ARTICULATE_PLAYLIST_ID" val="-1"/>
  <p:tag name="ARTICULATE_LOCK_SLID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8.656"/>
  <p:tag name="ARTICULATE_SLIDE_PAUSE" val="0"/>
  <p:tag name="ARTICULATE_NAV_LEVEL" val="1"/>
  <p:tag name="ARTICULATE_PLAYLIST_ID" val="-1"/>
  <p:tag name="ARTICULATE_LOCK_SLID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8.656"/>
  <p:tag name="ARTICULATE_SLIDE_PAUSE" val="0"/>
  <p:tag name="ARTICULATE_NAV_LEVEL" val="1"/>
  <p:tag name="ARTICULATE_PLAYLIST_ID" val="-1"/>
  <p:tag name="ARTICULATE_LOCK_SLID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8.656"/>
  <p:tag name="ARTICULATE_SLIDE_PAUSE" val="0"/>
  <p:tag name="ARTICULATE_NAV_LEVEL" val="1"/>
  <p:tag name="ARTICULATE_PLAYLIST_ID" val="-1"/>
  <p:tag name="ARTICULATE_LOCK_SLID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8.656"/>
  <p:tag name="ARTICULATE_SLIDE_PAUSE" val="0"/>
  <p:tag name="ARTICULATE_NAV_LEVEL" val="1"/>
  <p:tag name="ARTICULATE_PLAYLIST_ID" val="-1"/>
  <p:tag name="ARTICULATE_LOCK_SLID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761.739"/>
  <p:tag name="ARTICULATE_SLIDE_PAUSE" val="0"/>
  <p:tag name="ARTICULATE_NAV_LEVEL" val="1"/>
  <p:tag name="ARTICULATE_PLAYLIST_ID" val="-1"/>
  <p:tag name="ARTICULATE_LOCK_SLID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8.656"/>
  <p:tag name="ARTICULATE_SLIDE_PAUSE" val="0"/>
  <p:tag name="ARTICULATE_NAV_LEVEL" val="1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8.656"/>
  <p:tag name="ARTICULATE_SLIDE_PAUSE" val="0"/>
  <p:tag name="ARTICULATE_NAV_LEVEL" val="1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8.656"/>
  <p:tag name="ARTICULATE_SLIDE_PAUSE" val="0"/>
  <p:tag name="ARTICULATE_NAV_LEVEL" val="1"/>
  <p:tag name="ARTICULATE_PLAYLIST_ID" val="-1"/>
  <p:tag name="ARTICULATE_LOCK_SLID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8.656"/>
  <p:tag name="ARTICULATE_SLIDE_PAUSE" val="0"/>
  <p:tag name="ARTICULATE_NAV_LEVEL" val="1"/>
  <p:tag name="ARTICULATE_PLAYLIST_ID" val="-1"/>
  <p:tag name="ARTICULATE_LOCK_SLI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8.656"/>
  <p:tag name="ARTICULATE_SLIDE_PAUSE" val="0"/>
  <p:tag name="ARTICULATE_NAV_LEVEL" val="1"/>
  <p:tag name="ARTICULATE_PLAYLIST_ID" val="-1"/>
  <p:tag name="ARTICULATE_LOCK_SLID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8.656"/>
  <p:tag name="ARTICULATE_SLIDE_PAUSE" val="0"/>
  <p:tag name="ARTICULATE_NAV_LEVEL" val="1"/>
  <p:tag name="ARTICULATE_PLAYLIST_ID" val="-1"/>
  <p:tag name="ARTICULATE_LOCK_SLID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8.656"/>
  <p:tag name="ARTICULATE_SLIDE_PAUSE" val="0"/>
  <p:tag name="ARTICULATE_NAV_LEVEL" val="1"/>
  <p:tag name="ARTICULATE_PLAYLIST_ID" val="-1"/>
  <p:tag name="ARTICULATE_LOCK_SLID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8.656"/>
  <p:tag name="ARTICULATE_SLIDE_PAUSE" val="0"/>
  <p:tag name="ARTICULATE_NAV_LEVEL" val="1"/>
  <p:tag name="ARTICULATE_PLAYLIST_ID" val="-1"/>
  <p:tag name="ARTICULATE_LOCK_SLIDE" val="0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Corepac Performance</Template>
  <TotalTime>2271</TotalTime>
  <Words>1500</Words>
  <Application>Microsoft Office PowerPoint</Application>
  <PresentationFormat>On-screen Show (4:3)</PresentationFormat>
  <Paragraphs>211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77_KeyStoneOLT</vt:lpstr>
      <vt:lpstr>C:\Users\a0850458\Desktop\software_overview.vsd</vt:lpstr>
      <vt:lpstr>C:\Users\a0850458\Desktop\data_structures.vsd</vt:lpstr>
      <vt:lpstr>C:\Users\a0850458\Desktop\InitialisationSequence.vsd</vt:lpstr>
      <vt:lpstr>Visio</vt:lpstr>
      <vt:lpstr>KeyStone Interfaces: Programming with IQNet2</vt:lpstr>
      <vt:lpstr>Agenda</vt:lpstr>
      <vt:lpstr>IQN2 Driver Overview</vt:lpstr>
      <vt:lpstr>Software Overview</vt:lpstr>
      <vt:lpstr>IQN2 Driver Architecture</vt:lpstr>
      <vt:lpstr>IQN2 Driver: Key Features</vt:lpstr>
      <vt:lpstr>IQN2 Driver Data Structures</vt:lpstr>
      <vt:lpstr>Support for Simultaneous Radio Standards</vt:lpstr>
      <vt:lpstr>Simultaneous Radio Standards (1)</vt:lpstr>
      <vt:lpstr>Simultaneous Radio Standards (2)</vt:lpstr>
      <vt:lpstr>Simultaneous Radio Standards (3)</vt:lpstr>
      <vt:lpstr>Simultaneous Radio Standards (4)</vt:lpstr>
      <vt:lpstr>Driver APIs and Initialization Example</vt:lpstr>
      <vt:lpstr>IQN2 Functional Layer</vt:lpstr>
      <vt:lpstr>IQN2 Driver APIs</vt:lpstr>
      <vt:lpstr>Initialization example</vt:lpstr>
      <vt:lpstr>Agenda</vt:lpstr>
      <vt:lpstr>Synchronization Process Exception Counters</vt:lpstr>
      <vt:lpstr>Synchronization Process (1)</vt:lpstr>
      <vt:lpstr>Synchronization Process (2)</vt:lpstr>
      <vt:lpstr>Exception Counters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Advanced Debug</dc:title>
  <dc:subject>Keystone Training</dc:subject>
  <cp:lastModifiedBy>Tomas, Sebastien</cp:lastModifiedBy>
  <cp:revision>103</cp:revision>
  <dcterms:created xsi:type="dcterms:W3CDTF">2012-02-09T20:31:56Z</dcterms:created>
  <dcterms:modified xsi:type="dcterms:W3CDTF">2014-07-01T06:58:41Z</dcterms:modified>
</cp:coreProperties>
</file>