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70" r:id="rId2"/>
    <p:sldMasterId id="2147483775" r:id="rId3"/>
    <p:sldMasterId id="2147483788" r:id="rId4"/>
  </p:sldMasterIdLst>
  <p:notesMasterIdLst>
    <p:notesMasterId r:id="rId39"/>
  </p:notesMasterIdLst>
  <p:handoutMasterIdLst>
    <p:handoutMasterId r:id="rId40"/>
  </p:handoutMasterIdLst>
  <p:sldIdLst>
    <p:sldId id="286" r:id="rId5"/>
    <p:sldId id="373" r:id="rId6"/>
    <p:sldId id="563" r:id="rId7"/>
    <p:sldId id="564" r:id="rId8"/>
    <p:sldId id="507" r:id="rId9"/>
    <p:sldId id="508" r:id="rId10"/>
    <p:sldId id="535" r:id="rId11"/>
    <p:sldId id="559" r:id="rId12"/>
    <p:sldId id="560" r:id="rId13"/>
    <p:sldId id="561" r:id="rId14"/>
    <p:sldId id="533" r:id="rId15"/>
    <p:sldId id="565" r:id="rId16"/>
    <p:sldId id="536" r:id="rId17"/>
    <p:sldId id="537" r:id="rId18"/>
    <p:sldId id="506" r:id="rId19"/>
    <p:sldId id="562" r:id="rId20"/>
    <p:sldId id="538" r:id="rId21"/>
    <p:sldId id="542" r:id="rId22"/>
    <p:sldId id="543" r:id="rId23"/>
    <p:sldId id="544" r:id="rId24"/>
    <p:sldId id="545" r:id="rId25"/>
    <p:sldId id="546" r:id="rId26"/>
    <p:sldId id="547" r:id="rId27"/>
    <p:sldId id="548" r:id="rId28"/>
    <p:sldId id="549" r:id="rId29"/>
    <p:sldId id="550" r:id="rId30"/>
    <p:sldId id="551" r:id="rId31"/>
    <p:sldId id="552" r:id="rId32"/>
    <p:sldId id="553" r:id="rId33"/>
    <p:sldId id="554" r:id="rId34"/>
    <p:sldId id="555" r:id="rId35"/>
    <p:sldId id="556" r:id="rId36"/>
    <p:sldId id="557" r:id="rId37"/>
    <p:sldId id="558" r:id="rId38"/>
  </p:sldIdLst>
  <p:sldSz cx="9144000" cy="5143500" type="screen16x9"/>
  <p:notesSz cx="6935788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6C81D6E8-7341-4A9E-9CE2-D5BE8BE6E35F}">
          <p14:sldIdLst>
            <p14:sldId id="286"/>
            <p14:sldId id="373"/>
            <p14:sldId id="563"/>
            <p14:sldId id="564"/>
            <p14:sldId id="507"/>
            <p14:sldId id="508"/>
            <p14:sldId id="535"/>
            <p14:sldId id="559"/>
            <p14:sldId id="560"/>
            <p14:sldId id="561"/>
            <p14:sldId id="533"/>
            <p14:sldId id="565"/>
            <p14:sldId id="536"/>
            <p14:sldId id="537"/>
            <p14:sldId id="506"/>
            <p14:sldId id="562"/>
            <p14:sldId id="538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AAAA"/>
    <a:srgbClr val="DE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83657" autoAdjust="0"/>
  </p:normalViewPr>
  <p:slideViewPr>
    <p:cSldViewPr snapToGrid="0">
      <p:cViewPr>
        <p:scale>
          <a:sx n="90" d="100"/>
          <a:sy n="90" d="100"/>
        </p:scale>
        <p:origin x="-1354" y="-240"/>
      </p:cViewPr>
      <p:guideLst>
        <p:guide orient="horz" pos="162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850" y="-96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2B458C-FAA0-4FC1-BFBE-F2471F2D1224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EDC35C-561A-43C0-A23B-0DA486A9CBE4}">
      <dgm:prSet phldrT="[Text]"/>
      <dgm:spPr/>
      <dgm:t>
        <a:bodyPr/>
        <a:lstStyle/>
        <a:p>
          <a:r>
            <a:rPr lang="en-US" dirty="0" smtClean="0"/>
            <a:t>UDMA</a:t>
          </a:r>
          <a:endParaRPr lang="en-US" dirty="0"/>
        </a:p>
      </dgm:t>
    </dgm:pt>
    <dgm:pt modelId="{3F5D9DB9-597E-4BF7-9495-5DDD250FF330}" type="parTrans" cxnId="{02D66FC2-A493-40FD-A327-67B884762423}">
      <dgm:prSet/>
      <dgm:spPr/>
      <dgm:t>
        <a:bodyPr/>
        <a:lstStyle/>
        <a:p>
          <a:endParaRPr lang="en-US"/>
        </a:p>
      </dgm:t>
    </dgm:pt>
    <dgm:pt modelId="{883F1758-9B04-4633-AB74-D82258C8CD3F}" type="sibTrans" cxnId="{02D66FC2-A493-40FD-A327-67B884762423}">
      <dgm:prSet/>
      <dgm:spPr/>
      <dgm:t>
        <a:bodyPr/>
        <a:lstStyle/>
        <a:p>
          <a:endParaRPr lang="en-US"/>
        </a:p>
      </dgm:t>
    </dgm:pt>
    <dgm:pt modelId="{FB8E6FB2-DD88-4385-8390-4204579394E4}">
      <dgm:prSet phldrT="[Text]"/>
      <dgm:spPr/>
      <dgm:t>
        <a:bodyPr/>
        <a:lstStyle/>
        <a:p>
          <a:r>
            <a:rPr lang="en-US" dirty="0" smtClean="0"/>
            <a:t>Customer Application</a:t>
          </a:r>
        </a:p>
        <a:p>
          <a:r>
            <a:rPr lang="en-US" dirty="0" smtClean="0"/>
            <a:t>Data Transfer</a:t>
          </a:r>
          <a:endParaRPr lang="en-US" dirty="0"/>
        </a:p>
      </dgm:t>
    </dgm:pt>
    <dgm:pt modelId="{410F291F-58F7-4BCF-8748-6A8E83DC5952}" type="parTrans" cxnId="{599A2220-628D-44DF-BB7F-ECE16EDD9B3B}">
      <dgm:prSet/>
      <dgm:spPr/>
      <dgm:t>
        <a:bodyPr/>
        <a:lstStyle/>
        <a:p>
          <a:endParaRPr lang="en-US"/>
        </a:p>
      </dgm:t>
    </dgm:pt>
    <dgm:pt modelId="{F5B59C1E-1A69-46E4-BFB7-BB17295EE7E9}" type="sibTrans" cxnId="{599A2220-628D-44DF-BB7F-ECE16EDD9B3B}">
      <dgm:prSet/>
      <dgm:spPr/>
      <dgm:t>
        <a:bodyPr/>
        <a:lstStyle/>
        <a:p>
          <a:endParaRPr lang="en-US"/>
        </a:p>
      </dgm:t>
    </dgm:pt>
    <dgm:pt modelId="{0B3A18C4-D5C6-4701-B074-967A398FD1C1}">
      <dgm:prSet phldrT="[Text]"/>
      <dgm:spPr/>
      <dgm:t>
        <a:bodyPr/>
        <a:lstStyle/>
        <a:p>
          <a:r>
            <a:rPr lang="en-US" dirty="0" smtClean="0"/>
            <a:t>CPSW2G</a:t>
          </a:r>
        </a:p>
        <a:p>
          <a:r>
            <a:rPr lang="en-US" dirty="0" smtClean="0"/>
            <a:t>CPSW9G</a:t>
          </a:r>
        </a:p>
        <a:p>
          <a:r>
            <a:rPr lang="en-US" dirty="0" smtClean="0"/>
            <a:t>ICSSG</a:t>
          </a:r>
        </a:p>
        <a:p>
          <a:endParaRPr lang="en-US" dirty="0"/>
        </a:p>
      </dgm:t>
    </dgm:pt>
    <dgm:pt modelId="{87789F56-163E-43D1-941C-90ED325C6D29}" type="parTrans" cxnId="{B14ADCAF-20AC-4ACC-9DAB-77A7DAC2C1B7}">
      <dgm:prSet/>
      <dgm:spPr/>
      <dgm:t>
        <a:bodyPr/>
        <a:lstStyle/>
        <a:p>
          <a:endParaRPr lang="en-US"/>
        </a:p>
      </dgm:t>
    </dgm:pt>
    <dgm:pt modelId="{BBB41B80-0DAD-4580-9F35-7E7F01A17861}" type="sibTrans" cxnId="{B14ADCAF-20AC-4ACC-9DAB-77A7DAC2C1B7}">
      <dgm:prSet/>
      <dgm:spPr/>
      <dgm:t>
        <a:bodyPr/>
        <a:lstStyle/>
        <a:p>
          <a:endParaRPr lang="en-US"/>
        </a:p>
      </dgm:t>
    </dgm:pt>
    <dgm:pt modelId="{A924AC9B-EBEF-4954-B132-289343C14A7F}">
      <dgm:prSet phldrT="[Text]"/>
      <dgm:spPr/>
      <dgm:t>
        <a:bodyPr/>
        <a:lstStyle/>
        <a:p>
          <a:r>
            <a:rPr lang="en-US" dirty="0" smtClean="0"/>
            <a:t>MCAN</a:t>
          </a:r>
        </a:p>
        <a:p>
          <a:r>
            <a:rPr lang="en-US" dirty="0" smtClean="0"/>
            <a:t>CRC</a:t>
          </a:r>
        </a:p>
        <a:p>
          <a:r>
            <a:rPr lang="en-US" dirty="0" smtClean="0"/>
            <a:t>ADC</a:t>
          </a:r>
          <a:endParaRPr lang="en-US" dirty="0"/>
        </a:p>
      </dgm:t>
    </dgm:pt>
    <dgm:pt modelId="{094CC1DD-7CBD-41CC-984C-62202D4652B0}" type="parTrans" cxnId="{DCF857A8-B6AF-4617-BBA1-363B42A60514}">
      <dgm:prSet/>
      <dgm:spPr/>
      <dgm:t>
        <a:bodyPr/>
        <a:lstStyle/>
        <a:p>
          <a:endParaRPr lang="en-US"/>
        </a:p>
      </dgm:t>
    </dgm:pt>
    <dgm:pt modelId="{D771D75F-81C5-4DA6-B803-221FA67FFFF8}" type="sibTrans" cxnId="{DCF857A8-B6AF-4617-BBA1-363B42A60514}">
      <dgm:prSet/>
      <dgm:spPr/>
      <dgm:t>
        <a:bodyPr/>
        <a:lstStyle/>
        <a:p>
          <a:endParaRPr lang="en-US"/>
        </a:p>
      </dgm:t>
    </dgm:pt>
    <dgm:pt modelId="{EFF3CE8E-F13A-471F-B654-42C7034238A2}">
      <dgm:prSet phldrT="[Text]"/>
      <dgm:spPr/>
      <dgm:t>
        <a:bodyPr/>
        <a:lstStyle/>
        <a:p>
          <a:r>
            <a:rPr lang="en-US" dirty="0" smtClean="0"/>
            <a:t>SA2UL</a:t>
          </a:r>
          <a:endParaRPr lang="en-US" dirty="0"/>
        </a:p>
      </dgm:t>
    </dgm:pt>
    <dgm:pt modelId="{D1EEF735-AC74-4B60-9CE3-1FE80C6EC402}" type="parTrans" cxnId="{D6920901-3452-4DC0-8917-4B539D90F0A0}">
      <dgm:prSet/>
      <dgm:spPr/>
      <dgm:t>
        <a:bodyPr/>
        <a:lstStyle/>
        <a:p>
          <a:endParaRPr lang="en-US"/>
        </a:p>
      </dgm:t>
    </dgm:pt>
    <dgm:pt modelId="{8AE04B8D-410D-44B1-922C-1EE110FE49B2}" type="sibTrans" cxnId="{D6920901-3452-4DC0-8917-4B539D90F0A0}">
      <dgm:prSet/>
      <dgm:spPr/>
      <dgm:t>
        <a:bodyPr/>
        <a:lstStyle/>
        <a:p>
          <a:endParaRPr lang="en-US"/>
        </a:p>
      </dgm:t>
    </dgm:pt>
    <dgm:pt modelId="{E7220E12-31B1-47CE-A310-C6F74DB25BD5}">
      <dgm:prSet phldrT="[Text]"/>
      <dgm:spPr/>
      <dgm:t>
        <a:bodyPr/>
        <a:lstStyle/>
        <a:p>
          <a:r>
            <a:rPr lang="en-US" dirty="0" smtClean="0"/>
            <a:t>TIDL</a:t>
          </a:r>
        </a:p>
        <a:p>
          <a:r>
            <a:rPr lang="en-US" dirty="0" smtClean="0"/>
            <a:t>Algorithms</a:t>
          </a:r>
          <a:endParaRPr lang="en-US" dirty="0"/>
        </a:p>
      </dgm:t>
    </dgm:pt>
    <dgm:pt modelId="{041017DE-B865-4B0A-B77B-81562BAA2EE6}" type="parTrans" cxnId="{A8EA917C-1113-45B2-A1D4-0C431D7DC79D}">
      <dgm:prSet/>
      <dgm:spPr/>
      <dgm:t>
        <a:bodyPr/>
        <a:lstStyle/>
        <a:p>
          <a:endParaRPr lang="en-US"/>
        </a:p>
      </dgm:t>
    </dgm:pt>
    <dgm:pt modelId="{CD3945B0-CA16-4A4F-B6DC-3B80B2F96484}" type="sibTrans" cxnId="{A8EA917C-1113-45B2-A1D4-0C431D7DC79D}">
      <dgm:prSet/>
      <dgm:spPr/>
      <dgm:t>
        <a:bodyPr/>
        <a:lstStyle/>
        <a:p>
          <a:endParaRPr lang="en-US"/>
        </a:p>
      </dgm:t>
    </dgm:pt>
    <dgm:pt modelId="{1207CD5F-299B-4406-90CD-86671EC95F8C}">
      <dgm:prSet phldrT="[Text]"/>
      <dgm:spPr/>
      <dgm:t>
        <a:bodyPr/>
        <a:lstStyle/>
        <a:p>
          <a:r>
            <a:rPr lang="en-US" dirty="0" smtClean="0"/>
            <a:t>CSI-RX</a:t>
          </a:r>
        </a:p>
        <a:p>
          <a:r>
            <a:rPr lang="en-US" dirty="0" smtClean="0"/>
            <a:t>CSI-TX</a:t>
          </a:r>
        </a:p>
        <a:p>
          <a:r>
            <a:rPr lang="en-US" dirty="0" smtClean="0"/>
            <a:t>VHWA (MSC, DOF, SDE, NF, VISS, LDC)</a:t>
          </a:r>
          <a:endParaRPr lang="en-US" dirty="0"/>
        </a:p>
      </dgm:t>
    </dgm:pt>
    <dgm:pt modelId="{BCE20B65-0ABE-4E92-B493-9F649C74754D}" type="parTrans" cxnId="{FD2D2A01-6C05-4742-A88C-F10ABA020EF2}">
      <dgm:prSet/>
      <dgm:spPr/>
      <dgm:t>
        <a:bodyPr/>
        <a:lstStyle/>
        <a:p>
          <a:endParaRPr lang="en-US"/>
        </a:p>
      </dgm:t>
    </dgm:pt>
    <dgm:pt modelId="{2266BED2-870A-4601-89CE-DDDEB5E1DBF6}" type="sibTrans" cxnId="{FD2D2A01-6C05-4742-A88C-F10ABA020EF2}">
      <dgm:prSet/>
      <dgm:spPr/>
      <dgm:t>
        <a:bodyPr/>
        <a:lstStyle/>
        <a:p>
          <a:endParaRPr lang="en-US"/>
        </a:p>
      </dgm:t>
    </dgm:pt>
    <dgm:pt modelId="{D53EF06C-80FA-4C1E-B5E8-18FB38EE8B7A}">
      <dgm:prSet phldrT="[Text]"/>
      <dgm:spPr/>
      <dgm:t>
        <a:bodyPr/>
        <a:lstStyle/>
        <a:p>
          <a:r>
            <a:rPr lang="en-US" dirty="0" smtClean="0"/>
            <a:t>UART</a:t>
          </a:r>
        </a:p>
        <a:p>
          <a:r>
            <a:rPr lang="en-US" dirty="0" err="1" smtClean="0"/>
            <a:t>McSPI</a:t>
          </a:r>
          <a:endParaRPr lang="en-US" dirty="0" smtClean="0"/>
        </a:p>
        <a:p>
          <a:r>
            <a:rPr lang="en-US" dirty="0" err="1" smtClean="0"/>
            <a:t>McASP</a:t>
          </a:r>
          <a:endParaRPr lang="en-US" dirty="0" smtClean="0"/>
        </a:p>
        <a:p>
          <a:r>
            <a:rPr lang="en-US" dirty="0" smtClean="0"/>
            <a:t>OSPI</a:t>
          </a:r>
        </a:p>
      </dgm:t>
    </dgm:pt>
    <dgm:pt modelId="{E56BBC59-7BCA-40BE-A4E4-C2472CE83939}" type="sibTrans" cxnId="{25907783-FBFA-4E0A-A01A-FDD6B3975AC2}">
      <dgm:prSet/>
      <dgm:spPr/>
      <dgm:t>
        <a:bodyPr/>
        <a:lstStyle/>
        <a:p>
          <a:endParaRPr lang="en-US"/>
        </a:p>
      </dgm:t>
    </dgm:pt>
    <dgm:pt modelId="{3CDF9695-287D-42A8-8645-929A21BF0082}" type="parTrans" cxnId="{25907783-FBFA-4E0A-A01A-FDD6B3975AC2}">
      <dgm:prSet/>
      <dgm:spPr/>
      <dgm:t>
        <a:bodyPr/>
        <a:lstStyle/>
        <a:p>
          <a:endParaRPr lang="en-US"/>
        </a:p>
      </dgm:t>
    </dgm:pt>
    <dgm:pt modelId="{683F30A8-8DFF-464A-9F0F-491192F925A7}" type="pres">
      <dgm:prSet presAssocID="{EC2B458C-FAA0-4FC1-BFBE-F2471F2D122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531F82-C1C7-4586-A655-BB333C18B32B}" type="pres">
      <dgm:prSet presAssocID="{7FEDC35C-561A-43C0-A23B-0DA486A9CBE4}" presName="centerShape" presStyleLbl="node0" presStyleIdx="0" presStyleCnt="1"/>
      <dgm:spPr/>
      <dgm:t>
        <a:bodyPr/>
        <a:lstStyle/>
        <a:p>
          <a:endParaRPr lang="en-US"/>
        </a:p>
      </dgm:t>
    </dgm:pt>
    <dgm:pt modelId="{ED757666-7156-4B37-8045-B4106F73881B}" type="pres">
      <dgm:prSet presAssocID="{410F291F-58F7-4BCF-8748-6A8E83DC5952}" presName="Name9" presStyleLbl="parChTrans1D2" presStyleIdx="0" presStyleCnt="7"/>
      <dgm:spPr/>
      <dgm:t>
        <a:bodyPr/>
        <a:lstStyle/>
        <a:p>
          <a:endParaRPr lang="en-US"/>
        </a:p>
      </dgm:t>
    </dgm:pt>
    <dgm:pt modelId="{FF2D5522-C98A-4DF0-B291-7FF304C1A081}" type="pres">
      <dgm:prSet presAssocID="{410F291F-58F7-4BCF-8748-6A8E83DC5952}" presName="connTx" presStyleLbl="parChTrans1D2" presStyleIdx="0" presStyleCnt="7"/>
      <dgm:spPr/>
      <dgm:t>
        <a:bodyPr/>
        <a:lstStyle/>
        <a:p>
          <a:endParaRPr lang="en-US"/>
        </a:p>
      </dgm:t>
    </dgm:pt>
    <dgm:pt modelId="{AE22334B-D5FD-4889-A1B1-6AE7015945CB}" type="pres">
      <dgm:prSet presAssocID="{FB8E6FB2-DD88-4385-8390-4204579394E4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5393A5-B2A6-49B4-A591-1D20426187C5}" type="pres">
      <dgm:prSet presAssocID="{3CDF9695-287D-42A8-8645-929A21BF0082}" presName="Name9" presStyleLbl="parChTrans1D2" presStyleIdx="1" presStyleCnt="7"/>
      <dgm:spPr/>
      <dgm:t>
        <a:bodyPr/>
        <a:lstStyle/>
        <a:p>
          <a:endParaRPr lang="en-US"/>
        </a:p>
      </dgm:t>
    </dgm:pt>
    <dgm:pt modelId="{1271A1DF-D8F6-4255-A7E3-B00DF9510BF9}" type="pres">
      <dgm:prSet presAssocID="{3CDF9695-287D-42A8-8645-929A21BF0082}" presName="connTx" presStyleLbl="parChTrans1D2" presStyleIdx="1" presStyleCnt="7"/>
      <dgm:spPr/>
      <dgm:t>
        <a:bodyPr/>
        <a:lstStyle/>
        <a:p>
          <a:endParaRPr lang="en-US"/>
        </a:p>
      </dgm:t>
    </dgm:pt>
    <dgm:pt modelId="{A3CB11EF-182E-4E9A-AC5F-5B9E27A505F7}" type="pres">
      <dgm:prSet presAssocID="{D53EF06C-80FA-4C1E-B5E8-18FB38EE8B7A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DEED1D-53ED-456E-B4E8-B68455C28A5A}" type="pres">
      <dgm:prSet presAssocID="{87789F56-163E-43D1-941C-90ED325C6D29}" presName="Name9" presStyleLbl="parChTrans1D2" presStyleIdx="2" presStyleCnt="7"/>
      <dgm:spPr/>
      <dgm:t>
        <a:bodyPr/>
        <a:lstStyle/>
        <a:p>
          <a:endParaRPr lang="en-US"/>
        </a:p>
      </dgm:t>
    </dgm:pt>
    <dgm:pt modelId="{0B0DDFC7-843A-41DF-88B6-F692D63543CE}" type="pres">
      <dgm:prSet presAssocID="{87789F56-163E-43D1-941C-90ED325C6D29}" presName="connTx" presStyleLbl="parChTrans1D2" presStyleIdx="2" presStyleCnt="7"/>
      <dgm:spPr/>
      <dgm:t>
        <a:bodyPr/>
        <a:lstStyle/>
        <a:p>
          <a:endParaRPr lang="en-US"/>
        </a:p>
      </dgm:t>
    </dgm:pt>
    <dgm:pt modelId="{7B4A9CF4-4C3D-431A-8B09-28B01EEC549D}" type="pres">
      <dgm:prSet presAssocID="{0B3A18C4-D5C6-4701-B074-967A398FD1C1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DDF753-7238-4117-BFC4-2E21DCBF97BC}" type="pres">
      <dgm:prSet presAssocID="{094CC1DD-7CBD-41CC-984C-62202D4652B0}" presName="Name9" presStyleLbl="parChTrans1D2" presStyleIdx="3" presStyleCnt="7"/>
      <dgm:spPr/>
      <dgm:t>
        <a:bodyPr/>
        <a:lstStyle/>
        <a:p>
          <a:endParaRPr lang="en-US"/>
        </a:p>
      </dgm:t>
    </dgm:pt>
    <dgm:pt modelId="{49471154-2448-4A0F-81DA-5DD965EC7A1B}" type="pres">
      <dgm:prSet presAssocID="{094CC1DD-7CBD-41CC-984C-62202D4652B0}" presName="connTx" presStyleLbl="parChTrans1D2" presStyleIdx="3" presStyleCnt="7"/>
      <dgm:spPr/>
      <dgm:t>
        <a:bodyPr/>
        <a:lstStyle/>
        <a:p>
          <a:endParaRPr lang="en-US"/>
        </a:p>
      </dgm:t>
    </dgm:pt>
    <dgm:pt modelId="{D1DC2991-C4D2-4F6E-951D-718A06FE5A6E}" type="pres">
      <dgm:prSet presAssocID="{A924AC9B-EBEF-4954-B132-289343C14A7F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14044E-06A6-4FAA-AC3E-47F100E39496}" type="pres">
      <dgm:prSet presAssocID="{D1EEF735-AC74-4B60-9CE3-1FE80C6EC402}" presName="Name9" presStyleLbl="parChTrans1D2" presStyleIdx="4" presStyleCnt="7"/>
      <dgm:spPr/>
      <dgm:t>
        <a:bodyPr/>
        <a:lstStyle/>
        <a:p>
          <a:endParaRPr lang="en-US"/>
        </a:p>
      </dgm:t>
    </dgm:pt>
    <dgm:pt modelId="{8E08D9CE-3CDD-48C9-AF76-8040B5E1D8E5}" type="pres">
      <dgm:prSet presAssocID="{D1EEF735-AC74-4B60-9CE3-1FE80C6EC402}" presName="connTx" presStyleLbl="parChTrans1D2" presStyleIdx="4" presStyleCnt="7"/>
      <dgm:spPr/>
      <dgm:t>
        <a:bodyPr/>
        <a:lstStyle/>
        <a:p>
          <a:endParaRPr lang="en-US"/>
        </a:p>
      </dgm:t>
    </dgm:pt>
    <dgm:pt modelId="{A1D560F4-B747-4B26-966F-4139A8D632BC}" type="pres">
      <dgm:prSet presAssocID="{EFF3CE8E-F13A-471F-B654-42C7034238A2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73E631-E21E-49DE-B3B2-ED0CF81FF6F8}" type="pres">
      <dgm:prSet presAssocID="{041017DE-B865-4B0A-B77B-81562BAA2EE6}" presName="Name9" presStyleLbl="parChTrans1D2" presStyleIdx="5" presStyleCnt="7"/>
      <dgm:spPr/>
      <dgm:t>
        <a:bodyPr/>
        <a:lstStyle/>
        <a:p>
          <a:endParaRPr lang="en-US"/>
        </a:p>
      </dgm:t>
    </dgm:pt>
    <dgm:pt modelId="{140FABBF-0851-4556-981B-29DB01E32D24}" type="pres">
      <dgm:prSet presAssocID="{041017DE-B865-4B0A-B77B-81562BAA2EE6}" presName="connTx" presStyleLbl="parChTrans1D2" presStyleIdx="5" presStyleCnt="7"/>
      <dgm:spPr/>
      <dgm:t>
        <a:bodyPr/>
        <a:lstStyle/>
        <a:p>
          <a:endParaRPr lang="en-US"/>
        </a:p>
      </dgm:t>
    </dgm:pt>
    <dgm:pt modelId="{7D06CB3D-E35F-4BBB-9B14-C3ECCA29BF2F}" type="pres">
      <dgm:prSet presAssocID="{E7220E12-31B1-47CE-A310-C6F74DB25BD5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AF5B0E-D5B9-4CCE-AF5E-0810B26ACF0F}" type="pres">
      <dgm:prSet presAssocID="{BCE20B65-0ABE-4E92-B493-9F649C74754D}" presName="Name9" presStyleLbl="parChTrans1D2" presStyleIdx="6" presStyleCnt="7"/>
      <dgm:spPr/>
      <dgm:t>
        <a:bodyPr/>
        <a:lstStyle/>
        <a:p>
          <a:endParaRPr lang="en-US"/>
        </a:p>
      </dgm:t>
    </dgm:pt>
    <dgm:pt modelId="{3EFF6218-E350-4CC0-BFE6-CA6BD1816ECF}" type="pres">
      <dgm:prSet presAssocID="{BCE20B65-0ABE-4E92-B493-9F649C74754D}" presName="connTx" presStyleLbl="parChTrans1D2" presStyleIdx="6" presStyleCnt="7"/>
      <dgm:spPr/>
      <dgm:t>
        <a:bodyPr/>
        <a:lstStyle/>
        <a:p>
          <a:endParaRPr lang="en-US"/>
        </a:p>
      </dgm:t>
    </dgm:pt>
    <dgm:pt modelId="{86D1F5F9-070D-4F32-AEFB-4D789C871198}" type="pres">
      <dgm:prSet presAssocID="{1207CD5F-299B-4406-90CD-86671EC95F8C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260F66-7D40-4A95-B266-8B5F72EE915B}" type="presOf" srcId="{87789F56-163E-43D1-941C-90ED325C6D29}" destId="{D2DEED1D-53ED-456E-B4E8-B68455C28A5A}" srcOrd="0" destOrd="0" presId="urn:microsoft.com/office/officeart/2005/8/layout/radial1"/>
    <dgm:cxn modelId="{51D39386-E8B5-4102-8DD9-337B341FA617}" type="presOf" srcId="{D1EEF735-AC74-4B60-9CE3-1FE80C6EC402}" destId="{AF14044E-06A6-4FAA-AC3E-47F100E39496}" srcOrd="0" destOrd="0" presId="urn:microsoft.com/office/officeart/2005/8/layout/radial1"/>
    <dgm:cxn modelId="{5E17328C-62EB-4DF2-9FCC-796A9710C616}" type="presOf" srcId="{A924AC9B-EBEF-4954-B132-289343C14A7F}" destId="{D1DC2991-C4D2-4F6E-951D-718A06FE5A6E}" srcOrd="0" destOrd="0" presId="urn:microsoft.com/office/officeart/2005/8/layout/radial1"/>
    <dgm:cxn modelId="{FD2D2A01-6C05-4742-A88C-F10ABA020EF2}" srcId="{7FEDC35C-561A-43C0-A23B-0DA486A9CBE4}" destId="{1207CD5F-299B-4406-90CD-86671EC95F8C}" srcOrd="6" destOrd="0" parTransId="{BCE20B65-0ABE-4E92-B493-9F649C74754D}" sibTransId="{2266BED2-870A-4601-89CE-DDDEB5E1DBF6}"/>
    <dgm:cxn modelId="{36237CA7-541A-4707-BED5-9838615C9944}" type="presOf" srcId="{D53EF06C-80FA-4C1E-B5E8-18FB38EE8B7A}" destId="{A3CB11EF-182E-4E9A-AC5F-5B9E27A505F7}" srcOrd="0" destOrd="0" presId="urn:microsoft.com/office/officeart/2005/8/layout/radial1"/>
    <dgm:cxn modelId="{837A159A-B9FA-4E40-9EC9-FF8098B6630B}" type="presOf" srcId="{3CDF9695-287D-42A8-8645-929A21BF0082}" destId="{1271A1DF-D8F6-4255-A7E3-B00DF9510BF9}" srcOrd="1" destOrd="0" presId="urn:microsoft.com/office/officeart/2005/8/layout/radial1"/>
    <dgm:cxn modelId="{AC45BDE2-9E01-4291-8178-FEC152D21B23}" type="presOf" srcId="{041017DE-B865-4B0A-B77B-81562BAA2EE6}" destId="{140FABBF-0851-4556-981B-29DB01E32D24}" srcOrd="1" destOrd="0" presId="urn:microsoft.com/office/officeart/2005/8/layout/radial1"/>
    <dgm:cxn modelId="{98F33C18-8D4D-402B-BDA9-1DDBF951103A}" type="presOf" srcId="{EC2B458C-FAA0-4FC1-BFBE-F2471F2D1224}" destId="{683F30A8-8DFF-464A-9F0F-491192F925A7}" srcOrd="0" destOrd="0" presId="urn:microsoft.com/office/officeart/2005/8/layout/radial1"/>
    <dgm:cxn modelId="{063203A5-9F52-4CB8-8F00-ABF6C73FEF09}" type="presOf" srcId="{BCE20B65-0ABE-4E92-B493-9F649C74754D}" destId="{3EFF6218-E350-4CC0-BFE6-CA6BD1816ECF}" srcOrd="1" destOrd="0" presId="urn:microsoft.com/office/officeart/2005/8/layout/radial1"/>
    <dgm:cxn modelId="{C2A45C49-DC48-45AB-B2BE-9DD62436A502}" type="presOf" srcId="{3CDF9695-287D-42A8-8645-929A21BF0082}" destId="{335393A5-B2A6-49B4-A591-1D20426187C5}" srcOrd="0" destOrd="0" presId="urn:microsoft.com/office/officeart/2005/8/layout/radial1"/>
    <dgm:cxn modelId="{87CBAFEF-794A-47E5-942A-EF49A6A7AD93}" type="presOf" srcId="{041017DE-B865-4B0A-B77B-81562BAA2EE6}" destId="{4A73E631-E21E-49DE-B3B2-ED0CF81FF6F8}" srcOrd="0" destOrd="0" presId="urn:microsoft.com/office/officeart/2005/8/layout/radial1"/>
    <dgm:cxn modelId="{F07A9D88-FFA7-48B1-992B-786AA530B1BF}" type="presOf" srcId="{410F291F-58F7-4BCF-8748-6A8E83DC5952}" destId="{ED757666-7156-4B37-8045-B4106F73881B}" srcOrd="0" destOrd="0" presId="urn:microsoft.com/office/officeart/2005/8/layout/radial1"/>
    <dgm:cxn modelId="{25907783-FBFA-4E0A-A01A-FDD6B3975AC2}" srcId="{7FEDC35C-561A-43C0-A23B-0DA486A9CBE4}" destId="{D53EF06C-80FA-4C1E-B5E8-18FB38EE8B7A}" srcOrd="1" destOrd="0" parTransId="{3CDF9695-287D-42A8-8645-929A21BF0082}" sibTransId="{E56BBC59-7BCA-40BE-A4E4-C2472CE83939}"/>
    <dgm:cxn modelId="{DCF857A8-B6AF-4617-BBA1-363B42A60514}" srcId="{7FEDC35C-561A-43C0-A23B-0DA486A9CBE4}" destId="{A924AC9B-EBEF-4954-B132-289343C14A7F}" srcOrd="3" destOrd="0" parTransId="{094CC1DD-7CBD-41CC-984C-62202D4652B0}" sibTransId="{D771D75F-81C5-4DA6-B803-221FA67FFFF8}"/>
    <dgm:cxn modelId="{599A2220-628D-44DF-BB7F-ECE16EDD9B3B}" srcId="{7FEDC35C-561A-43C0-A23B-0DA486A9CBE4}" destId="{FB8E6FB2-DD88-4385-8390-4204579394E4}" srcOrd="0" destOrd="0" parTransId="{410F291F-58F7-4BCF-8748-6A8E83DC5952}" sibTransId="{F5B59C1E-1A69-46E4-BFB7-BB17295EE7E9}"/>
    <dgm:cxn modelId="{6073A858-DCBE-4115-8A5D-3AC619DD00E4}" type="presOf" srcId="{E7220E12-31B1-47CE-A310-C6F74DB25BD5}" destId="{7D06CB3D-E35F-4BBB-9B14-C3ECCA29BF2F}" srcOrd="0" destOrd="0" presId="urn:microsoft.com/office/officeart/2005/8/layout/radial1"/>
    <dgm:cxn modelId="{E10E870D-3530-4FE1-952E-4EE12A0F24F8}" type="presOf" srcId="{094CC1DD-7CBD-41CC-984C-62202D4652B0}" destId="{54DDF753-7238-4117-BFC4-2E21DCBF97BC}" srcOrd="0" destOrd="0" presId="urn:microsoft.com/office/officeart/2005/8/layout/radial1"/>
    <dgm:cxn modelId="{8DB02AE9-6CFA-407A-8039-A83E0B310503}" type="presOf" srcId="{BCE20B65-0ABE-4E92-B493-9F649C74754D}" destId="{05AF5B0E-D5B9-4CCE-AF5E-0810B26ACF0F}" srcOrd="0" destOrd="0" presId="urn:microsoft.com/office/officeart/2005/8/layout/radial1"/>
    <dgm:cxn modelId="{6B450F8A-F67B-43BA-9984-F1B2EEAD251E}" type="presOf" srcId="{87789F56-163E-43D1-941C-90ED325C6D29}" destId="{0B0DDFC7-843A-41DF-88B6-F692D63543CE}" srcOrd="1" destOrd="0" presId="urn:microsoft.com/office/officeart/2005/8/layout/radial1"/>
    <dgm:cxn modelId="{B14ADCAF-20AC-4ACC-9DAB-77A7DAC2C1B7}" srcId="{7FEDC35C-561A-43C0-A23B-0DA486A9CBE4}" destId="{0B3A18C4-D5C6-4701-B074-967A398FD1C1}" srcOrd="2" destOrd="0" parTransId="{87789F56-163E-43D1-941C-90ED325C6D29}" sibTransId="{BBB41B80-0DAD-4580-9F35-7E7F01A17861}"/>
    <dgm:cxn modelId="{D6920901-3452-4DC0-8917-4B539D90F0A0}" srcId="{7FEDC35C-561A-43C0-A23B-0DA486A9CBE4}" destId="{EFF3CE8E-F13A-471F-B654-42C7034238A2}" srcOrd="4" destOrd="0" parTransId="{D1EEF735-AC74-4B60-9CE3-1FE80C6EC402}" sibTransId="{8AE04B8D-410D-44B1-922C-1EE110FE49B2}"/>
    <dgm:cxn modelId="{55C934DE-DAA2-415E-81B7-537C1717DC69}" type="presOf" srcId="{1207CD5F-299B-4406-90CD-86671EC95F8C}" destId="{86D1F5F9-070D-4F32-AEFB-4D789C871198}" srcOrd="0" destOrd="0" presId="urn:microsoft.com/office/officeart/2005/8/layout/radial1"/>
    <dgm:cxn modelId="{B33BA044-5BBD-4A81-97CA-71974078445E}" type="presOf" srcId="{EFF3CE8E-F13A-471F-B654-42C7034238A2}" destId="{A1D560F4-B747-4B26-966F-4139A8D632BC}" srcOrd="0" destOrd="0" presId="urn:microsoft.com/office/officeart/2005/8/layout/radial1"/>
    <dgm:cxn modelId="{02D66FC2-A493-40FD-A327-67B884762423}" srcId="{EC2B458C-FAA0-4FC1-BFBE-F2471F2D1224}" destId="{7FEDC35C-561A-43C0-A23B-0DA486A9CBE4}" srcOrd="0" destOrd="0" parTransId="{3F5D9DB9-597E-4BF7-9495-5DDD250FF330}" sibTransId="{883F1758-9B04-4633-AB74-D82258C8CD3F}"/>
    <dgm:cxn modelId="{A8EA917C-1113-45B2-A1D4-0C431D7DC79D}" srcId="{7FEDC35C-561A-43C0-A23B-0DA486A9CBE4}" destId="{E7220E12-31B1-47CE-A310-C6F74DB25BD5}" srcOrd="5" destOrd="0" parTransId="{041017DE-B865-4B0A-B77B-81562BAA2EE6}" sibTransId="{CD3945B0-CA16-4A4F-B6DC-3B80B2F96484}"/>
    <dgm:cxn modelId="{277DC294-3052-4964-BA83-48DAF63E3DB1}" type="presOf" srcId="{094CC1DD-7CBD-41CC-984C-62202D4652B0}" destId="{49471154-2448-4A0F-81DA-5DD965EC7A1B}" srcOrd="1" destOrd="0" presId="urn:microsoft.com/office/officeart/2005/8/layout/radial1"/>
    <dgm:cxn modelId="{473B3512-EFFC-48DB-877A-F9DB1669CB53}" type="presOf" srcId="{410F291F-58F7-4BCF-8748-6A8E83DC5952}" destId="{FF2D5522-C98A-4DF0-B291-7FF304C1A081}" srcOrd="1" destOrd="0" presId="urn:microsoft.com/office/officeart/2005/8/layout/radial1"/>
    <dgm:cxn modelId="{C95D0197-FE5D-480A-8BA9-4FC7D903CE75}" type="presOf" srcId="{0B3A18C4-D5C6-4701-B074-967A398FD1C1}" destId="{7B4A9CF4-4C3D-431A-8B09-28B01EEC549D}" srcOrd="0" destOrd="0" presId="urn:microsoft.com/office/officeart/2005/8/layout/radial1"/>
    <dgm:cxn modelId="{D388ED59-4F90-4319-BE18-8F2221452AF3}" type="presOf" srcId="{D1EEF735-AC74-4B60-9CE3-1FE80C6EC402}" destId="{8E08D9CE-3CDD-48C9-AF76-8040B5E1D8E5}" srcOrd="1" destOrd="0" presId="urn:microsoft.com/office/officeart/2005/8/layout/radial1"/>
    <dgm:cxn modelId="{BB98045E-2664-422D-8DFF-3F90EFBCE48E}" type="presOf" srcId="{FB8E6FB2-DD88-4385-8390-4204579394E4}" destId="{AE22334B-D5FD-4889-A1B1-6AE7015945CB}" srcOrd="0" destOrd="0" presId="urn:microsoft.com/office/officeart/2005/8/layout/radial1"/>
    <dgm:cxn modelId="{0EDD5EE8-3C36-4B86-AA34-56AFB217BBF0}" type="presOf" srcId="{7FEDC35C-561A-43C0-A23B-0DA486A9CBE4}" destId="{DF531F82-C1C7-4586-A655-BB333C18B32B}" srcOrd="0" destOrd="0" presId="urn:microsoft.com/office/officeart/2005/8/layout/radial1"/>
    <dgm:cxn modelId="{E4E36BA8-4AC8-423A-A46E-1FF2DC90CDEB}" type="presParOf" srcId="{683F30A8-8DFF-464A-9F0F-491192F925A7}" destId="{DF531F82-C1C7-4586-A655-BB333C18B32B}" srcOrd="0" destOrd="0" presId="urn:microsoft.com/office/officeart/2005/8/layout/radial1"/>
    <dgm:cxn modelId="{6789BF39-16B0-49A5-9133-887A8F48BF0E}" type="presParOf" srcId="{683F30A8-8DFF-464A-9F0F-491192F925A7}" destId="{ED757666-7156-4B37-8045-B4106F73881B}" srcOrd="1" destOrd="0" presId="urn:microsoft.com/office/officeart/2005/8/layout/radial1"/>
    <dgm:cxn modelId="{A45D740F-54C4-46ED-B1A8-0D5959713A94}" type="presParOf" srcId="{ED757666-7156-4B37-8045-B4106F73881B}" destId="{FF2D5522-C98A-4DF0-B291-7FF304C1A081}" srcOrd="0" destOrd="0" presId="urn:microsoft.com/office/officeart/2005/8/layout/radial1"/>
    <dgm:cxn modelId="{938D4786-C9C2-48C4-9A21-63D1BA298873}" type="presParOf" srcId="{683F30A8-8DFF-464A-9F0F-491192F925A7}" destId="{AE22334B-D5FD-4889-A1B1-6AE7015945CB}" srcOrd="2" destOrd="0" presId="urn:microsoft.com/office/officeart/2005/8/layout/radial1"/>
    <dgm:cxn modelId="{C3880BCD-1861-4B5B-8A58-934575D5CE43}" type="presParOf" srcId="{683F30A8-8DFF-464A-9F0F-491192F925A7}" destId="{335393A5-B2A6-49B4-A591-1D20426187C5}" srcOrd="3" destOrd="0" presId="urn:microsoft.com/office/officeart/2005/8/layout/radial1"/>
    <dgm:cxn modelId="{02E3FF6B-E800-495B-A6E6-D73382C75954}" type="presParOf" srcId="{335393A5-B2A6-49B4-A591-1D20426187C5}" destId="{1271A1DF-D8F6-4255-A7E3-B00DF9510BF9}" srcOrd="0" destOrd="0" presId="urn:microsoft.com/office/officeart/2005/8/layout/radial1"/>
    <dgm:cxn modelId="{BF15B15B-2C91-4D4A-9BC5-7C3D6978F04E}" type="presParOf" srcId="{683F30A8-8DFF-464A-9F0F-491192F925A7}" destId="{A3CB11EF-182E-4E9A-AC5F-5B9E27A505F7}" srcOrd="4" destOrd="0" presId="urn:microsoft.com/office/officeart/2005/8/layout/radial1"/>
    <dgm:cxn modelId="{DC4CB1D0-536E-411F-A9DD-7899DDAB29D1}" type="presParOf" srcId="{683F30A8-8DFF-464A-9F0F-491192F925A7}" destId="{D2DEED1D-53ED-456E-B4E8-B68455C28A5A}" srcOrd="5" destOrd="0" presId="urn:microsoft.com/office/officeart/2005/8/layout/radial1"/>
    <dgm:cxn modelId="{6102B292-A221-404B-9213-067618F72503}" type="presParOf" srcId="{D2DEED1D-53ED-456E-B4E8-B68455C28A5A}" destId="{0B0DDFC7-843A-41DF-88B6-F692D63543CE}" srcOrd="0" destOrd="0" presId="urn:microsoft.com/office/officeart/2005/8/layout/radial1"/>
    <dgm:cxn modelId="{CA23736E-B870-42DC-ACB0-0E7E8910995A}" type="presParOf" srcId="{683F30A8-8DFF-464A-9F0F-491192F925A7}" destId="{7B4A9CF4-4C3D-431A-8B09-28B01EEC549D}" srcOrd="6" destOrd="0" presId="urn:microsoft.com/office/officeart/2005/8/layout/radial1"/>
    <dgm:cxn modelId="{DEA080F0-9058-4FF5-8140-88643A09E876}" type="presParOf" srcId="{683F30A8-8DFF-464A-9F0F-491192F925A7}" destId="{54DDF753-7238-4117-BFC4-2E21DCBF97BC}" srcOrd="7" destOrd="0" presId="urn:microsoft.com/office/officeart/2005/8/layout/radial1"/>
    <dgm:cxn modelId="{28C98195-A939-41D9-BD23-77964922E97B}" type="presParOf" srcId="{54DDF753-7238-4117-BFC4-2E21DCBF97BC}" destId="{49471154-2448-4A0F-81DA-5DD965EC7A1B}" srcOrd="0" destOrd="0" presId="urn:microsoft.com/office/officeart/2005/8/layout/radial1"/>
    <dgm:cxn modelId="{92400399-B138-4A1D-B3E8-89EDF7C70208}" type="presParOf" srcId="{683F30A8-8DFF-464A-9F0F-491192F925A7}" destId="{D1DC2991-C4D2-4F6E-951D-718A06FE5A6E}" srcOrd="8" destOrd="0" presId="urn:microsoft.com/office/officeart/2005/8/layout/radial1"/>
    <dgm:cxn modelId="{070D41B1-C58E-49FD-8541-6B68BEC5C56D}" type="presParOf" srcId="{683F30A8-8DFF-464A-9F0F-491192F925A7}" destId="{AF14044E-06A6-4FAA-AC3E-47F100E39496}" srcOrd="9" destOrd="0" presId="urn:microsoft.com/office/officeart/2005/8/layout/radial1"/>
    <dgm:cxn modelId="{D2B539DD-0C77-421B-B9A5-20DCC7076D56}" type="presParOf" srcId="{AF14044E-06A6-4FAA-AC3E-47F100E39496}" destId="{8E08D9CE-3CDD-48C9-AF76-8040B5E1D8E5}" srcOrd="0" destOrd="0" presId="urn:microsoft.com/office/officeart/2005/8/layout/radial1"/>
    <dgm:cxn modelId="{38F9A1F7-EF54-44B1-AD58-15F47879534B}" type="presParOf" srcId="{683F30A8-8DFF-464A-9F0F-491192F925A7}" destId="{A1D560F4-B747-4B26-966F-4139A8D632BC}" srcOrd="10" destOrd="0" presId="urn:microsoft.com/office/officeart/2005/8/layout/radial1"/>
    <dgm:cxn modelId="{AEA8317C-E47F-458F-81D2-1893A62C9822}" type="presParOf" srcId="{683F30A8-8DFF-464A-9F0F-491192F925A7}" destId="{4A73E631-E21E-49DE-B3B2-ED0CF81FF6F8}" srcOrd="11" destOrd="0" presId="urn:microsoft.com/office/officeart/2005/8/layout/radial1"/>
    <dgm:cxn modelId="{69106E01-B756-47E5-A349-0FC46053F12D}" type="presParOf" srcId="{4A73E631-E21E-49DE-B3B2-ED0CF81FF6F8}" destId="{140FABBF-0851-4556-981B-29DB01E32D24}" srcOrd="0" destOrd="0" presId="urn:microsoft.com/office/officeart/2005/8/layout/radial1"/>
    <dgm:cxn modelId="{C285E4D8-36FD-4FD1-8724-889CD7214132}" type="presParOf" srcId="{683F30A8-8DFF-464A-9F0F-491192F925A7}" destId="{7D06CB3D-E35F-4BBB-9B14-C3ECCA29BF2F}" srcOrd="12" destOrd="0" presId="urn:microsoft.com/office/officeart/2005/8/layout/radial1"/>
    <dgm:cxn modelId="{1E4496B3-4C24-4AFA-BEEC-A2AD6D294120}" type="presParOf" srcId="{683F30A8-8DFF-464A-9F0F-491192F925A7}" destId="{05AF5B0E-D5B9-4CCE-AF5E-0810B26ACF0F}" srcOrd="13" destOrd="0" presId="urn:microsoft.com/office/officeart/2005/8/layout/radial1"/>
    <dgm:cxn modelId="{E6B5BEF0-11DC-4236-9628-3EFD559957CA}" type="presParOf" srcId="{05AF5B0E-D5B9-4CCE-AF5E-0810B26ACF0F}" destId="{3EFF6218-E350-4CC0-BFE6-CA6BD1816ECF}" srcOrd="0" destOrd="0" presId="urn:microsoft.com/office/officeart/2005/8/layout/radial1"/>
    <dgm:cxn modelId="{9A3BD4CA-8649-4EFF-8D73-5952A1CC256C}" type="presParOf" srcId="{683F30A8-8DFF-464A-9F0F-491192F925A7}" destId="{86D1F5F9-070D-4F32-AEFB-4D789C871198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2B458C-FAA0-4FC1-BFBE-F2471F2D1224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EDC35C-561A-43C0-A23B-0DA486A9CBE4}">
      <dgm:prSet phldrT="[Text]"/>
      <dgm:spPr/>
      <dgm:t>
        <a:bodyPr/>
        <a:lstStyle/>
        <a:p>
          <a:r>
            <a:rPr lang="en-US" dirty="0" smtClean="0"/>
            <a:t>UDMA</a:t>
          </a:r>
          <a:endParaRPr lang="en-US" dirty="0"/>
        </a:p>
      </dgm:t>
    </dgm:pt>
    <dgm:pt modelId="{3F5D9DB9-597E-4BF7-9495-5DDD250FF330}" type="parTrans" cxnId="{02D66FC2-A493-40FD-A327-67B884762423}">
      <dgm:prSet/>
      <dgm:spPr/>
      <dgm:t>
        <a:bodyPr/>
        <a:lstStyle/>
        <a:p>
          <a:endParaRPr lang="en-US"/>
        </a:p>
      </dgm:t>
    </dgm:pt>
    <dgm:pt modelId="{883F1758-9B04-4633-AB74-D82258C8CD3F}" type="sibTrans" cxnId="{02D66FC2-A493-40FD-A327-67B884762423}">
      <dgm:prSet/>
      <dgm:spPr/>
      <dgm:t>
        <a:bodyPr/>
        <a:lstStyle/>
        <a:p>
          <a:endParaRPr lang="en-US"/>
        </a:p>
      </dgm:t>
    </dgm:pt>
    <dgm:pt modelId="{FB8E6FB2-DD88-4385-8390-4204579394E4}">
      <dgm:prSet phldrT="[Text]"/>
      <dgm:spPr/>
      <dgm:t>
        <a:bodyPr/>
        <a:lstStyle/>
        <a:p>
          <a:r>
            <a:rPr lang="en-US" dirty="0" smtClean="0"/>
            <a:t>TI-RTOS</a:t>
          </a:r>
        </a:p>
        <a:p>
          <a:r>
            <a:rPr lang="en-US" dirty="0" err="1" smtClean="0"/>
            <a:t>Baremetal</a:t>
          </a:r>
          <a:endParaRPr lang="en-US" dirty="0" smtClean="0"/>
        </a:p>
        <a:p>
          <a:r>
            <a:rPr lang="en-US" dirty="0" smtClean="0"/>
            <a:t>AUTOSAR</a:t>
          </a:r>
          <a:endParaRPr lang="en-US" dirty="0"/>
        </a:p>
      </dgm:t>
    </dgm:pt>
    <dgm:pt modelId="{410F291F-58F7-4BCF-8748-6A8E83DC5952}" type="parTrans" cxnId="{599A2220-628D-44DF-BB7F-ECE16EDD9B3B}">
      <dgm:prSet/>
      <dgm:spPr/>
      <dgm:t>
        <a:bodyPr/>
        <a:lstStyle/>
        <a:p>
          <a:endParaRPr lang="en-US"/>
        </a:p>
      </dgm:t>
    </dgm:pt>
    <dgm:pt modelId="{F5B59C1E-1A69-46E4-BFB7-BB17295EE7E9}" type="sibTrans" cxnId="{599A2220-628D-44DF-BB7F-ECE16EDD9B3B}">
      <dgm:prSet/>
      <dgm:spPr/>
      <dgm:t>
        <a:bodyPr/>
        <a:lstStyle/>
        <a:p>
          <a:endParaRPr lang="en-US"/>
        </a:p>
      </dgm:t>
    </dgm:pt>
    <dgm:pt modelId="{0B3A18C4-D5C6-4701-B074-967A398FD1C1}">
      <dgm:prSet phldrT="[Text]"/>
      <dgm:spPr/>
      <dgm:t>
        <a:bodyPr/>
        <a:lstStyle/>
        <a:p>
          <a:r>
            <a:rPr lang="en-US" dirty="0" smtClean="0"/>
            <a:t>Event Management</a:t>
          </a:r>
          <a:endParaRPr lang="en-US" dirty="0"/>
        </a:p>
      </dgm:t>
    </dgm:pt>
    <dgm:pt modelId="{87789F56-163E-43D1-941C-90ED325C6D29}" type="parTrans" cxnId="{B14ADCAF-20AC-4ACC-9DAB-77A7DAC2C1B7}">
      <dgm:prSet/>
      <dgm:spPr/>
      <dgm:t>
        <a:bodyPr/>
        <a:lstStyle/>
        <a:p>
          <a:endParaRPr lang="en-US"/>
        </a:p>
      </dgm:t>
    </dgm:pt>
    <dgm:pt modelId="{BBB41B80-0DAD-4580-9F35-7E7F01A17861}" type="sibTrans" cxnId="{B14ADCAF-20AC-4ACC-9DAB-77A7DAC2C1B7}">
      <dgm:prSet/>
      <dgm:spPr/>
      <dgm:t>
        <a:bodyPr/>
        <a:lstStyle/>
        <a:p>
          <a:endParaRPr lang="en-US"/>
        </a:p>
      </dgm:t>
    </dgm:pt>
    <dgm:pt modelId="{A924AC9B-EBEF-4954-B132-289343C14A7F}">
      <dgm:prSet phldrT="[Text]"/>
      <dgm:spPr/>
      <dgm:t>
        <a:bodyPr/>
        <a:lstStyle/>
        <a:p>
          <a:r>
            <a:rPr lang="en-US" dirty="0" smtClean="0"/>
            <a:t>DMSC Interaction and Abstraction</a:t>
          </a:r>
          <a:endParaRPr lang="en-US" dirty="0"/>
        </a:p>
      </dgm:t>
    </dgm:pt>
    <dgm:pt modelId="{094CC1DD-7CBD-41CC-984C-62202D4652B0}" type="parTrans" cxnId="{DCF857A8-B6AF-4617-BBA1-363B42A60514}">
      <dgm:prSet/>
      <dgm:spPr/>
      <dgm:t>
        <a:bodyPr/>
        <a:lstStyle/>
        <a:p>
          <a:endParaRPr lang="en-US"/>
        </a:p>
      </dgm:t>
    </dgm:pt>
    <dgm:pt modelId="{D771D75F-81C5-4DA6-B803-221FA67FFFF8}" type="sibTrans" cxnId="{DCF857A8-B6AF-4617-BBA1-363B42A60514}">
      <dgm:prSet/>
      <dgm:spPr/>
      <dgm:t>
        <a:bodyPr/>
        <a:lstStyle/>
        <a:p>
          <a:endParaRPr lang="en-US"/>
        </a:p>
      </dgm:t>
    </dgm:pt>
    <dgm:pt modelId="{EFF3CE8E-F13A-471F-B654-42C7034238A2}">
      <dgm:prSet phldrT="[Text]"/>
      <dgm:spPr/>
      <dgm:t>
        <a:bodyPr/>
        <a:lstStyle/>
        <a:p>
          <a:r>
            <a:rPr lang="en-US" dirty="0" smtClean="0"/>
            <a:t>Low overhead runtime API</a:t>
          </a:r>
          <a:endParaRPr lang="en-US" dirty="0"/>
        </a:p>
      </dgm:t>
    </dgm:pt>
    <dgm:pt modelId="{D1EEF735-AC74-4B60-9CE3-1FE80C6EC402}" type="parTrans" cxnId="{D6920901-3452-4DC0-8917-4B539D90F0A0}">
      <dgm:prSet/>
      <dgm:spPr/>
      <dgm:t>
        <a:bodyPr/>
        <a:lstStyle/>
        <a:p>
          <a:endParaRPr lang="en-US"/>
        </a:p>
      </dgm:t>
    </dgm:pt>
    <dgm:pt modelId="{8AE04B8D-410D-44B1-922C-1EE110FE49B2}" type="sibTrans" cxnId="{D6920901-3452-4DC0-8917-4B539D90F0A0}">
      <dgm:prSet/>
      <dgm:spPr/>
      <dgm:t>
        <a:bodyPr/>
        <a:lstStyle/>
        <a:p>
          <a:endParaRPr lang="en-US"/>
        </a:p>
      </dgm:t>
    </dgm:pt>
    <dgm:pt modelId="{E7220E12-31B1-47CE-A310-C6F74DB25BD5}">
      <dgm:prSet phldrT="[Text]"/>
      <dgm:spPr/>
      <dgm:t>
        <a:bodyPr/>
        <a:lstStyle/>
        <a:p>
          <a:r>
            <a:rPr lang="en-US" dirty="0" smtClean="0"/>
            <a:t>API for all the DMA modules</a:t>
          </a:r>
          <a:endParaRPr lang="en-US" dirty="0"/>
        </a:p>
      </dgm:t>
    </dgm:pt>
    <dgm:pt modelId="{041017DE-B865-4B0A-B77B-81562BAA2EE6}" type="parTrans" cxnId="{A8EA917C-1113-45B2-A1D4-0C431D7DC79D}">
      <dgm:prSet/>
      <dgm:spPr/>
      <dgm:t>
        <a:bodyPr/>
        <a:lstStyle/>
        <a:p>
          <a:endParaRPr lang="en-US"/>
        </a:p>
      </dgm:t>
    </dgm:pt>
    <dgm:pt modelId="{CD3945B0-CA16-4A4F-B6DC-3B80B2F96484}" type="sibTrans" cxnId="{A8EA917C-1113-45B2-A1D4-0C431D7DC79D}">
      <dgm:prSet/>
      <dgm:spPr/>
      <dgm:t>
        <a:bodyPr/>
        <a:lstStyle/>
        <a:p>
          <a:endParaRPr lang="en-US"/>
        </a:p>
      </dgm:t>
    </dgm:pt>
    <dgm:pt modelId="{1207CD5F-299B-4406-90CD-86671EC95F8C}">
      <dgm:prSet phldrT="[Text]"/>
      <dgm:spPr/>
      <dgm:t>
        <a:bodyPr/>
        <a:lstStyle/>
        <a:p>
          <a:r>
            <a:rPr lang="en-US" dirty="0" smtClean="0"/>
            <a:t>Multiple Context Handle for FFI Support</a:t>
          </a:r>
          <a:endParaRPr lang="en-US" dirty="0"/>
        </a:p>
      </dgm:t>
    </dgm:pt>
    <dgm:pt modelId="{BCE20B65-0ABE-4E92-B493-9F649C74754D}" type="parTrans" cxnId="{FD2D2A01-6C05-4742-A88C-F10ABA020EF2}">
      <dgm:prSet/>
      <dgm:spPr/>
      <dgm:t>
        <a:bodyPr/>
        <a:lstStyle/>
        <a:p>
          <a:endParaRPr lang="en-US"/>
        </a:p>
      </dgm:t>
    </dgm:pt>
    <dgm:pt modelId="{2266BED2-870A-4601-89CE-DDDEB5E1DBF6}" type="sibTrans" cxnId="{FD2D2A01-6C05-4742-A88C-F10ABA020EF2}">
      <dgm:prSet/>
      <dgm:spPr/>
      <dgm:t>
        <a:bodyPr/>
        <a:lstStyle/>
        <a:p>
          <a:endParaRPr lang="en-US"/>
        </a:p>
      </dgm:t>
    </dgm:pt>
    <dgm:pt modelId="{D53EF06C-80FA-4C1E-B5E8-18FB38EE8B7A}">
      <dgm:prSet phldrT="[Text]"/>
      <dgm:spPr/>
      <dgm:t>
        <a:bodyPr/>
        <a:lstStyle/>
        <a:p>
          <a:r>
            <a:rPr lang="en-US" dirty="0" smtClean="0"/>
            <a:t>Resource Management</a:t>
          </a:r>
          <a:endParaRPr lang="en-US" dirty="0"/>
        </a:p>
      </dgm:t>
    </dgm:pt>
    <dgm:pt modelId="{E56BBC59-7BCA-40BE-A4E4-C2472CE83939}" type="sibTrans" cxnId="{25907783-FBFA-4E0A-A01A-FDD6B3975AC2}">
      <dgm:prSet/>
      <dgm:spPr/>
      <dgm:t>
        <a:bodyPr/>
        <a:lstStyle/>
        <a:p>
          <a:endParaRPr lang="en-US"/>
        </a:p>
      </dgm:t>
    </dgm:pt>
    <dgm:pt modelId="{3CDF9695-287D-42A8-8645-929A21BF0082}" type="parTrans" cxnId="{25907783-FBFA-4E0A-A01A-FDD6B3975AC2}">
      <dgm:prSet/>
      <dgm:spPr/>
      <dgm:t>
        <a:bodyPr/>
        <a:lstStyle/>
        <a:p>
          <a:endParaRPr lang="en-US"/>
        </a:p>
      </dgm:t>
    </dgm:pt>
    <dgm:pt modelId="{683F30A8-8DFF-464A-9F0F-491192F925A7}" type="pres">
      <dgm:prSet presAssocID="{EC2B458C-FAA0-4FC1-BFBE-F2471F2D122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531F82-C1C7-4586-A655-BB333C18B32B}" type="pres">
      <dgm:prSet presAssocID="{7FEDC35C-561A-43C0-A23B-0DA486A9CBE4}" presName="centerShape" presStyleLbl="node0" presStyleIdx="0" presStyleCnt="1"/>
      <dgm:spPr/>
      <dgm:t>
        <a:bodyPr/>
        <a:lstStyle/>
        <a:p>
          <a:endParaRPr lang="en-US"/>
        </a:p>
      </dgm:t>
    </dgm:pt>
    <dgm:pt modelId="{ED757666-7156-4B37-8045-B4106F73881B}" type="pres">
      <dgm:prSet presAssocID="{410F291F-58F7-4BCF-8748-6A8E83DC5952}" presName="Name9" presStyleLbl="parChTrans1D2" presStyleIdx="0" presStyleCnt="7"/>
      <dgm:spPr/>
      <dgm:t>
        <a:bodyPr/>
        <a:lstStyle/>
        <a:p>
          <a:endParaRPr lang="en-US"/>
        </a:p>
      </dgm:t>
    </dgm:pt>
    <dgm:pt modelId="{FF2D5522-C98A-4DF0-B291-7FF304C1A081}" type="pres">
      <dgm:prSet presAssocID="{410F291F-58F7-4BCF-8748-6A8E83DC5952}" presName="connTx" presStyleLbl="parChTrans1D2" presStyleIdx="0" presStyleCnt="7"/>
      <dgm:spPr/>
      <dgm:t>
        <a:bodyPr/>
        <a:lstStyle/>
        <a:p>
          <a:endParaRPr lang="en-US"/>
        </a:p>
      </dgm:t>
    </dgm:pt>
    <dgm:pt modelId="{AE22334B-D5FD-4889-A1B1-6AE7015945CB}" type="pres">
      <dgm:prSet presAssocID="{FB8E6FB2-DD88-4385-8390-4204579394E4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5393A5-B2A6-49B4-A591-1D20426187C5}" type="pres">
      <dgm:prSet presAssocID="{3CDF9695-287D-42A8-8645-929A21BF0082}" presName="Name9" presStyleLbl="parChTrans1D2" presStyleIdx="1" presStyleCnt="7"/>
      <dgm:spPr/>
      <dgm:t>
        <a:bodyPr/>
        <a:lstStyle/>
        <a:p>
          <a:endParaRPr lang="en-US"/>
        </a:p>
      </dgm:t>
    </dgm:pt>
    <dgm:pt modelId="{1271A1DF-D8F6-4255-A7E3-B00DF9510BF9}" type="pres">
      <dgm:prSet presAssocID="{3CDF9695-287D-42A8-8645-929A21BF0082}" presName="connTx" presStyleLbl="parChTrans1D2" presStyleIdx="1" presStyleCnt="7"/>
      <dgm:spPr/>
      <dgm:t>
        <a:bodyPr/>
        <a:lstStyle/>
        <a:p>
          <a:endParaRPr lang="en-US"/>
        </a:p>
      </dgm:t>
    </dgm:pt>
    <dgm:pt modelId="{A3CB11EF-182E-4E9A-AC5F-5B9E27A505F7}" type="pres">
      <dgm:prSet presAssocID="{D53EF06C-80FA-4C1E-B5E8-18FB38EE8B7A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DEED1D-53ED-456E-B4E8-B68455C28A5A}" type="pres">
      <dgm:prSet presAssocID="{87789F56-163E-43D1-941C-90ED325C6D29}" presName="Name9" presStyleLbl="parChTrans1D2" presStyleIdx="2" presStyleCnt="7"/>
      <dgm:spPr/>
      <dgm:t>
        <a:bodyPr/>
        <a:lstStyle/>
        <a:p>
          <a:endParaRPr lang="en-US"/>
        </a:p>
      </dgm:t>
    </dgm:pt>
    <dgm:pt modelId="{0B0DDFC7-843A-41DF-88B6-F692D63543CE}" type="pres">
      <dgm:prSet presAssocID="{87789F56-163E-43D1-941C-90ED325C6D29}" presName="connTx" presStyleLbl="parChTrans1D2" presStyleIdx="2" presStyleCnt="7"/>
      <dgm:spPr/>
      <dgm:t>
        <a:bodyPr/>
        <a:lstStyle/>
        <a:p>
          <a:endParaRPr lang="en-US"/>
        </a:p>
      </dgm:t>
    </dgm:pt>
    <dgm:pt modelId="{7B4A9CF4-4C3D-431A-8B09-28B01EEC549D}" type="pres">
      <dgm:prSet presAssocID="{0B3A18C4-D5C6-4701-B074-967A398FD1C1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DDF753-7238-4117-BFC4-2E21DCBF97BC}" type="pres">
      <dgm:prSet presAssocID="{094CC1DD-7CBD-41CC-984C-62202D4652B0}" presName="Name9" presStyleLbl="parChTrans1D2" presStyleIdx="3" presStyleCnt="7"/>
      <dgm:spPr/>
      <dgm:t>
        <a:bodyPr/>
        <a:lstStyle/>
        <a:p>
          <a:endParaRPr lang="en-US"/>
        </a:p>
      </dgm:t>
    </dgm:pt>
    <dgm:pt modelId="{49471154-2448-4A0F-81DA-5DD965EC7A1B}" type="pres">
      <dgm:prSet presAssocID="{094CC1DD-7CBD-41CC-984C-62202D4652B0}" presName="connTx" presStyleLbl="parChTrans1D2" presStyleIdx="3" presStyleCnt="7"/>
      <dgm:spPr/>
      <dgm:t>
        <a:bodyPr/>
        <a:lstStyle/>
        <a:p>
          <a:endParaRPr lang="en-US"/>
        </a:p>
      </dgm:t>
    </dgm:pt>
    <dgm:pt modelId="{D1DC2991-C4D2-4F6E-951D-718A06FE5A6E}" type="pres">
      <dgm:prSet presAssocID="{A924AC9B-EBEF-4954-B132-289343C14A7F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14044E-06A6-4FAA-AC3E-47F100E39496}" type="pres">
      <dgm:prSet presAssocID="{D1EEF735-AC74-4B60-9CE3-1FE80C6EC402}" presName="Name9" presStyleLbl="parChTrans1D2" presStyleIdx="4" presStyleCnt="7"/>
      <dgm:spPr/>
      <dgm:t>
        <a:bodyPr/>
        <a:lstStyle/>
        <a:p>
          <a:endParaRPr lang="en-US"/>
        </a:p>
      </dgm:t>
    </dgm:pt>
    <dgm:pt modelId="{8E08D9CE-3CDD-48C9-AF76-8040B5E1D8E5}" type="pres">
      <dgm:prSet presAssocID="{D1EEF735-AC74-4B60-9CE3-1FE80C6EC402}" presName="connTx" presStyleLbl="parChTrans1D2" presStyleIdx="4" presStyleCnt="7"/>
      <dgm:spPr/>
      <dgm:t>
        <a:bodyPr/>
        <a:lstStyle/>
        <a:p>
          <a:endParaRPr lang="en-US"/>
        </a:p>
      </dgm:t>
    </dgm:pt>
    <dgm:pt modelId="{A1D560F4-B747-4B26-966F-4139A8D632BC}" type="pres">
      <dgm:prSet presAssocID="{EFF3CE8E-F13A-471F-B654-42C7034238A2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73E631-E21E-49DE-B3B2-ED0CF81FF6F8}" type="pres">
      <dgm:prSet presAssocID="{041017DE-B865-4B0A-B77B-81562BAA2EE6}" presName="Name9" presStyleLbl="parChTrans1D2" presStyleIdx="5" presStyleCnt="7"/>
      <dgm:spPr/>
      <dgm:t>
        <a:bodyPr/>
        <a:lstStyle/>
        <a:p>
          <a:endParaRPr lang="en-US"/>
        </a:p>
      </dgm:t>
    </dgm:pt>
    <dgm:pt modelId="{140FABBF-0851-4556-981B-29DB01E32D24}" type="pres">
      <dgm:prSet presAssocID="{041017DE-B865-4B0A-B77B-81562BAA2EE6}" presName="connTx" presStyleLbl="parChTrans1D2" presStyleIdx="5" presStyleCnt="7"/>
      <dgm:spPr/>
      <dgm:t>
        <a:bodyPr/>
        <a:lstStyle/>
        <a:p>
          <a:endParaRPr lang="en-US"/>
        </a:p>
      </dgm:t>
    </dgm:pt>
    <dgm:pt modelId="{7D06CB3D-E35F-4BBB-9B14-C3ECCA29BF2F}" type="pres">
      <dgm:prSet presAssocID="{E7220E12-31B1-47CE-A310-C6F74DB25BD5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AF5B0E-D5B9-4CCE-AF5E-0810B26ACF0F}" type="pres">
      <dgm:prSet presAssocID="{BCE20B65-0ABE-4E92-B493-9F649C74754D}" presName="Name9" presStyleLbl="parChTrans1D2" presStyleIdx="6" presStyleCnt="7"/>
      <dgm:spPr/>
      <dgm:t>
        <a:bodyPr/>
        <a:lstStyle/>
        <a:p>
          <a:endParaRPr lang="en-US"/>
        </a:p>
      </dgm:t>
    </dgm:pt>
    <dgm:pt modelId="{3EFF6218-E350-4CC0-BFE6-CA6BD1816ECF}" type="pres">
      <dgm:prSet presAssocID="{BCE20B65-0ABE-4E92-B493-9F649C74754D}" presName="connTx" presStyleLbl="parChTrans1D2" presStyleIdx="6" presStyleCnt="7"/>
      <dgm:spPr/>
      <dgm:t>
        <a:bodyPr/>
        <a:lstStyle/>
        <a:p>
          <a:endParaRPr lang="en-US"/>
        </a:p>
      </dgm:t>
    </dgm:pt>
    <dgm:pt modelId="{86D1F5F9-070D-4F32-AEFB-4D789C871198}" type="pres">
      <dgm:prSet presAssocID="{1207CD5F-299B-4406-90CD-86671EC95F8C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D28F42-95F8-404B-A3A9-6048166C9ADD}" type="presOf" srcId="{87789F56-163E-43D1-941C-90ED325C6D29}" destId="{D2DEED1D-53ED-456E-B4E8-B68455C28A5A}" srcOrd="0" destOrd="0" presId="urn:microsoft.com/office/officeart/2005/8/layout/radial1"/>
    <dgm:cxn modelId="{FD2D2A01-6C05-4742-A88C-F10ABA020EF2}" srcId="{7FEDC35C-561A-43C0-A23B-0DA486A9CBE4}" destId="{1207CD5F-299B-4406-90CD-86671EC95F8C}" srcOrd="6" destOrd="0" parTransId="{BCE20B65-0ABE-4E92-B493-9F649C74754D}" sibTransId="{2266BED2-870A-4601-89CE-DDDEB5E1DBF6}"/>
    <dgm:cxn modelId="{8B514207-E504-4EE3-9145-30D3BE4E2AF0}" type="presOf" srcId="{7FEDC35C-561A-43C0-A23B-0DA486A9CBE4}" destId="{DF531F82-C1C7-4586-A655-BB333C18B32B}" srcOrd="0" destOrd="0" presId="urn:microsoft.com/office/officeart/2005/8/layout/radial1"/>
    <dgm:cxn modelId="{09E88942-7543-4886-AB8A-22024A07BCB1}" type="presOf" srcId="{EFF3CE8E-F13A-471F-B654-42C7034238A2}" destId="{A1D560F4-B747-4B26-966F-4139A8D632BC}" srcOrd="0" destOrd="0" presId="urn:microsoft.com/office/officeart/2005/8/layout/radial1"/>
    <dgm:cxn modelId="{0CB5DB8D-DC77-4D3E-8C11-CDE325BE1370}" type="presOf" srcId="{0B3A18C4-D5C6-4701-B074-967A398FD1C1}" destId="{7B4A9CF4-4C3D-431A-8B09-28B01EEC549D}" srcOrd="0" destOrd="0" presId="urn:microsoft.com/office/officeart/2005/8/layout/radial1"/>
    <dgm:cxn modelId="{D5C6A116-A308-4013-B7C6-76E5531D58C3}" type="presOf" srcId="{BCE20B65-0ABE-4E92-B493-9F649C74754D}" destId="{3EFF6218-E350-4CC0-BFE6-CA6BD1816ECF}" srcOrd="1" destOrd="0" presId="urn:microsoft.com/office/officeart/2005/8/layout/radial1"/>
    <dgm:cxn modelId="{569FE219-1846-4920-9797-6D6F6905AF6A}" type="presOf" srcId="{D1EEF735-AC74-4B60-9CE3-1FE80C6EC402}" destId="{8E08D9CE-3CDD-48C9-AF76-8040B5E1D8E5}" srcOrd="1" destOrd="0" presId="urn:microsoft.com/office/officeart/2005/8/layout/radial1"/>
    <dgm:cxn modelId="{25907783-FBFA-4E0A-A01A-FDD6B3975AC2}" srcId="{7FEDC35C-561A-43C0-A23B-0DA486A9CBE4}" destId="{D53EF06C-80FA-4C1E-B5E8-18FB38EE8B7A}" srcOrd="1" destOrd="0" parTransId="{3CDF9695-287D-42A8-8645-929A21BF0082}" sibTransId="{E56BBC59-7BCA-40BE-A4E4-C2472CE83939}"/>
    <dgm:cxn modelId="{09070AFA-D3C5-4904-B43C-898205080BF3}" type="presOf" srcId="{041017DE-B865-4B0A-B77B-81562BAA2EE6}" destId="{4A73E631-E21E-49DE-B3B2-ED0CF81FF6F8}" srcOrd="0" destOrd="0" presId="urn:microsoft.com/office/officeart/2005/8/layout/radial1"/>
    <dgm:cxn modelId="{DCF857A8-B6AF-4617-BBA1-363B42A60514}" srcId="{7FEDC35C-561A-43C0-A23B-0DA486A9CBE4}" destId="{A924AC9B-EBEF-4954-B132-289343C14A7F}" srcOrd="3" destOrd="0" parTransId="{094CC1DD-7CBD-41CC-984C-62202D4652B0}" sibTransId="{D771D75F-81C5-4DA6-B803-221FA67FFFF8}"/>
    <dgm:cxn modelId="{599A2220-628D-44DF-BB7F-ECE16EDD9B3B}" srcId="{7FEDC35C-561A-43C0-A23B-0DA486A9CBE4}" destId="{FB8E6FB2-DD88-4385-8390-4204579394E4}" srcOrd="0" destOrd="0" parTransId="{410F291F-58F7-4BCF-8748-6A8E83DC5952}" sibTransId="{F5B59C1E-1A69-46E4-BFB7-BB17295EE7E9}"/>
    <dgm:cxn modelId="{1F65DB9B-EA16-4341-A4EA-5381D0C348FD}" type="presOf" srcId="{410F291F-58F7-4BCF-8748-6A8E83DC5952}" destId="{FF2D5522-C98A-4DF0-B291-7FF304C1A081}" srcOrd="1" destOrd="0" presId="urn:microsoft.com/office/officeart/2005/8/layout/radial1"/>
    <dgm:cxn modelId="{B14ADCAF-20AC-4ACC-9DAB-77A7DAC2C1B7}" srcId="{7FEDC35C-561A-43C0-A23B-0DA486A9CBE4}" destId="{0B3A18C4-D5C6-4701-B074-967A398FD1C1}" srcOrd="2" destOrd="0" parTransId="{87789F56-163E-43D1-941C-90ED325C6D29}" sibTransId="{BBB41B80-0DAD-4580-9F35-7E7F01A17861}"/>
    <dgm:cxn modelId="{D6920901-3452-4DC0-8917-4B539D90F0A0}" srcId="{7FEDC35C-561A-43C0-A23B-0DA486A9CBE4}" destId="{EFF3CE8E-F13A-471F-B654-42C7034238A2}" srcOrd="4" destOrd="0" parTransId="{D1EEF735-AC74-4B60-9CE3-1FE80C6EC402}" sibTransId="{8AE04B8D-410D-44B1-922C-1EE110FE49B2}"/>
    <dgm:cxn modelId="{395B5DC2-1338-4563-BA37-14325639701E}" type="presOf" srcId="{3CDF9695-287D-42A8-8645-929A21BF0082}" destId="{335393A5-B2A6-49B4-A591-1D20426187C5}" srcOrd="0" destOrd="0" presId="urn:microsoft.com/office/officeart/2005/8/layout/radial1"/>
    <dgm:cxn modelId="{89694637-7420-432D-B10F-BA75D00B0228}" type="presOf" srcId="{E7220E12-31B1-47CE-A310-C6F74DB25BD5}" destId="{7D06CB3D-E35F-4BBB-9B14-C3ECCA29BF2F}" srcOrd="0" destOrd="0" presId="urn:microsoft.com/office/officeart/2005/8/layout/radial1"/>
    <dgm:cxn modelId="{B9744EEC-D53A-44F7-92CC-282716FD97FE}" type="presOf" srcId="{87789F56-163E-43D1-941C-90ED325C6D29}" destId="{0B0DDFC7-843A-41DF-88B6-F692D63543CE}" srcOrd="1" destOrd="0" presId="urn:microsoft.com/office/officeart/2005/8/layout/radial1"/>
    <dgm:cxn modelId="{D6FB4255-49E8-48E1-B886-B193A183E27B}" type="presOf" srcId="{EC2B458C-FAA0-4FC1-BFBE-F2471F2D1224}" destId="{683F30A8-8DFF-464A-9F0F-491192F925A7}" srcOrd="0" destOrd="0" presId="urn:microsoft.com/office/officeart/2005/8/layout/radial1"/>
    <dgm:cxn modelId="{C2B5827C-B34D-4440-8E3E-D87497145408}" type="presOf" srcId="{094CC1DD-7CBD-41CC-984C-62202D4652B0}" destId="{54DDF753-7238-4117-BFC4-2E21DCBF97BC}" srcOrd="0" destOrd="0" presId="urn:microsoft.com/office/officeart/2005/8/layout/radial1"/>
    <dgm:cxn modelId="{E3522985-B9CE-49E2-9456-2E578EF881AF}" type="presOf" srcId="{041017DE-B865-4B0A-B77B-81562BAA2EE6}" destId="{140FABBF-0851-4556-981B-29DB01E32D24}" srcOrd="1" destOrd="0" presId="urn:microsoft.com/office/officeart/2005/8/layout/radial1"/>
    <dgm:cxn modelId="{02D66FC2-A493-40FD-A327-67B884762423}" srcId="{EC2B458C-FAA0-4FC1-BFBE-F2471F2D1224}" destId="{7FEDC35C-561A-43C0-A23B-0DA486A9CBE4}" srcOrd="0" destOrd="0" parTransId="{3F5D9DB9-597E-4BF7-9495-5DDD250FF330}" sibTransId="{883F1758-9B04-4633-AB74-D82258C8CD3F}"/>
    <dgm:cxn modelId="{A8EA917C-1113-45B2-A1D4-0C431D7DC79D}" srcId="{7FEDC35C-561A-43C0-A23B-0DA486A9CBE4}" destId="{E7220E12-31B1-47CE-A310-C6F74DB25BD5}" srcOrd="5" destOrd="0" parTransId="{041017DE-B865-4B0A-B77B-81562BAA2EE6}" sibTransId="{CD3945B0-CA16-4A4F-B6DC-3B80B2F96484}"/>
    <dgm:cxn modelId="{F679E970-6961-4F46-B1AF-FA031A4682E5}" type="presOf" srcId="{A924AC9B-EBEF-4954-B132-289343C14A7F}" destId="{D1DC2991-C4D2-4F6E-951D-718A06FE5A6E}" srcOrd="0" destOrd="0" presId="urn:microsoft.com/office/officeart/2005/8/layout/radial1"/>
    <dgm:cxn modelId="{47BDEF4B-397E-4C5C-9600-C993CE337BF4}" type="presOf" srcId="{3CDF9695-287D-42A8-8645-929A21BF0082}" destId="{1271A1DF-D8F6-4255-A7E3-B00DF9510BF9}" srcOrd="1" destOrd="0" presId="urn:microsoft.com/office/officeart/2005/8/layout/radial1"/>
    <dgm:cxn modelId="{FFAE8454-B8F7-4E61-9BA6-3D9DAB257266}" type="presOf" srcId="{BCE20B65-0ABE-4E92-B493-9F649C74754D}" destId="{05AF5B0E-D5B9-4CCE-AF5E-0810B26ACF0F}" srcOrd="0" destOrd="0" presId="urn:microsoft.com/office/officeart/2005/8/layout/radial1"/>
    <dgm:cxn modelId="{2C6CC3E2-9EA3-4078-BB36-BF9315DC78ED}" type="presOf" srcId="{1207CD5F-299B-4406-90CD-86671EC95F8C}" destId="{86D1F5F9-070D-4F32-AEFB-4D789C871198}" srcOrd="0" destOrd="0" presId="urn:microsoft.com/office/officeart/2005/8/layout/radial1"/>
    <dgm:cxn modelId="{0FB2D73C-0B17-45C6-B3BA-73594CB44A55}" type="presOf" srcId="{410F291F-58F7-4BCF-8748-6A8E83DC5952}" destId="{ED757666-7156-4B37-8045-B4106F73881B}" srcOrd="0" destOrd="0" presId="urn:microsoft.com/office/officeart/2005/8/layout/radial1"/>
    <dgm:cxn modelId="{7F8A541D-0F70-4FD1-9972-8BA3C03834BC}" type="presOf" srcId="{D1EEF735-AC74-4B60-9CE3-1FE80C6EC402}" destId="{AF14044E-06A6-4FAA-AC3E-47F100E39496}" srcOrd="0" destOrd="0" presId="urn:microsoft.com/office/officeart/2005/8/layout/radial1"/>
    <dgm:cxn modelId="{CE44B9BE-01B5-48D4-8DBC-176597F30A15}" type="presOf" srcId="{D53EF06C-80FA-4C1E-B5E8-18FB38EE8B7A}" destId="{A3CB11EF-182E-4E9A-AC5F-5B9E27A505F7}" srcOrd="0" destOrd="0" presId="urn:microsoft.com/office/officeart/2005/8/layout/radial1"/>
    <dgm:cxn modelId="{B8352237-C0BA-447C-AEE3-78856056D945}" type="presOf" srcId="{094CC1DD-7CBD-41CC-984C-62202D4652B0}" destId="{49471154-2448-4A0F-81DA-5DD965EC7A1B}" srcOrd="1" destOrd="0" presId="urn:microsoft.com/office/officeart/2005/8/layout/radial1"/>
    <dgm:cxn modelId="{BC5A0EDC-9560-437E-9875-03B6044B96C0}" type="presOf" srcId="{FB8E6FB2-DD88-4385-8390-4204579394E4}" destId="{AE22334B-D5FD-4889-A1B1-6AE7015945CB}" srcOrd="0" destOrd="0" presId="urn:microsoft.com/office/officeart/2005/8/layout/radial1"/>
    <dgm:cxn modelId="{92031153-C7E9-48EA-8DC1-4A6F428682BF}" type="presParOf" srcId="{683F30A8-8DFF-464A-9F0F-491192F925A7}" destId="{DF531F82-C1C7-4586-A655-BB333C18B32B}" srcOrd="0" destOrd="0" presId="urn:microsoft.com/office/officeart/2005/8/layout/radial1"/>
    <dgm:cxn modelId="{F702CD07-AB4A-4E4D-A591-0A986C6204D5}" type="presParOf" srcId="{683F30A8-8DFF-464A-9F0F-491192F925A7}" destId="{ED757666-7156-4B37-8045-B4106F73881B}" srcOrd="1" destOrd="0" presId="urn:microsoft.com/office/officeart/2005/8/layout/radial1"/>
    <dgm:cxn modelId="{D3A71B39-86CF-4A61-8CB2-618ACAEEFB99}" type="presParOf" srcId="{ED757666-7156-4B37-8045-B4106F73881B}" destId="{FF2D5522-C98A-4DF0-B291-7FF304C1A081}" srcOrd="0" destOrd="0" presId="urn:microsoft.com/office/officeart/2005/8/layout/radial1"/>
    <dgm:cxn modelId="{8188C947-D080-4D7E-8602-E3F0A685A319}" type="presParOf" srcId="{683F30A8-8DFF-464A-9F0F-491192F925A7}" destId="{AE22334B-D5FD-4889-A1B1-6AE7015945CB}" srcOrd="2" destOrd="0" presId="urn:microsoft.com/office/officeart/2005/8/layout/radial1"/>
    <dgm:cxn modelId="{7545FF57-C5B4-4C5C-B108-A1E4B33EB6AA}" type="presParOf" srcId="{683F30A8-8DFF-464A-9F0F-491192F925A7}" destId="{335393A5-B2A6-49B4-A591-1D20426187C5}" srcOrd="3" destOrd="0" presId="urn:microsoft.com/office/officeart/2005/8/layout/radial1"/>
    <dgm:cxn modelId="{5A47B0E4-3682-497A-B3F1-6B7D1407B59E}" type="presParOf" srcId="{335393A5-B2A6-49B4-A591-1D20426187C5}" destId="{1271A1DF-D8F6-4255-A7E3-B00DF9510BF9}" srcOrd="0" destOrd="0" presId="urn:microsoft.com/office/officeart/2005/8/layout/radial1"/>
    <dgm:cxn modelId="{98FD7503-E99E-4E9D-ABEB-FE8F86533970}" type="presParOf" srcId="{683F30A8-8DFF-464A-9F0F-491192F925A7}" destId="{A3CB11EF-182E-4E9A-AC5F-5B9E27A505F7}" srcOrd="4" destOrd="0" presId="urn:microsoft.com/office/officeart/2005/8/layout/radial1"/>
    <dgm:cxn modelId="{3D19CED7-686F-457F-B8E2-9E4A31C78E64}" type="presParOf" srcId="{683F30A8-8DFF-464A-9F0F-491192F925A7}" destId="{D2DEED1D-53ED-456E-B4E8-B68455C28A5A}" srcOrd="5" destOrd="0" presId="urn:microsoft.com/office/officeart/2005/8/layout/radial1"/>
    <dgm:cxn modelId="{377B84A4-42BE-4525-8976-6A8A9685CA3C}" type="presParOf" srcId="{D2DEED1D-53ED-456E-B4E8-B68455C28A5A}" destId="{0B0DDFC7-843A-41DF-88B6-F692D63543CE}" srcOrd="0" destOrd="0" presId="urn:microsoft.com/office/officeart/2005/8/layout/radial1"/>
    <dgm:cxn modelId="{60AAF6C2-6333-4FBB-A94E-9BBA9256CF39}" type="presParOf" srcId="{683F30A8-8DFF-464A-9F0F-491192F925A7}" destId="{7B4A9CF4-4C3D-431A-8B09-28B01EEC549D}" srcOrd="6" destOrd="0" presId="urn:microsoft.com/office/officeart/2005/8/layout/radial1"/>
    <dgm:cxn modelId="{7197CE88-6E70-4E8D-9EFC-7C6DA38D7636}" type="presParOf" srcId="{683F30A8-8DFF-464A-9F0F-491192F925A7}" destId="{54DDF753-7238-4117-BFC4-2E21DCBF97BC}" srcOrd="7" destOrd="0" presId="urn:microsoft.com/office/officeart/2005/8/layout/radial1"/>
    <dgm:cxn modelId="{33381429-793D-4BC0-897F-91A5740C86DE}" type="presParOf" srcId="{54DDF753-7238-4117-BFC4-2E21DCBF97BC}" destId="{49471154-2448-4A0F-81DA-5DD965EC7A1B}" srcOrd="0" destOrd="0" presId="urn:microsoft.com/office/officeart/2005/8/layout/radial1"/>
    <dgm:cxn modelId="{197142BE-CF8D-4FE8-AEA8-9B8E76453B7E}" type="presParOf" srcId="{683F30A8-8DFF-464A-9F0F-491192F925A7}" destId="{D1DC2991-C4D2-4F6E-951D-718A06FE5A6E}" srcOrd="8" destOrd="0" presId="urn:microsoft.com/office/officeart/2005/8/layout/radial1"/>
    <dgm:cxn modelId="{4738BE4B-3107-4991-949C-2AC5D5E9ADD3}" type="presParOf" srcId="{683F30A8-8DFF-464A-9F0F-491192F925A7}" destId="{AF14044E-06A6-4FAA-AC3E-47F100E39496}" srcOrd="9" destOrd="0" presId="urn:microsoft.com/office/officeart/2005/8/layout/radial1"/>
    <dgm:cxn modelId="{68939AB4-AE0F-4A54-8C7B-4926263B41B9}" type="presParOf" srcId="{AF14044E-06A6-4FAA-AC3E-47F100E39496}" destId="{8E08D9CE-3CDD-48C9-AF76-8040B5E1D8E5}" srcOrd="0" destOrd="0" presId="urn:microsoft.com/office/officeart/2005/8/layout/radial1"/>
    <dgm:cxn modelId="{EFA8423D-B914-44F0-8782-EFF4F1DD0AA2}" type="presParOf" srcId="{683F30A8-8DFF-464A-9F0F-491192F925A7}" destId="{A1D560F4-B747-4B26-966F-4139A8D632BC}" srcOrd="10" destOrd="0" presId="urn:microsoft.com/office/officeart/2005/8/layout/radial1"/>
    <dgm:cxn modelId="{70687D7C-7DAB-437E-AE8E-44A1813DAC81}" type="presParOf" srcId="{683F30A8-8DFF-464A-9F0F-491192F925A7}" destId="{4A73E631-E21E-49DE-B3B2-ED0CF81FF6F8}" srcOrd="11" destOrd="0" presId="urn:microsoft.com/office/officeart/2005/8/layout/radial1"/>
    <dgm:cxn modelId="{F4028D35-7D1F-40B0-9445-39FDD09286D8}" type="presParOf" srcId="{4A73E631-E21E-49DE-B3B2-ED0CF81FF6F8}" destId="{140FABBF-0851-4556-981B-29DB01E32D24}" srcOrd="0" destOrd="0" presId="urn:microsoft.com/office/officeart/2005/8/layout/radial1"/>
    <dgm:cxn modelId="{D5E6D068-23DF-4CF1-AAF6-2CF99D808575}" type="presParOf" srcId="{683F30A8-8DFF-464A-9F0F-491192F925A7}" destId="{7D06CB3D-E35F-4BBB-9B14-C3ECCA29BF2F}" srcOrd="12" destOrd="0" presId="urn:microsoft.com/office/officeart/2005/8/layout/radial1"/>
    <dgm:cxn modelId="{34F08357-9D87-434F-BDEC-27E9376610B3}" type="presParOf" srcId="{683F30A8-8DFF-464A-9F0F-491192F925A7}" destId="{05AF5B0E-D5B9-4CCE-AF5E-0810B26ACF0F}" srcOrd="13" destOrd="0" presId="urn:microsoft.com/office/officeart/2005/8/layout/radial1"/>
    <dgm:cxn modelId="{52FF3FDB-8E69-4392-9B71-C24025E368AB}" type="presParOf" srcId="{05AF5B0E-D5B9-4CCE-AF5E-0810B26ACF0F}" destId="{3EFF6218-E350-4CC0-BFE6-CA6BD1816ECF}" srcOrd="0" destOrd="0" presId="urn:microsoft.com/office/officeart/2005/8/layout/radial1"/>
    <dgm:cxn modelId="{078DDAB2-B1A4-4FBB-A0CE-E9D40FAE4526}" type="presParOf" srcId="{683F30A8-8DFF-464A-9F0F-491192F925A7}" destId="{86D1F5F9-070D-4F32-AEFB-4D789C871198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531F82-C1C7-4586-A655-BB333C18B32B}">
      <dsp:nvSpPr>
        <dsp:cNvPr id="0" name=""/>
        <dsp:cNvSpPr/>
      </dsp:nvSpPr>
      <dsp:spPr>
        <a:xfrm>
          <a:off x="1569346" y="1149981"/>
          <a:ext cx="766557" cy="7665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UDMA</a:t>
          </a:r>
          <a:endParaRPr lang="en-US" sz="1400" kern="1200" dirty="0"/>
        </a:p>
      </dsp:txBody>
      <dsp:txXfrm>
        <a:off x="1681606" y="1262241"/>
        <a:ext cx="542037" cy="542037"/>
      </dsp:txXfrm>
    </dsp:sp>
    <dsp:sp modelId="{ED757666-7156-4B37-8045-B4106F73881B}">
      <dsp:nvSpPr>
        <dsp:cNvPr id="0" name=""/>
        <dsp:cNvSpPr/>
      </dsp:nvSpPr>
      <dsp:spPr>
        <a:xfrm rot="16200000">
          <a:off x="1761483" y="941173"/>
          <a:ext cx="382283" cy="35332"/>
        </a:xfrm>
        <a:custGeom>
          <a:avLst/>
          <a:gdLst/>
          <a:ahLst/>
          <a:cxnLst/>
          <a:rect l="0" t="0" r="0" b="0"/>
          <a:pathLst>
            <a:path>
              <a:moveTo>
                <a:pt x="0" y="17666"/>
              </a:moveTo>
              <a:lnTo>
                <a:pt x="382283" y="176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43067" y="949282"/>
        <a:ext cx="19114" cy="19114"/>
      </dsp:txXfrm>
    </dsp:sp>
    <dsp:sp modelId="{AE22334B-D5FD-4889-A1B1-6AE7015945CB}">
      <dsp:nvSpPr>
        <dsp:cNvPr id="0" name=""/>
        <dsp:cNvSpPr/>
      </dsp:nvSpPr>
      <dsp:spPr>
        <a:xfrm>
          <a:off x="1569346" y="1140"/>
          <a:ext cx="766557" cy="7665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Customer Application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Data Transfer</a:t>
          </a:r>
          <a:endParaRPr lang="en-US" sz="600" kern="1200" dirty="0"/>
        </a:p>
      </dsp:txBody>
      <dsp:txXfrm>
        <a:off x="1681606" y="113400"/>
        <a:ext cx="542037" cy="542037"/>
      </dsp:txXfrm>
    </dsp:sp>
    <dsp:sp modelId="{335393A5-B2A6-49B4-A591-1D20426187C5}">
      <dsp:nvSpPr>
        <dsp:cNvPr id="0" name=""/>
        <dsp:cNvSpPr/>
      </dsp:nvSpPr>
      <dsp:spPr>
        <a:xfrm rot="19285714">
          <a:off x="2210583" y="1157449"/>
          <a:ext cx="382283" cy="35332"/>
        </a:xfrm>
        <a:custGeom>
          <a:avLst/>
          <a:gdLst/>
          <a:ahLst/>
          <a:cxnLst/>
          <a:rect l="0" t="0" r="0" b="0"/>
          <a:pathLst>
            <a:path>
              <a:moveTo>
                <a:pt x="0" y="17666"/>
              </a:moveTo>
              <a:lnTo>
                <a:pt x="382283" y="176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92168" y="1165557"/>
        <a:ext cx="19114" cy="19114"/>
      </dsp:txXfrm>
    </dsp:sp>
    <dsp:sp modelId="{A3CB11EF-182E-4E9A-AC5F-5B9E27A505F7}">
      <dsp:nvSpPr>
        <dsp:cNvPr id="0" name=""/>
        <dsp:cNvSpPr/>
      </dsp:nvSpPr>
      <dsp:spPr>
        <a:xfrm>
          <a:off x="2467546" y="433690"/>
          <a:ext cx="766557" cy="7665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UART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McSPI</a:t>
          </a:r>
          <a:endParaRPr lang="en-US" sz="600" kern="1200" dirty="0" smtClean="0"/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McASP</a:t>
          </a:r>
          <a:endParaRPr lang="en-US" sz="600" kern="1200" dirty="0" smtClean="0"/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OSPI</a:t>
          </a:r>
        </a:p>
      </dsp:txBody>
      <dsp:txXfrm>
        <a:off x="2579806" y="545950"/>
        <a:ext cx="542037" cy="542037"/>
      </dsp:txXfrm>
    </dsp:sp>
    <dsp:sp modelId="{D2DEED1D-53ED-456E-B4E8-B68455C28A5A}">
      <dsp:nvSpPr>
        <dsp:cNvPr id="0" name=""/>
        <dsp:cNvSpPr/>
      </dsp:nvSpPr>
      <dsp:spPr>
        <a:xfrm rot="771429">
          <a:off x="2321502" y="1643415"/>
          <a:ext cx="382283" cy="35332"/>
        </a:xfrm>
        <a:custGeom>
          <a:avLst/>
          <a:gdLst/>
          <a:ahLst/>
          <a:cxnLst/>
          <a:rect l="0" t="0" r="0" b="0"/>
          <a:pathLst>
            <a:path>
              <a:moveTo>
                <a:pt x="0" y="17666"/>
              </a:moveTo>
              <a:lnTo>
                <a:pt x="382283" y="176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03086" y="1651524"/>
        <a:ext cx="19114" cy="19114"/>
      </dsp:txXfrm>
    </dsp:sp>
    <dsp:sp modelId="{7B4A9CF4-4C3D-431A-8B09-28B01EEC549D}">
      <dsp:nvSpPr>
        <dsp:cNvPr id="0" name=""/>
        <dsp:cNvSpPr/>
      </dsp:nvSpPr>
      <dsp:spPr>
        <a:xfrm>
          <a:off x="2689383" y="1405622"/>
          <a:ext cx="766557" cy="7665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CPSW2G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CPSW9G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ICSSG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801643" y="1517882"/>
        <a:ext cx="542037" cy="542037"/>
      </dsp:txXfrm>
    </dsp:sp>
    <dsp:sp modelId="{54DDF753-7238-4117-BFC4-2E21DCBF97BC}">
      <dsp:nvSpPr>
        <dsp:cNvPr id="0" name=""/>
        <dsp:cNvSpPr/>
      </dsp:nvSpPr>
      <dsp:spPr>
        <a:xfrm rot="3857143">
          <a:off x="2010714" y="2033129"/>
          <a:ext cx="382283" cy="35332"/>
        </a:xfrm>
        <a:custGeom>
          <a:avLst/>
          <a:gdLst/>
          <a:ahLst/>
          <a:cxnLst/>
          <a:rect l="0" t="0" r="0" b="0"/>
          <a:pathLst>
            <a:path>
              <a:moveTo>
                <a:pt x="0" y="17666"/>
              </a:moveTo>
              <a:lnTo>
                <a:pt x="382283" y="176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92299" y="2041238"/>
        <a:ext cx="19114" cy="19114"/>
      </dsp:txXfrm>
    </dsp:sp>
    <dsp:sp modelId="{D1DC2991-C4D2-4F6E-951D-718A06FE5A6E}">
      <dsp:nvSpPr>
        <dsp:cNvPr id="0" name=""/>
        <dsp:cNvSpPr/>
      </dsp:nvSpPr>
      <dsp:spPr>
        <a:xfrm>
          <a:off x="2067809" y="2185052"/>
          <a:ext cx="766557" cy="7665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MCAN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CRC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ADC</a:t>
          </a:r>
          <a:endParaRPr lang="en-US" sz="600" kern="1200" dirty="0"/>
        </a:p>
      </dsp:txBody>
      <dsp:txXfrm>
        <a:off x="2180069" y="2297312"/>
        <a:ext cx="542037" cy="542037"/>
      </dsp:txXfrm>
    </dsp:sp>
    <dsp:sp modelId="{AF14044E-06A6-4FAA-AC3E-47F100E39496}">
      <dsp:nvSpPr>
        <dsp:cNvPr id="0" name=""/>
        <dsp:cNvSpPr/>
      </dsp:nvSpPr>
      <dsp:spPr>
        <a:xfrm rot="6942857">
          <a:off x="1512251" y="2033129"/>
          <a:ext cx="382283" cy="35332"/>
        </a:xfrm>
        <a:custGeom>
          <a:avLst/>
          <a:gdLst/>
          <a:ahLst/>
          <a:cxnLst/>
          <a:rect l="0" t="0" r="0" b="0"/>
          <a:pathLst>
            <a:path>
              <a:moveTo>
                <a:pt x="0" y="17666"/>
              </a:moveTo>
              <a:lnTo>
                <a:pt x="382283" y="176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693836" y="2041238"/>
        <a:ext cx="19114" cy="19114"/>
      </dsp:txXfrm>
    </dsp:sp>
    <dsp:sp modelId="{A1D560F4-B747-4B26-966F-4139A8D632BC}">
      <dsp:nvSpPr>
        <dsp:cNvPr id="0" name=""/>
        <dsp:cNvSpPr/>
      </dsp:nvSpPr>
      <dsp:spPr>
        <a:xfrm>
          <a:off x="1070882" y="2185052"/>
          <a:ext cx="766557" cy="7665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SA2UL</a:t>
          </a:r>
          <a:endParaRPr lang="en-US" sz="600" kern="1200" dirty="0"/>
        </a:p>
      </dsp:txBody>
      <dsp:txXfrm>
        <a:off x="1183142" y="2297312"/>
        <a:ext cx="542037" cy="542037"/>
      </dsp:txXfrm>
    </dsp:sp>
    <dsp:sp modelId="{4A73E631-E21E-49DE-B3B2-ED0CF81FF6F8}">
      <dsp:nvSpPr>
        <dsp:cNvPr id="0" name=""/>
        <dsp:cNvSpPr/>
      </dsp:nvSpPr>
      <dsp:spPr>
        <a:xfrm rot="10028571">
          <a:off x="1201464" y="1643415"/>
          <a:ext cx="382283" cy="35332"/>
        </a:xfrm>
        <a:custGeom>
          <a:avLst/>
          <a:gdLst/>
          <a:ahLst/>
          <a:cxnLst/>
          <a:rect l="0" t="0" r="0" b="0"/>
          <a:pathLst>
            <a:path>
              <a:moveTo>
                <a:pt x="0" y="17666"/>
              </a:moveTo>
              <a:lnTo>
                <a:pt x="382283" y="176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83049" y="1651524"/>
        <a:ext cx="19114" cy="19114"/>
      </dsp:txXfrm>
    </dsp:sp>
    <dsp:sp modelId="{7D06CB3D-E35F-4BBB-9B14-C3ECCA29BF2F}">
      <dsp:nvSpPr>
        <dsp:cNvPr id="0" name=""/>
        <dsp:cNvSpPr/>
      </dsp:nvSpPr>
      <dsp:spPr>
        <a:xfrm>
          <a:off x="449308" y="1405622"/>
          <a:ext cx="766557" cy="7665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TIDL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Algorithms</a:t>
          </a:r>
          <a:endParaRPr lang="en-US" sz="600" kern="1200" dirty="0"/>
        </a:p>
      </dsp:txBody>
      <dsp:txXfrm>
        <a:off x="561568" y="1517882"/>
        <a:ext cx="542037" cy="542037"/>
      </dsp:txXfrm>
    </dsp:sp>
    <dsp:sp modelId="{05AF5B0E-D5B9-4CCE-AF5E-0810B26ACF0F}">
      <dsp:nvSpPr>
        <dsp:cNvPr id="0" name=""/>
        <dsp:cNvSpPr/>
      </dsp:nvSpPr>
      <dsp:spPr>
        <a:xfrm rot="13114286">
          <a:off x="1312382" y="1157449"/>
          <a:ext cx="382283" cy="35332"/>
        </a:xfrm>
        <a:custGeom>
          <a:avLst/>
          <a:gdLst/>
          <a:ahLst/>
          <a:cxnLst/>
          <a:rect l="0" t="0" r="0" b="0"/>
          <a:pathLst>
            <a:path>
              <a:moveTo>
                <a:pt x="0" y="17666"/>
              </a:moveTo>
              <a:lnTo>
                <a:pt x="382283" y="176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493967" y="1165557"/>
        <a:ext cx="19114" cy="19114"/>
      </dsp:txXfrm>
    </dsp:sp>
    <dsp:sp modelId="{86D1F5F9-070D-4F32-AEFB-4D789C871198}">
      <dsp:nvSpPr>
        <dsp:cNvPr id="0" name=""/>
        <dsp:cNvSpPr/>
      </dsp:nvSpPr>
      <dsp:spPr>
        <a:xfrm>
          <a:off x="671145" y="433690"/>
          <a:ext cx="766557" cy="7665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CSI-RX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CSI-TX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VHWA (MSC, DOF, SDE, NF, VISS, LDC)</a:t>
          </a:r>
          <a:endParaRPr lang="en-US" sz="600" kern="1200" dirty="0"/>
        </a:p>
      </dsp:txBody>
      <dsp:txXfrm>
        <a:off x="783405" y="545950"/>
        <a:ext cx="542037" cy="5420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531F82-C1C7-4586-A655-BB333C18B32B}">
      <dsp:nvSpPr>
        <dsp:cNvPr id="0" name=""/>
        <dsp:cNvSpPr/>
      </dsp:nvSpPr>
      <dsp:spPr>
        <a:xfrm>
          <a:off x="1569346" y="1149981"/>
          <a:ext cx="766557" cy="7665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UDMA</a:t>
          </a:r>
          <a:endParaRPr lang="en-US" sz="1400" kern="1200" dirty="0"/>
        </a:p>
      </dsp:txBody>
      <dsp:txXfrm>
        <a:off x="1681606" y="1262241"/>
        <a:ext cx="542037" cy="542037"/>
      </dsp:txXfrm>
    </dsp:sp>
    <dsp:sp modelId="{ED757666-7156-4B37-8045-B4106F73881B}">
      <dsp:nvSpPr>
        <dsp:cNvPr id="0" name=""/>
        <dsp:cNvSpPr/>
      </dsp:nvSpPr>
      <dsp:spPr>
        <a:xfrm rot="16200000">
          <a:off x="1761483" y="941173"/>
          <a:ext cx="382283" cy="35332"/>
        </a:xfrm>
        <a:custGeom>
          <a:avLst/>
          <a:gdLst/>
          <a:ahLst/>
          <a:cxnLst/>
          <a:rect l="0" t="0" r="0" b="0"/>
          <a:pathLst>
            <a:path>
              <a:moveTo>
                <a:pt x="0" y="17666"/>
              </a:moveTo>
              <a:lnTo>
                <a:pt x="382283" y="176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43067" y="949282"/>
        <a:ext cx="19114" cy="19114"/>
      </dsp:txXfrm>
    </dsp:sp>
    <dsp:sp modelId="{AE22334B-D5FD-4889-A1B1-6AE7015945CB}">
      <dsp:nvSpPr>
        <dsp:cNvPr id="0" name=""/>
        <dsp:cNvSpPr/>
      </dsp:nvSpPr>
      <dsp:spPr>
        <a:xfrm>
          <a:off x="1569346" y="1140"/>
          <a:ext cx="766557" cy="7665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TI-RTOS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Baremetal</a:t>
          </a:r>
          <a:endParaRPr lang="en-US" sz="700" kern="1200" dirty="0" smtClean="0"/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AUTOSAR</a:t>
          </a:r>
          <a:endParaRPr lang="en-US" sz="700" kern="1200" dirty="0"/>
        </a:p>
      </dsp:txBody>
      <dsp:txXfrm>
        <a:off x="1681606" y="113400"/>
        <a:ext cx="542037" cy="542037"/>
      </dsp:txXfrm>
    </dsp:sp>
    <dsp:sp modelId="{335393A5-B2A6-49B4-A591-1D20426187C5}">
      <dsp:nvSpPr>
        <dsp:cNvPr id="0" name=""/>
        <dsp:cNvSpPr/>
      </dsp:nvSpPr>
      <dsp:spPr>
        <a:xfrm rot="19285714">
          <a:off x="2210583" y="1157449"/>
          <a:ext cx="382283" cy="35332"/>
        </a:xfrm>
        <a:custGeom>
          <a:avLst/>
          <a:gdLst/>
          <a:ahLst/>
          <a:cxnLst/>
          <a:rect l="0" t="0" r="0" b="0"/>
          <a:pathLst>
            <a:path>
              <a:moveTo>
                <a:pt x="0" y="17666"/>
              </a:moveTo>
              <a:lnTo>
                <a:pt x="382283" y="176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92168" y="1165557"/>
        <a:ext cx="19114" cy="19114"/>
      </dsp:txXfrm>
    </dsp:sp>
    <dsp:sp modelId="{A3CB11EF-182E-4E9A-AC5F-5B9E27A505F7}">
      <dsp:nvSpPr>
        <dsp:cNvPr id="0" name=""/>
        <dsp:cNvSpPr/>
      </dsp:nvSpPr>
      <dsp:spPr>
        <a:xfrm>
          <a:off x="2467546" y="433690"/>
          <a:ext cx="766557" cy="7665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Resource Management</a:t>
          </a:r>
          <a:endParaRPr lang="en-US" sz="700" kern="1200" dirty="0"/>
        </a:p>
      </dsp:txBody>
      <dsp:txXfrm>
        <a:off x="2579806" y="545950"/>
        <a:ext cx="542037" cy="542037"/>
      </dsp:txXfrm>
    </dsp:sp>
    <dsp:sp modelId="{D2DEED1D-53ED-456E-B4E8-B68455C28A5A}">
      <dsp:nvSpPr>
        <dsp:cNvPr id="0" name=""/>
        <dsp:cNvSpPr/>
      </dsp:nvSpPr>
      <dsp:spPr>
        <a:xfrm rot="771429">
          <a:off x="2321502" y="1643415"/>
          <a:ext cx="382283" cy="35332"/>
        </a:xfrm>
        <a:custGeom>
          <a:avLst/>
          <a:gdLst/>
          <a:ahLst/>
          <a:cxnLst/>
          <a:rect l="0" t="0" r="0" b="0"/>
          <a:pathLst>
            <a:path>
              <a:moveTo>
                <a:pt x="0" y="17666"/>
              </a:moveTo>
              <a:lnTo>
                <a:pt x="382283" y="176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03086" y="1651524"/>
        <a:ext cx="19114" cy="19114"/>
      </dsp:txXfrm>
    </dsp:sp>
    <dsp:sp modelId="{7B4A9CF4-4C3D-431A-8B09-28B01EEC549D}">
      <dsp:nvSpPr>
        <dsp:cNvPr id="0" name=""/>
        <dsp:cNvSpPr/>
      </dsp:nvSpPr>
      <dsp:spPr>
        <a:xfrm>
          <a:off x="2689383" y="1405622"/>
          <a:ext cx="766557" cy="7665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Event Management</a:t>
          </a:r>
          <a:endParaRPr lang="en-US" sz="700" kern="1200" dirty="0"/>
        </a:p>
      </dsp:txBody>
      <dsp:txXfrm>
        <a:off x="2801643" y="1517882"/>
        <a:ext cx="542037" cy="542037"/>
      </dsp:txXfrm>
    </dsp:sp>
    <dsp:sp modelId="{54DDF753-7238-4117-BFC4-2E21DCBF97BC}">
      <dsp:nvSpPr>
        <dsp:cNvPr id="0" name=""/>
        <dsp:cNvSpPr/>
      </dsp:nvSpPr>
      <dsp:spPr>
        <a:xfrm rot="3857143">
          <a:off x="2010714" y="2033129"/>
          <a:ext cx="382283" cy="35332"/>
        </a:xfrm>
        <a:custGeom>
          <a:avLst/>
          <a:gdLst/>
          <a:ahLst/>
          <a:cxnLst/>
          <a:rect l="0" t="0" r="0" b="0"/>
          <a:pathLst>
            <a:path>
              <a:moveTo>
                <a:pt x="0" y="17666"/>
              </a:moveTo>
              <a:lnTo>
                <a:pt x="382283" y="176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92299" y="2041238"/>
        <a:ext cx="19114" cy="19114"/>
      </dsp:txXfrm>
    </dsp:sp>
    <dsp:sp modelId="{D1DC2991-C4D2-4F6E-951D-718A06FE5A6E}">
      <dsp:nvSpPr>
        <dsp:cNvPr id="0" name=""/>
        <dsp:cNvSpPr/>
      </dsp:nvSpPr>
      <dsp:spPr>
        <a:xfrm>
          <a:off x="2067809" y="2185052"/>
          <a:ext cx="766557" cy="7665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DMSC Interaction and Abstraction</a:t>
          </a:r>
          <a:endParaRPr lang="en-US" sz="700" kern="1200" dirty="0"/>
        </a:p>
      </dsp:txBody>
      <dsp:txXfrm>
        <a:off x="2180069" y="2297312"/>
        <a:ext cx="542037" cy="542037"/>
      </dsp:txXfrm>
    </dsp:sp>
    <dsp:sp modelId="{AF14044E-06A6-4FAA-AC3E-47F100E39496}">
      <dsp:nvSpPr>
        <dsp:cNvPr id="0" name=""/>
        <dsp:cNvSpPr/>
      </dsp:nvSpPr>
      <dsp:spPr>
        <a:xfrm rot="6942857">
          <a:off x="1512251" y="2033129"/>
          <a:ext cx="382283" cy="35332"/>
        </a:xfrm>
        <a:custGeom>
          <a:avLst/>
          <a:gdLst/>
          <a:ahLst/>
          <a:cxnLst/>
          <a:rect l="0" t="0" r="0" b="0"/>
          <a:pathLst>
            <a:path>
              <a:moveTo>
                <a:pt x="0" y="17666"/>
              </a:moveTo>
              <a:lnTo>
                <a:pt x="382283" y="176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693836" y="2041238"/>
        <a:ext cx="19114" cy="19114"/>
      </dsp:txXfrm>
    </dsp:sp>
    <dsp:sp modelId="{A1D560F4-B747-4B26-966F-4139A8D632BC}">
      <dsp:nvSpPr>
        <dsp:cNvPr id="0" name=""/>
        <dsp:cNvSpPr/>
      </dsp:nvSpPr>
      <dsp:spPr>
        <a:xfrm>
          <a:off x="1070882" y="2185052"/>
          <a:ext cx="766557" cy="7665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Low overhead runtime API</a:t>
          </a:r>
          <a:endParaRPr lang="en-US" sz="700" kern="1200" dirty="0"/>
        </a:p>
      </dsp:txBody>
      <dsp:txXfrm>
        <a:off x="1183142" y="2297312"/>
        <a:ext cx="542037" cy="542037"/>
      </dsp:txXfrm>
    </dsp:sp>
    <dsp:sp modelId="{4A73E631-E21E-49DE-B3B2-ED0CF81FF6F8}">
      <dsp:nvSpPr>
        <dsp:cNvPr id="0" name=""/>
        <dsp:cNvSpPr/>
      </dsp:nvSpPr>
      <dsp:spPr>
        <a:xfrm rot="10028571">
          <a:off x="1201464" y="1643415"/>
          <a:ext cx="382283" cy="35332"/>
        </a:xfrm>
        <a:custGeom>
          <a:avLst/>
          <a:gdLst/>
          <a:ahLst/>
          <a:cxnLst/>
          <a:rect l="0" t="0" r="0" b="0"/>
          <a:pathLst>
            <a:path>
              <a:moveTo>
                <a:pt x="0" y="17666"/>
              </a:moveTo>
              <a:lnTo>
                <a:pt x="382283" y="176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83049" y="1651524"/>
        <a:ext cx="19114" cy="19114"/>
      </dsp:txXfrm>
    </dsp:sp>
    <dsp:sp modelId="{7D06CB3D-E35F-4BBB-9B14-C3ECCA29BF2F}">
      <dsp:nvSpPr>
        <dsp:cNvPr id="0" name=""/>
        <dsp:cNvSpPr/>
      </dsp:nvSpPr>
      <dsp:spPr>
        <a:xfrm>
          <a:off x="449308" y="1405622"/>
          <a:ext cx="766557" cy="7665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API for all the DMA modules</a:t>
          </a:r>
          <a:endParaRPr lang="en-US" sz="700" kern="1200" dirty="0"/>
        </a:p>
      </dsp:txBody>
      <dsp:txXfrm>
        <a:off x="561568" y="1517882"/>
        <a:ext cx="542037" cy="542037"/>
      </dsp:txXfrm>
    </dsp:sp>
    <dsp:sp modelId="{05AF5B0E-D5B9-4CCE-AF5E-0810B26ACF0F}">
      <dsp:nvSpPr>
        <dsp:cNvPr id="0" name=""/>
        <dsp:cNvSpPr/>
      </dsp:nvSpPr>
      <dsp:spPr>
        <a:xfrm rot="13114286">
          <a:off x="1312382" y="1157449"/>
          <a:ext cx="382283" cy="35332"/>
        </a:xfrm>
        <a:custGeom>
          <a:avLst/>
          <a:gdLst/>
          <a:ahLst/>
          <a:cxnLst/>
          <a:rect l="0" t="0" r="0" b="0"/>
          <a:pathLst>
            <a:path>
              <a:moveTo>
                <a:pt x="0" y="17666"/>
              </a:moveTo>
              <a:lnTo>
                <a:pt x="382283" y="176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493967" y="1165557"/>
        <a:ext cx="19114" cy="19114"/>
      </dsp:txXfrm>
    </dsp:sp>
    <dsp:sp modelId="{86D1F5F9-070D-4F32-AEFB-4D789C871198}">
      <dsp:nvSpPr>
        <dsp:cNvPr id="0" name=""/>
        <dsp:cNvSpPr/>
      </dsp:nvSpPr>
      <dsp:spPr>
        <a:xfrm>
          <a:off x="671145" y="433690"/>
          <a:ext cx="766557" cy="7665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Multiple Context Handle for FFI Support</a:t>
          </a:r>
          <a:endParaRPr lang="en-US" sz="700" kern="1200" dirty="0"/>
        </a:p>
      </dsp:txBody>
      <dsp:txXfrm>
        <a:off x="783405" y="545950"/>
        <a:ext cx="542037" cy="542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58238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03C7419-61D9-46C1-97E9-76E9D8F8C3E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97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5288" y="692150"/>
            <a:ext cx="6145212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8312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8238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03C3B5-9CFC-4B60-AD1F-942309290D4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11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5288" y="692150"/>
            <a:ext cx="6145212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1B59C3-F9EE-4931-A590-C9F37CE44F4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33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5288" y="692150"/>
            <a:ext cx="6145212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1B59C3-F9EE-4931-A590-C9F37CE44F4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33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3C3B5-9CFC-4B60-AD1F-942309290D4C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09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notes for the sequence numbers showed in </a:t>
            </a:r>
            <a:r>
              <a:rPr lang="en-US" smtClean="0"/>
              <a:t>the diagram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5F4FF-2111-4CAC-97B3-3346FD526A1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58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3C3B5-9CFC-4B60-AD1F-942309290D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91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3C3B5-9CFC-4B60-AD1F-942309290D4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91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3C3B5-9CFC-4B60-AD1F-942309290D4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91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3C3B5-9CFC-4B60-AD1F-942309290D4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91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3C3B5-9CFC-4B60-AD1F-942309290D4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91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3C3B5-9CFC-4B60-AD1F-942309290D4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91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3C3B5-9CFC-4B60-AD1F-942309290D4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072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3C3B5-9CFC-4B60-AD1F-942309290D4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667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26"/>
            <a:ext cx="8458200" cy="1102519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6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9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fld id="{B1006088-BF21-4FD5-870B-675EAADE47B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0626-1ACC-48B1-8201-AA7BD5684B5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5D59E-3020-483D-90FC-392986F41C5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DB302-961D-41B7-BD2E-EA757E550C4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52D4D-CA63-4F5E-A04D-C043C1229BE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6" y="107157"/>
            <a:ext cx="2141537" cy="4301729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07157"/>
            <a:ext cx="6275388" cy="4301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706DD-24B8-4851-91EA-2616D1811F3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67538" y="4913711"/>
            <a:ext cx="2133600" cy="15478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8F3257-6BC0-41E7-906A-80F1420BF1B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092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"/>
            <a:ext cx="8458200" cy="8917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33378" y="889398"/>
            <a:ext cx="8467725" cy="3519488"/>
          </a:xfrm>
        </p:spPr>
        <p:txBody>
          <a:bodyPr/>
          <a:lstStyle/>
          <a:p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5600" y="4529139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4529139"/>
            <a:ext cx="2895600" cy="154781"/>
          </a:xfrm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2100" y="4529139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fld id="{A0A4FC51-8C45-45A0-BA5C-BF529788218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30606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939F8-36A7-4559-A125-B078E4FCF99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822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2EA19-8062-4D16-B86D-28BE32BC4FA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3571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B9CD2-4426-4E25-B6C8-D66811C6EAD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95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/>
        </p:nvSpPr>
        <p:spPr>
          <a:xfrm>
            <a:off x="3" y="4741069"/>
            <a:ext cx="8810625" cy="349758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41" y="4830368"/>
            <a:ext cx="1874837" cy="17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26"/>
            <a:ext cx="8458200" cy="1102519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6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9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fld id="{B09843C0-6DAC-490D-A4BA-BCECDC8ED96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3AAE6-3122-49AB-ACCF-46AD82B6C0F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172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8" y="889398"/>
            <a:ext cx="4157663" cy="3519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889398"/>
            <a:ext cx="4157662" cy="3519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44AA0-C2A6-4223-98EC-40D85329E53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106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686BC-9906-48A6-86A5-41301B587E2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1950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46F757-451F-4977-8944-397C3A2AC4E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8675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E79FB-0B84-4F4B-948B-CEBED343CC8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6743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32BE8-7436-40B3-A229-356B9760BCF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5546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DF126-34B9-472B-907C-039DEBE95DA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8000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430EE-B938-418B-BCEC-CBF52061F8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2242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6" y="107157"/>
            <a:ext cx="2141537" cy="43017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07157"/>
            <a:ext cx="6275388" cy="4301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D83DB-0144-47F3-AD02-0F4B12835F9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657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31778" y="107157"/>
            <a:ext cx="8569325" cy="43017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751ADF-39A0-4037-B0F3-1C45AA13093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39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3" y="4743450"/>
            <a:ext cx="880427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3" y="4741069"/>
            <a:ext cx="8810625" cy="349758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41" y="4830368"/>
            <a:ext cx="1874837" cy="17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26"/>
            <a:ext cx="8458200" cy="1102519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6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9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fld id="{F2394529-A9B3-4A54-83EC-E61379E8334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33376" y="786352"/>
            <a:ext cx="8467725" cy="3709449"/>
          </a:xfrm>
        </p:spPr>
        <p:txBody>
          <a:bodyPr/>
          <a:lstStyle>
            <a:lvl1pPr>
              <a:spcBef>
                <a:spcPts val="667"/>
              </a:spcBef>
              <a:defRPr/>
            </a:lvl1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1206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89311"/>
            <a:ext cx="8458200" cy="61079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06908-4681-417E-BEAF-08504F35DD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idx="1" hasCustomPrompt="1"/>
          </p:nvPr>
        </p:nvSpPr>
        <p:spPr>
          <a:xfrm>
            <a:off x="333375" y="889000"/>
            <a:ext cx="8467328" cy="3520281"/>
          </a:xfrm>
        </p:spPr>
        <p:txBody>
          <a:bodyPr/>
          <a:lstStyle>
            <a:lvl1pPr>
              <a:defRPr sz="2500" baseline="0"/>
            </a:lvl1pPr>
            <a:lvl2pPr>
              <a:defRPr sz="2200" baseline="0"/>
            </a:lvl2pPr>
            <a:lvl3pPr>
              <a:defRPr sz="1900" baseline="0"/>
            </a:lvl3pPr>
          </a:lstStyle>
          <a:p>
            <a:r>
              <a:rPr lang="en-US" altLang="en-US" sz="1500" kern="0" dirty="0" smtClean="0"/>
              <a:t>Level 1.</a:t>
            </a:r>
          </a:p>
          <a:p>
            <a:pPr lvl="1"/>
            <a:r>
              <a:rPr lang="en-US" altLang="en-US" sz="1500" kern="0" dirty="0" smtClean="0"/>
              <a:t>Level 2.</a:t>
            </a:r>
          </a:p>
          <a:p>
            <a:pPr lvl="2"/>
            <a:r>
              <a:rPr lang="en-US" altLang="en-US" sz="1500" kern="0" dirty="0" smtClean="0"/>
              <a:t>Level 3.</a:t>
            </a:r>
          </a:p>
          <a:p>
            <a:pPr lvl="2"/>
            <a:r>
              <a:rPr lang="en-US" altLang="en-US" sz="1500" kern="0" dirty="0" smtClean="0"/>
              <a:t>Level 4.</a:t>
            </a:r>
          </a:p>
          <a:p>
            <a:pPr lvl="0"/>
            <a:r>
              <a:rPr lang="en-US" altLang="en-US" sz="1500" kern="0" dirty="0" smtClean="0"/>
              <a:t>Level 1.</a:t>
            </a:r>
          </a:p>
          <a:p>
            <a:pPr lvl="1"/>
            <a:r>
              <a:rPr lang="en-US" altLang="en-US" sz="1500" kern="0" dirty="0" smtClean="0"/>
              <a:t>Level 2.</a:t>
            </a:r>
          </a:p>
          <a:p>
            <a:pPr lvl="1"/>
            <a:endParaRPr lang="en-US" altLang="en-US" sz="1500" kern="0" dirty="0" smtClean="0"/>
          </a:p>
          <a:p>
            <a:pPr lvl="0"/>
            <a:r>
              <a:rPr lang="en-US" altLang="en-US" sz="1500" kern="0" dirty="0" smtClean="0"/>
              <a:t>Level 1.</a:t>
            </a:r>
          </a:p>
          <a:p>
            <a:pPr lvl="1"/>
            <a:r>
              <a:rPr lang="en-US" altLang="en-US" sz="1500" kern="0" dirty="0" smtClean="0"/>
              <a:t>Level 2.</a:t>
            </a:r>
          </a:p>
        </p:txBody>
      </p:sp>
    </p:spTree>
    <p:extLst>
      <p:ext uri="{BB962C8B-B14F-4D97-AF65-F5344CB8AC3E}">
        <p14:creationId xmlns:p14="http://schemas.microsoft.com/office/powerpoint/2010/main" val="42937157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26"/>
            <a:ext cx="8458200" cy="1102519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6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9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fld id="{B1006088-BF21-4FD5-870B-675EAADE47B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3347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2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/>
        </p:nvSpPr>
        <p:spPr>
          <a:xfrm>
            <a:off x="3" y="4741069"/>
            <a:ext cx="8810625" cy="349758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675441" y="4830368"/>
            <a:ext cx="1874837" cy="17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26"/>
            <a:ext cx="8458200" cy="1102519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6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9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fld id="{B09843C0-6DAC-490D-A4BA-BCECDC8ED96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308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3" y="4743450"/>
            <a:ext cx="880427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3" y="4741069"/>
            <a:ext cx="8810625" cy="349758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675441" y="4830368"/>
            <a:ext cx="1874837" cy="17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26"/>
            <a:ext cx="8458200" cy="1102519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6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9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fld id="{F2394529-A9B3-4A54-83EC-E61379E8334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544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_grey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4743450"/>
            <a:ext cx="8782050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3" y="4741069"/>
            <a:ext cx="8810625" cy="349758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675441" y="4830368"/>
            <a:ext cx="1874837" cy="17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26"/>
            <a:ext cx="8458200" cy="1102519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6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9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fld id="{91A5AC0A-F4BD-4464-80DC-A88E0D9F781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5677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8" y="786352"/>
            <a:ext cx="8467725" cy="3709449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0521C-F793-4067-BB07-C7AF74E21EF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3298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38925" y="4537474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fld id="{156AB8A3-9FE4-4612-8857-687BFF70DD9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1260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8" y="889398"/>
            <a:ext cx="4157663" cy="35194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889398"/>
            <a:ext cx="4157662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6A834-CC4A-4943-952A-D55BFAADAD5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7346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D8EEF-7576-4AB0-8518-088FB58AB7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00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4743450"/>
            <a:ext cx="8782050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3" y="4741069"/>
            <a:ext cx="8810625" cy="349758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41" y="4830368"/>
            <a:ext cx="1874837" cy="17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26"/>
            <a:ext cx="8458200" cy="1102519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6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9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fld id="{91A5AC0A-F4BD-4464-80DC-A88E0D9F781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D9FE4-F784-4A94-8F3E-54A098F0E8C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1112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0626-1ACC-48B1-8201-AA7BD5684B5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6343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37445"/>
            <a:ext cx="3008313" cy="871538"/>
          </a:xfrm>
        </p:spPr>
        <p:txBody>
          <a:bodyPr anchor="b"/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5D59E-3020-483D-90FC-392986F41C5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7054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DB302-961D-41B7-BD2E-EA757E550C4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2264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52D4D-CA63-4F5E-A04D-C043C1229BE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69092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6" y="107157"/>
            <a:ext cx="2141537" cy="4301729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07157"/>
            <a:ext cx="6275388" cy="4301729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706DD-24B8-4851-91EA-2616D1811F3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69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8" y="786352"/>
            <a:ext cx="8467725" cy="3709449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0521C-F793-4067-BB07-C7AF74E21EF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38925" y="4537474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fld id="{156AB8A3-9FE4-4612-8857-687BFF70DD9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8" y="889398"/>
            <a:ext cx="4157663" cy="35194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889398"/>
            <a:ext cx="4157662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6A834-CC4A-4943-952A-D55BFAADAD5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D8EEF-7576-4AB0-8518-088FB58AB73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D9FE4-F784-4A94-8F3E-54A098F0E8C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" y="4743450"/>
            <a:ext cx="880427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278" y="4743450"/>
            <a:ext cx="874077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" y="4741069"/>
            <a:ext cx="8810625" cy="349758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8" descr="ti_logo_powerpoint_1_line.png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675441" y="4830368"/>
            <a:ext cx="1874837" cy="17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07156"/>
            <a:ext cx="8458200" cy="6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8" y="794149"/>
            <a:ext cx="8467725" cy="37016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4537474"/>
            <a:ext cx="2133600" cy="15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28" r:id="rId5"/>
    <p:sldLayoutId id="2147483741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8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19462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i_stk_2c_pos_rgb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6629400" y="4813699"/>
            <a:ext cx="1136650" cy="210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"/>
            <a:ext cx="8458200" cy="667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8" y="658416"/>
            <a:ext cx="8467725" cy="3939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5600" y="4587480"/>
            <a:ext cx="2133600" cy="15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884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4675" y="4587480"/>
            <a:ext cx="2895600" cy="15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884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4572002"/>
            <a:ext cx="2133600" cy="15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fld id="{8F3E8A9A-DC71-4CC8-9278-2CBFEFEBE9CE}" type="slidenum">
              <a:rPr lang="en-US">
                <a:solidFill>
                  <a:srgbClr val="000000"/>
                </a:solidFill>
                <a:latin typeface="Arial"/>
                <a:cs typeface="+mn-cs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88424" name="Rectangle 8"/>
          <p:cNvSpPr>
            <a:spLocks noChangeArrowheads="1"/>
          </p:cNvSpPr>
          <p:nvPr/>
        </p:nvSpPr>
        <p:spPr bwMode="auto">
          <a:xfrm>
            <a:off x="338138" y="4748214"/>
            <a:ext cx="8462962" cy="3464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200" dirty="0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727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3" r:id="rId2"/>
    <p:sldLayoutId id="2147483774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07156"/>
            <a:ext cx="8458200" cy="6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8" y="889398"/>
            <a:ext cx="8467725" cy="35194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4558905"/>
            <a:ext cx="2133600" cy="15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fld id="{09E6539D-24EF-4225-BC0A-3A0BB40E6691}" type="slidenum">
              <a:rPr lang="en-US">
                <a:solidFill>
                  <a:srgbClr val="000000"/>
                </a:solidFill>
                <a:latin typeface="Arial"/>
                <a:cs typeface="+mn-cs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338138" y="4748214"/>
            <a:ext cx="8462962" cy="3464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pic>
        <p:nvPicPr>
          <p:cNvPr id="3078" name="Picture 30" descr="ti_stk_2c_pos_rgb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629400" y="4813699"/>
            <a:ext cx="1136650" cy="210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 descr="ti_stk_2c_pos_rgb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629400" y="4813699"/>
            <a:ext cx="1136650" cy="210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338138" y="4748214"/>
            <a:ext cx="8462962" cy="3464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823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803" r:id="rId13"/>
    <p:sldLayoutId id="214748380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ct val="65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1946275" indent="-173038" algn="l" rtl="0" eaLnBrk="0" fontAlgn="base" hangingPunct="0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eaLnBrk="0" fontAlgn="base" hangingPunct="0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eaLnBrk="0" fontAlgn="base" hangingPunct="0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eaLnBrk="0" fontAlgn="base" hangingPunct="0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" y="4743450"/>
            <a:ext cx="880427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278" y="4743450"/>
            <a:ext cx="874077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" y="4741069"/>
            <a:ext cx="8810625" cy="349758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8" name="Picture 8" descr="ti_logo_powerpoint_1_line.png"/>
          <p:cNvPicPr>
            <a:picLocks noChangeAspect="1"/>
          </p:cNvPicPr>
          <p:nvPr/>
        </p:nvPicPr>
        <p:blipFill>
          <a:blip r:embed="rId16" cstate="screen"/>
          <a:srcRect/>
          <a:stretch>
            <a:fillRect/>
          </a:stretch>
        </p:blipFill>
        <p:spPr bwMode="auto">
          <a:xfrm>
            <a:off x="6675441" y="4830368"/>
            <a:ext cx="1874837" cy="17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07156"/>
            <a:ext cx="8458200" cy="6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8" y="794149"/>
            <a:ext cx="8467725" cy="37016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4537474"/>
            <a:ext cx="2133600" cy="15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0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8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19462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846667"/>
            <a:ext cx="8458200" cy="2328888"/>
          </a:xfrm>
        </p:spPr>
        <p:txBody>
          <a:bodyPr/>
          <a:lstStyle/>
          <a:p>
            <a:pPr>
              <a:defRPr/>
            </a:pPr>
            <a:r>
              <a:rPr lang="en-US" sz="3200" dirty="0" smtClean="0">
                <a:latin typeface="Arial" charset="0"/>
              </a:rPr>
              <a:t>Unified DMA Controller</a:t>
            </a:r>
            <a:r>
              <a:rPr lang="en-US" sz="3200" dirty="0">
                <a:latin typeface="Arial" charset="0"/>
              </a:rPr>
              <a:t> </a:t>
            </a:r>
            <a:r>
              <a:rPr lang="en-US" sz="3200" dirty="0" smtClean="0">
                <a:latin typeface="Arial" charset="0"/>
              </a:rPr>
              <a:t>(UDMA) Overview</a:t>
            </a:r>
            <a:br>
              <a:rPr lang="en-US" sz="3200" dirty="0" smtClean="0">
                <a:latin typeface="Arial" charset="0"/>
              </a:rPr>
            </a:br>
            <a:r>
              <a:rPr lang="en-US" sz="3200" dirty="0" smtClean="0">
                <a:latin typeface="Arial" charset="0"/>
              </a:rPr>
              <a:t/>
            </a:r>
            <a:br>
              <a:rPr lang="en-US" sz="3200" dirty="0" smtClean="0">
                <a:latin typeface="Arial" charset="0"/>
              </a:rPr>
            </a:br>
            <a:r>
              <a:rPr lang="en-US" sz="2000" dirty="0" smtClean="0">
                <a:latin typeface="Arial" charset="0"/>
              </a:rPr>
              <a:t>K3 Processors</a:t>
            </a:r>
            <a:br>
              <a:rPr lang="en-US" sz="2000" dirty="0" smtClean="0">
                <a:latin typeface="Arial" charset="0"/>
              </a:rPr>
            </a:br>
            <a:r>
              <a:rPr lang="en-US" sz="2000" dirty="0" smtClean="0">
                <a:latin typeface="Arial" charset="0"/>
              </a:rPr>
              <a:t>18</a:t>
            </a:r>
            <a:r>
              <a:rPr lang="en-US" sz="2000" baseline="30000" dirty="0" smtClean="0">
                <a:latin typeface="Arial" charset="0"/>
              </a:rPr>
              <a:t>th</a:t>
            </a:r>
            <a:r>
              <a:rPr lang="en-US" sz="2000" dirty="0" smtClean="0">
                <a:latin typeface="Arial" charset="0"/>
              </a:rPr>
              <a:t> March 2019</a:t>
            </a:r>
            <a:br>
              <a:rPr lang="en-US" sz="2000" dirty="0" smtClean="0">
                <a:latin typeface="Arial" charset="0"/>
              </a:rPr>
            </a:br>
            <a:r>
              <a:rPr lang="en-US" sz="2000" dirty="0" smtClean="0">
                <a:latin typeface="Arial" charset="0"/>
              </a:rPr>
              <a:t>V1.1</a:t>
            </a:r>
            <a:br>
              <a:rPr lang="en-US" sz="2000" dirty="0" smtClean="0">
                <a:latin typeface="Arial" charset="0"/>
              </a:rPr>
            </a:br>
            <a:endParaRPr lang="en-US" sz="3200" dirty="0">
              <a:latin typeface="Arial" charset="0"/>
            </a:endParaRP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4B23947A-BBDC-415A-9E70-30212C1C5ED5}" type="slidenum">
              <a:rPr lang="en-US" smtClean="0">
                <a:solidFill>
                  <a:srgbClr val="000000"/>
                </a:solidFill>
              </a:rPr>
              <a:pPr eaLnBrk="1" hangingPunct="1"/>
              <a:t>1</a:t>
            </a:fld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75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7187" y="142915"/>
            <a:ext cx="5976938" cy="428603"/>
          </a:xfrm>
        </p:spPr>
        <p:txBody>
          <a:bodyPr/>
          <a:lstStyle/>
          <a:p>
            <a:r>
              <a:rPr lang="en-US" sz="2000" dirty="0" smtClean="0"/>
              <a:t>TRPD (TR Packet Descriptor) Layout</a:t>
            </a:r>
            <a:endParaRPr lang="en-US" sz="20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09626"/>
            <a:ext cx="3851672" cy="2494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19625" y="809625"/>
            <a:ext cx="4381500" cy="3381695"/>
          </a:xfrm>
          <a:prstGeom prst="rect">
            <a:avLst/>
          </a:prstGeom>
          <a:noFill/>
        </p:spPr>
        <p:txBody>
          <a:bodyPr wrap="square" lIns="57150" tIns="28575" rIns="57150" bIns="28575" rtlCol="0">
            <a:spAutoFit/>
          </a:bodyPr>
          <a:lstStyle/>
          <a:p>
            <a:pPr marL="178594" indent="-178594">
              <a:buFontTx/>
              <a:buChar char="-"/>
            </a:pPr>
            <a:r>
              <a:rPr lang="en-US" dirty="0" smtClean="0"/>
              <a:t>Packet Info important fields</a:t>
            </a:r>
          </a:p>
          <a:p>
            <a:pPr marL="559489" lvl="1" indent="-178594">
              <a:buFontTx/>
              <a:buChar char="-"/>
            </a:pPr>
            <a:r>
              <a:rPr lang="en-US" dirty="0" smtClean="0"/>
              <a:t>Number of TR records</a:t>
            </a:r>
          </a:p>
          <a:p>
            <a:pPr marL="559489" lvl="1" indent="-178594">
              <a:buFontTx/>
              <a:buChar char="-"/>
            </a:pPr>
            <a:r>
              <a:rPr lang="en-US" dirty="0" smtClean="0"/>
              <a:t>Reload enable</a:t>
            </a:r>
          </a:p>
          <a:p>
            <a:pPr marL="940384" lvl="2" indent="-178594">
              <a:buFontTx/>
              <a:buChar char="-"/>
            </a:pPr>
            <a:r>
              <a:rPr lang="en-US" dirty="0" smtClean="0"/>
              <a:t>Loop to index “IDX” within TR records</a:t>
            </a:r>
          </a:p>
          <a:p>
            <a:pPr marL="559489" lvl="1" indent="-178594">
              <a:buFontTx/>
              <a:buChar char="-"/>
            </a:pPr>
            <a:r>
              <a:rPr lang="en-US" dirty="0" smtClean="0"/>
              <a:t> TR Record Size</a:t>
            </a:r>
          </a:p>
          <a:p>
            <a:pPr marL="559489" lvl="1" indent="-178594">
              <a:buFontTx/>
              <a:buChar char="-"/>
            </a:pPr>
            <a:r>
              <a:rPr lang="en-US" i="1" dirty="0" smtClean="0"/>
              <a:t>Packet Return Queue (CQ RA)</a:t>
            </a:r>
          </a:p>
          <a:p>
            <a:pPr marL="178594" indent="-178594">
              <a:buFontTx/>
              <a:buChar char="-"/>
            </a:pPr>
            <a:r>
              <a:rPr lang="en-US" dirty="0" smtClean="0"/>
              <a:t>TR Response</a:t>
            </a:r>
          </a:p>
          <a:p>
            <a:pPr marL="559489" lvl="1" indent="-178594">
              <a:buFontTx/>
              <a:buChar char="-"/>
            </a:pPr>
            <a:r>
              <a:rPr lang="en-US" dirty="0" smtClean="0"/>
              <a:t>Status of TR –  no error, transfer error, aborted</a:t>
            </a:r>
          </a:p>
          <a:p>
            <a:pPr marL="559489" lvl="1" indent="-178594">
              <a:buFontTx/>
              <a:buChar char="-"/>
            </a:pPr>
            <a:r>
              <a:rPr lang="en-US" dirty="0"/>
              <a:t>CMDID </a:t>
            </a:r>
            <a:r>
              <a:rPr lang="en-US" dirty="0" smtClean="0"/>
              <a:t>from TR.FLAGS – helps associate TR response to TR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4558905"/>
            <a:ext cx="2133600" cy="154781"/>
          </a:xfrm>
        </p:spPr>
        <p:txBody>
          <a:bodyPr/>
          <a:lstStyle/>
          <a:p>
            <a:pPr>
              <a:defRPr/>
            </a:pPr>
            <a:fld id="{14DB9CD2-4426-4E25-B6C8-D66811C6EAD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5311" y="509627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TRPD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676531" y="1016000"/>
            <a:ext cx="108373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TRPD Header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76534" y="2099751"/>
            <a:ext cx="108373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TR1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76533" y="2404551"/>
            <a:ext cx="108373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TR2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76532" y="2929505"/>
            <a:ext cx="108373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TR Responses</a:t>
            </a:r>
          </a:p>
        </p:txBody>
      </p:sp>
    </p:spTree>
    <p:extLst>
      <p:ext uri="{BB962C8B-B14F-4D97-AF65-F5344CB8AC3E}">
        <p14:creationId xmlns:p14="http://schemas.microsoft.com/office/powerpoint/2010/main" val="347405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UDMA and Peripherals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C52F08-588C-488E-A5AB-DF69250DE86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115156"/>
              </p:ext>
            </p:extLst>
          </p:nvPr>
        </p:nvGraphicFramePr>
        <p:xfrm>
          <a:off x="381000" y="711200"/>
          <a:ext cx="8096250" cy="3199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034"/>
                <a:gridCol w="1801091"/>
                <a:gridCol w="2143125"/>
                <a:gridCol w="3048000"/>
              </a:tblGrid>
              <a:tr h="19050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Peripheral</a:t>
                      </a:r>
                      <a:endParaRPr lang="en-US" sz="9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DMA Type</a:t>
                      </a:r>
                      <a:endParaRPr lang="en-US" sz="9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DMA descriptor</a:t>
                      </a:r>
                      <a:endParaRPr lang="en-US" sz="9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Remarks</a:t>
                      </a:r>
                      <a:endParaRPr lang="en-US" sz="900" dirty="0"/>
                    </a:p>
                  </a:txBody>
                  <a:tcPr marL="57150" marR="57150" marT="28575" marB="28575"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McSPI</a:t>
                      </a:r>
                      <a:r>
                        <a:rPr lang="en-US" sz="900" dirty="0" smtClean="0"/>
                        <a:t>*</a:t>
                      </a:r>
                      <a:endParaRPr lang="en-US" sz="900" dirty="0"/>
                    </a:p>
                  </a:txBody>
                  <a:tcPr marL="57150" marR="57150" marT="28575" marB="28575"/>
                </a:tc>
                <a:tc rowSpan="5">
                  <a:txBody>
                    <a:bodyPr/>
                    <a:lstStyle/>
                    <a:p>
                      <a:r>
                        <a:rPr lang="en-US" sz="900" dirty="0" smtClean="0"/>
                        <a:t>PDMA + UDMA-P</a:t>
                      </a:r>
                      <a:endParaRPr lang="en-US" sz="900" dirty="0"/>
                    </a:p>
                  </a:txBody>
                  <a:tcPr marL="57150" marR="5715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HOST Descriptor</a:t>
                      </a:r>
                      <a:endParaRPr lang="en-US" sz="9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7150" marR="57150" marT="28575" marB="28575"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UART*</a:t>
                      </a:r>
                      <a:endParaRPr lang="en-US" sz="900" dirty="0"/>
                    </a:p>
                  </a:txBody>
                  <a:tcPr marL="57150" marR="57150" marT="28575" marB="2857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8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HOST Descriptor</a:t>
                      </a:r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57150" marR="57150" marT="28575" marB="28575"/>
                </a:tc>
              </a:tr>
              <a:tr h="238125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MCAN**</a:t>
                      </a:r>
                      <a:endParaRPr lang="en-US" sz="900" dirty="0"/>
                    </a:p>
                  </a:txBody>
                  <a:tcPr marL="57150" marR="57150" marT="28575" marB="2857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8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HOST Descriptor</a:t>
                      </a:r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7150" marR="57150" marT="28575" marB="28575"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McASP</a:t>
                      </a:r>
                      <a:r>
                        <a:rPr lang="en-US" sz="900" dirty="0" smtClean="0"/>
                        <a:t>*</a:t>
                      </a:r>
                      <a:endParaRPr lang="en-US" sz="900" dirty="0"/>
                    </a:p>
                  </a:txBody>
                  <a:tcPr marL="57150" marR="57150" marT="28575" marB="2857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 Descriptor</a:t>
                      </a:r>
                      <a:endParaRPr lang="en-US" sz="9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Special mode in PDMA for MCAN</a:t>
                      </a:r>
                      <a:endParaRPr lang="en-US" sz="900" dirty="0"/>
                    </a:p>
                  </a:txBody>
                  <a:tcPr marL="57150" marR="57150" marT="28575" marB="28575"/>
                </a:tc>
              </a:tr>
              <a:tr h="231775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ADC**</a:t>
                      </a:r>
                      <a:endParaRPr lang="en-US" sz="900" dirty="0"/>
                    </a:p>
                  </a:txBody>
                  <a:tcPr marL="57150" marR="57150" marT="28575" marB="2857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8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TR Descriptor</a:t>
                      </a:r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57150" marR="57150" marT="28575" marB="28575"/>
                </a:tc>
              </a:tr>
              <a:tr h="231775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CPSWx</a:t>
                      </a:r>
                      <a:r>
                        <a:rPr lang="en-US" sz="900" dirty="0" smtClean="0"/>
                        <a:t>*</a:t>
                      </a:r>
                      <a:endParaRPr lang="en-US" sz="900" dirty="0"/>
                    </a:p>
                  </a:txBody>
                  <a:tcPr marL="57150" marR="57150" marT="28575" marB="28575"/>
                </a:tc>
                <a:tc rowSpan="4">
                  <a:txBody>
                    <a:bodyPr/>
                    <a:lstStyle/>
                    <a:p>
                      <a:r>
                        <a:rPr lang="en-US" sz="900" dirty="0" smtClean="0"/>
                        <a:t>Native PSI + UDMA-P</a:t>
                      </a:r>
                      <a:endParaRPr lang="en-US" sz="900" dirty="0"/>
                    </a:p>
                  </a:txBody>
                  <a:tcPr marL="57150" marR="5715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HOST Descriptor</a:t>
                      </a:r>
                      <a:endParaRPr lang="en-US" sz="9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7150" marR="57150" marT="28575" marB="28575"/>
                </a:tc>
              </a:tr>
              <a:tr h="231775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ICSSG*</a:t>
                      </a:r>
                      <a:endParaRPr lang="en-US" sz="900" dirty="0"/>
                    </a:p>
                  </a:txBody>
                  <a:tcPr marL="57150" marR="57150" marT="28575" marB="28575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HOST Descriptor</a:t>
                      </a:r>
                      <a:endParaRPr lang="en-US" sz="9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7150" marR="57150" marT="28575" marB="28575"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SA2UL*</a:t>
                      </a:r>
                      <a:endParaRPr lang="en-US" sz="900" dirty="0"/>
                    </a:p>
                  </a:txBody>
                  <a:tcPr marL="57150" marR="57150" marT="28575" marB="28575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8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HOST Descriptor</a:t>
                      </a:r>
                      <a:endParaRPr lang="en-US" sz="9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7150" marR="57150" marT="28575" marB="28575"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CSI2</a:t>
                      </a:r>
                      <a:r>
                        <a:rPr lang="en-US" sz="900" baseline="0" dirty="0" smtClean="0"/>
                        <a:t> TX / RX*</a:t>
                      </a:r>
                      <a:endParaRPr lang="en-US" sz="900" dirty="0"/>
                    </a:p>
                  </a:txBody>
                  <a:tcPr marL="57150" marR="57150" marT="28575" marB="2857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 Descriptor</a:t>
                      </a:r>
                      <a:endParaRPr lang="en-US" sz="9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7150" marR="57150" marT="28575" marB="28575"/>
                </a:tc>
              </a:tr>
              <a:tr h="231775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VPAC / DMPAC*</a:t>
                      </a:r>
                      <a:endParaRPr lang="en-US" sz="9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VPAC/DMPAC UTC + UDMA-P </a:t>
                      </a:r>
                      <a:endParaRPr lang="en-US" sz="900" dirty="0"/>
                    </a:p>
                  </a:txBody>
                  <a:tcPr marL="57150" marR="5715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 Descriptor</a:t>
                      </a:r>
                      <a:endParaRPr lang="en-US" sz="9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UDMA-P only used to transfer TR</a:t>
                      </a:r>
                      <a:endParaRPr lang="en-US" sz="900" dirty="0"/>
                    </a:p>
                  </a:txBody>
                  <a:tcPr marL="57150" marR="57150" marT="28575" marB="28575"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C7x/MMA**</a:t>
                      </a:r>
                      <a:endParaRPr lang="en-US" sz="9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MSMC DRU + UDMA-P</a:t>
                      </a:r>
                      <a:endParaRPr lang="en-US" sz="900" dirty="0"/>
                    </a:p>
                  </a:txBody>
                  <a:tcPr marL="57150" marR="5715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 Descriptor</a:t>
                      </a:r>
                      <a:endParaRPr lang="en-US" sz="9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pPr marL="0" marR="0" indent="0" algn="l" defTabSz="12188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UDMA-P only used to transfer TR</a:t>
                      </a:r>
                      <a:endParaRPr lang="en-US" sz="900" dirty="0"/>
                    </a:p>
                  </a:txBody>
                  <a:tcPr marL="57150" marR="57150" marT="28575" marB="28575"/>
                </a:tc>
              </a:tr>
              <a:tr h="231775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OSPI*</a:t>
                      </a:r>
                      <a:endParaRPr lang="en-US" sz="900" dirty="0"/>
                    </a:p>
                  </a:txBody>
                  <a:tcPr marL="57150" marR="57150" marT="28575" marB="28575"/>
                </a:tc>
                <a:tc rowSpan="4">
                  <a:txBody>
                    <a:bodyPr/>
                    <a:lstStyle/>
                    <a:p>
                      <a:r>
                        <a:rPr lang="en-US" sz="900" dirty="0" smtClean="0"/>
                        <a:t>UDMA-P</a:t>
                      </a:r>
                      <a:endParaRPr lang="en-US" sz="900" dirty="0"/>
                    </a:p>
                  </a:txBody>
                  <a:tcPr marL="57150" marR="5715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HOST/TR Descriptor</a:t>
                      </a:r>
                      <a:endParaRPr lang="en-US" sz="900" dirty="0"/>
                    </a:p>
                  </a:txBody>
                  <a:tcPr marL="57150" marR="57150" marT="28575" marB="28575"/>
                </a:tc>
                <a:tc rowSpan="4">
                  <a:txBody>
                    <a:bodyPr/>
                    <a:lstStyle/>
                    <a:p>
                      <a:r>
                        <a:rPr lang="en-US" sz="900" dirty="0" smtClean="0"/>
                        <a:t>UDMA-P used in block copy (memory to memory) mode. </a:t>
                      </a:r>
                    </a:p>
                    <a:p>
                      <a:r>
                        <a:rPr lang="en-US" sz="900" dirty="0" smtClean="0"/>
                        <a:t>Peripheral acts as memory mapped region</a:t>
                      </a:r>
                      <a:endParaRPr lang="en-US" sz="900" dirty="0"/>
                    </a:p>
                  </a:txBody>
                  <a:tcPr marL="57150" marR="57150" marT="28575" marB="28575" anchor="ctr"/>
                </a:tc>
              </a:tr>
              <a:tr h="190500">
                <a:tc rowSpan="2">
                  <a:txBody>
                    <a:bodyPr/>
                    <a:lstStyle/>
                    <a:p>
                      <a:r>
                        <a:rPr lang="en-US" sz="900" dirty="0" err="1" smtClean="0"/>
                        <a:t>PCIe</a:t>
                      </a:r>
                      <a:r>
                        <a:rPr lang="en-US" sz="900" dirty="0" smtClean="0"/>
                        <a:t>*</a:t>
                      </a:r>
                      <a:endParaRPr lang="en-US" sz="900" dirty="0"/>
                    </a:p>
                  </a:txBody>
                  <a:tcPr marL="57150" marR="57150" marT="28575" marB="28575"/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8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HOST/TR Descriptor</a:t>
                      </a:r>
                    </a:p>
                  </a:txBody>
                  <a:tcPr marL="57150" marR="57150" marT="28575" marB="28575"/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900" dirty="0" smtClean="0"/>
                        <a:t>TR Descriptor</a:t>
                      </a:r>
                      <a:endParaRPr lang="en-US" sz="900" dirty="0"/>
                    </a:p>
                  </a:txBody>
                  <a:tcPr marL="57150" marR="57150" marT="28575" marB="2857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CRC**</a:t>
                      </a:r>
                      <a:endParaRPr lang="en-US" sz="900" dirty="0"/>
                    </a:p>
                  </a:txBody>
                  <a:tcPr marL="57150" marR="57150" marT="28575" marB="2857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3963785"/>
            <a:ext cx="8524875" cy="704039"/>
          </a:xfrm>
          <a:prstGeom prst="rect">
            <a:avLst/>
          </a:prstGeom>
          <a:noFill/>
        </p:spPr>
        <p:txBody>
          <a:bodyPr wrap="square" lIns="57150" tIns="28575" rIns="57150" bIns="28575" rtlCol="0">
            <a:spAutoFit/>
          </a:bodyPr>
          <a:lstStyle/>
          <a:p>
            <a:r>
              <a:rPr lang="en-US" sz="1050" dirty="0" smtClean="0"/>
              <a:t>NOTE:</a:t>
            </a:r>
          </a:p>
          <a:p>
            <a:pPr marL="228600" indent="-228600">
              <a:buAutoNum type="arabicPeriod"/>
            </a:pPr>
            <a:r>
              <a:rPr lang="en-US" sz="1050" dirty="0" smtClean="0"/>
              <a:t>* Already supported/abstracted by TI RTOS drivers</a:t>
            </a:r>
          </a:p>
          <a:p>
            <a:pPr marL="228600" indent="-228600">
              <a:buAutoNum type="arabicPeriod"/>
            </a:pPr>
            <a:r>
              <a:rPr lang="en-US" sz="1050" dirty="0" smtClean="0"/>
              <a:t>** CSL-FL based examples or DMA </a:t>
            </a:r>
            <a:r>
              <a:rPr lang="en-US" sz="1050" dirty="0" err="1" smtClean="0"/>
              <a:t>utils</a:t>
            </a:r>
            <a:r>
              <a:rPr lang="en-US" sz="1050" dirty="0" smtClean="0"/>
              <a:t> provided for DMA demonstration</a:t>
            </a:r>
          </a:p>
          <a:p>
            <a:pPr marL="228600" indent="-228600">
              <a:buAutoNum type="arabicPeriod"/>
            </a:pPr>
            <a:r>
              <a:rPr lang="en-US" sz="1050" dirty="0" smtClean="0"/>
              <a:t>DSS, GPU, D55xx encode/decode, VPE, USB, MMCSD, </a:t>
            </a:r>
            <a:r>
              <a:rPr lang="en-US" sz="1050" dirty="0" err="1" smtClean="0"/>
              <a:t>FlexRay</a:t>
            </a:r>
            <a:r>
              <a:rPr lang="en-US" sz="1050" dirty="0" smtClean="0"/>
              <a:t>, MLB, UFS have embedded DMA, </a:t>
            </a:r>
            <a:r>
              <a:rPr lang="en-US" sz="1050" dirty="0" err="1" smtClean="0"/>
              <a:t>i.e</a:t>
            </a:r>
            <a:r>
              <a:rPr lang="en-US" sz="1050" dirty="0" smtClean="0"/>
              <a:t> no UDMA/</a:t>
            </a:r>
            <a:r>
              <a:rPr lang="en-US" sz="1050" dirty="0" err="1" smtClean="0"/>
              <a:t>NavSS</a:t>
            </a:r>
            <a:r>
              <a:rPr lang="en-US" sz="1050" dirty="0" smtClean="0"/>
              <a:t> interaction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47397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tx2"/>
                </a:solidFill>
              </a:rPr>
              <a:t>UDMA Driver: Dependencies and Features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E06908-4681-417E-BEAF-08504F35DDE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538760618"/>
              </p:ext>
            </p:extLst>
          </p:nvPr>
        </p:nvGraphicFramePr>
        <p:xfrm>
          <a:off x="571500" y="952500"/>
          <a:ext cx="3905250" cy="295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90625" y="4143375"/>
            <a:ext cx="2905125" cy="334707"/>
          </a:xfrm>
          <a:prstGeom prst="rect">
            <a:avLst/>
          </a:prstGeom>
          <a:noFill/>
        </p:spPr>
        <p:txBody>
          <a:bodyPr wrap="square" lIns="57150" tIns="28575" rIns="57150" bIns="28575" rtlCol="0">
            <a:spAutoFit/>
          </a:bodyPr>
          <a:lstStyle/>
          <a:p>
            <a:pPr algn="ctr"/>
            <a:r>
              <a:rPr lang="en-US" dirty="0" smtClean="0"/>
              <a:t>Dependent SW Modules</a:t>
            </a:r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438365330"/>
              </p:ext>
            </p:extLst>
          </p:nvPr>
        </p:nvGraphicFramePr>
        <p:xfrm>
          <a:off x="4619625" y="952500"/>
          <a:ext cx="3905250" cy="295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95875" y="4137567"/>
            <a:ext cx="2905125" cy="334707"/>
          </a:xfrm>
          <a:prstGeom prst="rect">
            <a:avLst/>
          </a:prstGeom>
          <a:noFill/>
        </p:spPr>
        <p:txBody>
          <a:bodyPr wrap="square" lIns="57150" tIns="28575" rIns="57150" bIns="28575" rtlCol="0">
            <a:spAutoFit/>
          </a:bodyPr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34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UDMA SW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05200" y="4874392"/>
            <a:ext cx="2133600" cy="154782"/>
          </a:xfrm>
          <a:prstGeom prst="rect">
            <a:avLst/>
          </a:prstGeom>
        </p:spPr>
        <p:txBody>
          <a:bodyPr lIns="57150" tIns="28575" rIns="57150" bIns="28575"/>
          <a:lstStyle/>
          <a:p>
            <a:pPr>
              <a:defRPr/>
            </a:pPr>
            <a:fld id="{B6C70261-DCF8-4A97-9502-E8EEF2364CD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4558905"/>
            <a:ext cx="2133600" cy="154781"/>
          </a:xfrm>
        </p:spPr>
        <p:txBody>
          <a:bodyPr/>
          <a:lstStyle/>
          <a:p>
            <a:pPr>
              <a:defRPr/>
            </a:pPr>
            <a:fld id="{14DB9CD2-4426-4E25-B6C8-D66811C6EAD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545164" y="1325809"/>
            <a:ext cx="3932769" cy="1528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UDMA Driver</a:t>
            </a:r>
          </a:p>
          <a:p>
            <a:pPr algn="ctr"/>
            <a:endParaRPr lang="en-US" sz="1000" dirty="0"/>
          </a:p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endParaRPr lang="en-US" sz="1000" dirty="0" smtClean="0"/>
          </a:p>
          <a:p>
            <a:pPr algn="ctr"/>
            <a:endParaRPr lang="en-US" sz="1000" dirty="0" smtClean="0"/>
          </a:p>
        </p:txBody>
      </p:sp>
      <p:sp>
        <p:nvSpPr>
          <p:cNvPr id="53" name="Rectangle 52"/>
          <p:cNvSpPr/>
          <p:nvPr/>
        </p:nvSpPr>
        <p:spPr>
          <a:xfrm>
            <a:off x="1735667" y="2475481"/>
            <a:ext cx="990599" cy="25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Channel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735667" y="1839112"/>
            <a:ext cx="990599" cy="25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PDMA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735666" y="2153300"/>
            <a:ext cx="990599" cy="25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DRU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819396" y="2157652"/>
            <a:ext cx="990599" cy="25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Proxy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819390" y="1835900"/>
            <a:ext cx="990599" cy="25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Flow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86197" y="1835900"/>
            <a:ext cx="990599" cy="890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Event</a:t>
            </a:r>
            <a:endParaRPr lang="en-US" sz="1000" dirty="0"/>
          </a:p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endParaRPr lang="en-US" sz="1000" dirty="0" smtClean="0"/>
          </a:p>
          <a:p>
            <a:pPr algn="ctr"/>
            <a:endParaRPr lang="en-US" sz="1000" dirty="0"/>
          </a:p>
        </p:txBody>
      </p:sp>
      <p:sp>
        <p:nvSpPr>
          <p:cNvPr id="59" name="Rectangle 58"/>
          <p:cNvSpPr/>
          <p:nvPr/>
        </p:nvSpPr>
        <p:spPr>
          <a:xfrm>
            <a:off x="2819390" y="2470925"/>
            <a:ext cx="990599" cy="25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Ring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987800" y="2166119"/>
            <a:ext cx="753533" cy="25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IA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987800" y="2453991"/>
            <a:ext cx="753534" cy="25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IR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982624" y="1833509"/>
            <a:ext cx="334443" cy="890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RM</a:t>
            </a:r>
            <a:endParaRPr lang="en-US" sz="1000" dirty="0"/>
          </a:p>
        </p:txBody>
      </p:sp>
      <p:sp>
        <p:nvSpPr>
          <p:cNvPr id="63" name="Rectangle 62"/>
          <p:cNvSpPr/>
          <p:nvPr/>
        </p:nvSpPr>
        <p:spPr>
          <a:xfrm>
            <a:off x="1735667" y="1500445"/>
            <a:ext cx="3581400" cy="25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API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326446" y="3289258"/>
            <a:ext cx="990599" cy="25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SCICLIENT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307653" y="2677094"/>
            <a:ext cx="990599" cy="1469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DMSC Running on M3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51822" y="3201365"/>
            <a:ext cx="8034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Secure Proxy</a:t>
            </a:r>
            <a:endParaRPr lang="en-US" sz="800" dirty="0"/>
          </a:p>
        </p:txBody>
      </p:sp>
      <p:sp>
        <p:nvSpPr>
          <p:cNvPr id="67" name="Rectangle 66"/>
          <p:cNvSpPr/>
          <p:nvPr/>
        </p:nvSpPr>
        <p:spPr>
          <a:xfrm>
            <a:off x="1744137" y="3287878"/>
            <a:ext cx="2379133" cy="25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CSL-FL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20848" y="4234699"/>
            <a:ext cx="3581400" cy="25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UDMA HW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668867" y="3666067"/>
            <a:ext cx="5122333" cy="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65" idx="1"/>
            <a:endCxn id="64" idx="3"/>
          </p:cNvCxnSpPr>
          <p:nvPr/>
        </p:nvCxnSpPr>
        <p:spPr>
          <a:xfrm rot="10800000" flipV="1">
            <a:off x="5317045" y="3411966"/>
            <a:ext cx="990608" cy="270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68" idx="3"/>
            <a:endCxn id="65" idx="2"/>
          </p:cNvCxnSpPr>
          <p:nvPr/>
        </p:nvCxnSpPr>
        <p:spPr>
          <a:xfrm flipV="1">
            <a:off x="5302248" y="4146839"/>
            <a:ext cx="1500705" cy="213270"/>
          </a:xfrm>
          <a:prstGeom prst="bentConnector2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653291" y="4429993"/>
            <a:ext cx="30171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Setup/Configuration (Firewalled based on DMSC board config)</a:t>
            </a:r>
            <a:endParaRPr lang="en-US" sz="800" dirty="0"/>
          </a:p>
        </p:txBody>
      </p:sp>
      <p:cxnSp>
        <p:nvCxnSpPr>
          <p:cNvPr id="82" name="Elbow Connector 81"/>
          <p:cNvCxnSpPr>
            <a:stCxn id="68" idx="0"/>
            <a:endCxn id="67" idx="2"/>
          </p:cNvCxnSpPr>
          <p:nvPr/>
        </p:nvCxnSpPr>
        <p:spPr>
          <a:xfrm rot="16200000" flipV="1">
            <a:off x="2874626" y="3597777"/>
            <a:ext cx="696001" cy="57784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67" idx="0"/>
            <a:endCxn id="52" idx="2"/>
          </p:cNvCxnSpPr>
          <p:nvPr/>
        </p:nvCxnSpPr>
        <p:spPr>
          <a:xfrm rot="5400000" flipH="1" flipV="1">
            <a:off x="3005715" y="2782045"/>
            <a:ext cx="433823" cy="57784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64" idx="0"/>
            <a:endCxn id="52" idx="2"/>
          </p:cNvCxnSpPr>
          <p:nvPr/>
        </p:nvCxnSpPr>
        <p:spPr>
          <a:xfrm rot="16200000" flipV="1">
            <a:off x="3949047" y="2416558"/>
            <a:ext cx="435203" cy="131019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666055" y="2854178"/>
            <a:ext cx="1486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Non-Run Time Config (NRT)</a:t>
            </a:r>
            <a:endParaRPr 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2194788" y="2863432"/>
            <a:ext cx="11897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Run Time Config (RT)</a:t>
            </a:r>
            <a:endParaRPr 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2976899" y="3667766"/>
            <a:ext cx="1140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Channelized Firewall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3809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UDMA LLD API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276591" y="4874392"/>
            <a:ext cx="2133600" cy="154782"/>
          </a:xfrm>
          <a:prstGeom prst="rect">
            <a:avLst/>
          </a:prstGeom>
        </p:spPr>
        <p:txBody>
          <a:bodyPr lIns="57150" tIns="28575" rIns="57150" bIns="28575"/>
          <a:lstStyle/>
          <a:p>
            <a:pPr>
              <a:defRPr/>
            </a:pPr>
            <a:fld id="{B6C70261-DCF8-4A97-9502-E8EEF2364CD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413491" y="4558905"/>
            <a:ext cx="2133600" cy="154781"/>
          </a:xfrm>
        </p:spPr>
        <p:txBody>
          <a:bodyPr/>
          <a:lstStyle/>
          <a:p>
            <a:pPr>
              <a:defRPr/>
            </a:pPr>
            <a:fld id="{14DB9CD2-4426-4E25-B6C8-D66811C6EAD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5577" y="763841"/>
            <a:ext cx="1701799" cy="25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UDMA </a:t>
            </a:r>
            <a:r>
              <a:rPr lang="en-US" sz="800" dirty="0" err="1" smtClean="0"/>
              <a:t>Init</a:t>
            </a:r>
            <a:endParaRPr lang="en-US" sz="800" dirty="0" smtClean="0"/>
          </a:p>
        </p:txBody>
      </p:sp>
      <p:sp>
        <p:nvSpPr>
          <p:cNvPr id="33" name="Rectangle 32"/>
          <p:cNvSpPr/>
          <p:nvPr/>
        </p:nvSpPr>
        <p:spPr>
          <a:xfrm>
            <a:off x="355576" y="1106967"/>
            <a:ext cx="1701800" cy="25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Channel Open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55576" y="1433984"/>
            <a:ext cx="1701800" cy="25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Channel Config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5576" y="1764128"/>
            <a:ext cx="1701800" cy="25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Event Registration</a:t>
            </a:r>
            <a:endParaRPr lang="en-US" sz="800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355576" y="2422123"/>
            <a:ext cx="1701800" cy="25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Ring  Queue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55577" y="2746172"/>
            <a:ext cx="1701800" cy="25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Wait for Completion (Event CB)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55576" y="3061532"/>
            <a:ext cx="1701800" cy="25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Ring Dequeue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55577" y="3380082"/>
            <a:ext cx="1701800" cy="25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Channel Disable/Teardown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55576" y="4045779"/>
            <a:ext cx="1701800" cy="25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Channel Close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55576" y="4361455"/>
            <a:ext cx="1701800" cy="25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UDMA Deinit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55576" y="2091151"/>
            <a:ext cx="1701800" cy="25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Channel </a:t>
            </a:r>
            <a:r>
              <a:rPr lang="en-US" sz="800" dirty="0" smtClean="0"/>
              <a:t>Enable/Pairing</a:t>
            </a:r>
            <a:endParaRPr lang="en-US" sz="800" dirty="0"/>
          </a:p>
        </p:txBody>
      </p:sp>
      <p:sp>
        <p:nvSpPr>
          <p:cNvPr id="43" name="Rectangle 42"/>
          <p:cNvSpPr/>
          <p:nvPr/>
        </p:nvSpPr>
        <p:spPr>
          <a:xfrm>
            <a:off x="355571" y="3710289"/>
            <a:ext cx="1701800" cy="25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Event Free</a:t>
            </a:r>
          </a:p>
        </p:txBody>
      </p:sp>
      <p:sp>
        <p:nvSpPr>
          <p:cNvPr id="3" name="Rectangular Callout 2"/>
          <p:cNvSpPr/>
          <p:nvPr/>
        </p:nvSpPr>
        <p:spPr>
          <a:xfrm>
            <a:off x="2264798" y="654983"/>
            <a:ext cx="1329290" cy="468536"/>
          </a:xfrm>
          <a:prstGeom prst="wedgeRectCallout">
            <a:avLst>
              <a:gd name="adj1" fmla="val -64296"/>
              <a:gd name="adj2" fmla="val 10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RM </a:t>
            </a:r>
            <a:r>
              <a:rPr lang="en-US" sz="800" dirty="0" err="1" smtClean="0"/>
              <a:t>init</a:t>
            </a:r>
            <a:r>
              <a:rPr lang="en-US" sz="800" dirty="0" smtClean="0"/>
              <a:t> and static partition across cores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SW </a:t>
            </a:r>
            <a:r>
              <a:rPr lang="en-US" sz="800" dirty="0" err="1" smtClean="0"/>
              <a:t>init</a:t>
            </a:r>
            <a:r>
              <a:rPr lang="en-US" sz="800" dirty="0" smtClean="0"/>
              <a:t>; no HW initialization</a:t>
            </a:r>
            <a:endParaRPr lang="en-US" sz="800" dirty="0"/>
          </a:p>
        </p:txBody>
      </p:sp>
      <p:sp>
        <p:nvSpPr>
          <p:cNvPr id="45" name="Rectangular Callout 44"/>
          <p:cNvSpPr/>
          <p:nvPr/>
        </p:nvSpPr>
        <p:spPr>
          <a:xfrm>
            <a:off x="3666020" y="1073930"/>
            <a:ext cx="1270047" cy="544733"/>
          </a:xfrm>
          <a:prstGeom prst="wedgeRectCallout">
            <a:avLst>
              <a:gd name="adj1" fmla="val -174863"/>
              <a:gd name="adj2" fmla="val -167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Resource Allocation: Channel, FQ ring, CQ 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Ring configuration</a:t>
            </a:r>
          </a:p>
        </p:txBody>
      </p:sp>
      <p:sp>
        <p:nvSpPr>
          <p:cNvPr id="46" name="Rectangular Callout 45"/>
          <p:cNvSpPr/>
          <p:nvPr/>
        </p:nvSpPr>
        <p:spPr>
          <a:xfrm>
            <a:off x="2264798" y="1364584"/>
            <a:ext cx="1329290" cy="468536"/>
          </a:xfrm>
          <a:prstGeom prst="wedgeRectCallout">
            <a:avLst>
              <a:gd name="adj1" fmla="val -66207"/>
              <a:gd name="adj2" fmla="val -6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Channel parameters: Priority, burst size, channel type</a:t>
            </a:r>
            <a:endParaRPr lang="en-US" sz="800" dirty="0"/>
          </a:p>
        </p:txBody>
      </p:sp>
      <p:sp>
        <p:nvSpPr>
          <p:cNvPr id="47" name="Rectangular Callout 46"/>
          <p:cNvSpPr/>
          <p:nvPr/>
        </p:nvSpPr>
        <p:spPr>
          <a:xfrm>
            <a:off x="3666020" y="1790742"/>
            <a:ext cx="1270047" cy="468536"/>
          </a:xfrm>
          <a:prstGeom prst="wedgeRectCallout">
            <a:avLst>
              <a:gd name="adj1" fmla="val -175388"/>
              <a:gd name="adj2" fmla="val -18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Interrupt registration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Share IA, Polling, Interrupt priority</a:t>
            </a:r>
          </a:p>
        </p:txBody>
      </p:sp>
      <p:sp>
        <p:nvSpPr>
          <p:cNvPr id="48" name="Rectangular Callout 47"/>
          <p:cNvSpPr/>
          <p:nvPr/>
        </p:nvSpPr>
        <p:spPr>
          <a:xfrm>
            <a:off x="2264799" y="2030950"/>
            <a:ext cx="1329290" cy="657995"/>
          </a:xfrm>
          <a:prstGeom prst="wedgeRectCallout">
            <a:avLst>
              <a:gd name="adj1" fmla="val -64752"/>
              <a:gd name="adj2" fmla="val -14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PSIL Pairing (Split DMA)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Channel Enable (Doesn’t start transfer)</a:t>
            </a:r>
          </a:p>
        </p:txBody>
      </p:sp>
      <p:sp>
        <p:nvSpPr>
          <p:cNvPr id="49" name="Rectangular Callout 48"/>
          <p:cNvSpPr/>
          <p:nvPr/>
        </p:nvSpPr>
        <p:spPr>
          <a:xfrm>
            <a:off x="3666020" y="2855305"/>
            <a:ext cx="1270047" cy="468536"/>
          </a:xfrm>
          <a:prstGeom prst="wedgeRectCallout">
            <a:avLst>
              <a:gd name="adj1" fmla="val -180015"/>
              <a:gd name="adj2" fmla="val -1109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Push /Queue TRPD to FQ ring (This starts transfer)</a:t>
            </a:r>
          </a:p>
        </p:txBody>
      </p:sp>
      <p:sp>
        <p:nvSpPr>
          <p:cNvPr id="50" name="Rectangular Callout 49"/>
          <p:cNvSpPr/>
          <p:nvPr/>
        </p:nvSpPr>
        <p:spPr>
          <a:xfrm>
            <a:off x="3666020" y="3702653"/>
            <a:ext cx="1270047" cy="468536"/>
          </a:xfrm>
          <a:prstGeom prst="wedgeRectCallout">
            <a:avLst>
              <a:gd name="adj1" fmla="val -174602"/>
              <a:gd name="adj2" fmla="val -1561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Pop /</a:t>
            </a:r>
            <a:r>
              <a:rPr lang="en-US" sz="800" dirty="0" err="1" smtClean="0"/>
              <a:t>DeQueue</a:t>
            </a:r>
            <a:r>
              <a:rPr lang="en-US" sz="800" dirty="0" smtClean="0"/>
              <a:t> TRPD from CQ ring (This completes transfer)</a:t>
            </a:r>
          </a:p>
        </p:txBody>
      </p:sp>
      <p:sp>
        <p:nvSpPr>
          <p:cNvPr id="24" name="Content Placeholder 3"/>
          <p:cNvSpPr txBox="1">
            <a:spLocks/>
          </p:cNvSpPr>
          <p:nvPr/>
        </p:nvSpPr>
        <p:spPr bwMode="auto">
          <a:xfrm>
            <a:off x="4986869" y="763841"/>
            <a:ext cx="3860800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9" tIns="40819" rIns="81639" bIns="40819" numCol="1" anchor="t" anchorCtr="0" compatLnSpc="1">
            <a:prstTxWarp prst="textNoShape">
              <a:avLst/>
            </a:prstTxWarp>
          </a:bodyPr>
          <a:lstStyle>
            <a:lvl1pPr marL="323850" indent="-323850" algn="l" rtl="0" eaLnBrk="0" fontAlgn="base" hangingPunct="0">
              <a:spcBef>
                <a:spcPct val="65000"/>
              </a:spcBef>
              <a:spcAft>
                <a:spcPct val="0"/>
              </a:spcAft>
              <a:buChar char="•"/>
              <a:defRPr sz="40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0738" indent="-3317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500" baseline="0">
                <a:solidFill>
                  <a:schemeClr val="tx1"/>
                </a:solidFill>
                <a:latin typeface="+mn-lt"/>
              </a:defRPr>
            </a:lvl2pPr>
            <a:lvl3pPr marL="1219200" indent="-234950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3000" baseline="0">
                <a:solidFill>
                  <a:schemeClr val="tx1"/>
                </a:solidFill>
                <a:latin typeface="+mn-lt"/>
              </a:defRPr>
            </a:lvl3pPr>
            <a:lvl4pPr marL="1716088" indent="-3317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300">
                <a:solidFill>
                  <a:schemeClr val="tx1"/>
                </a:solidFill>
                <a:latin typeface="+mn-lt"/>
              </a:defRPr>
            </a:lvl4pPr>
            <a:lvl5pPr marL="2125663" indent="-246063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5pPr>
            <a:lvl6pPr marL="2780254" indent="-247185" algn="l" rtl="0" fontAlgn="base">
              <a:spcBef>
                <a:spcPct val="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433364" indent="-247185" algn="l" rtl="0" fontAlgn="base">
              <a:spcBef>
                <a:spcPct val="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4086474" indent="-247185" algn="l" rtl="0" fontAlgn="base">
              <a:spcBef>
                <a:spcPct val="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739584" indent="-247185" algn="l" rtl="0" fontAlgn="base">
              <a:spcBef>
                <a:spcPct val="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en-US" sz="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UdmaInitPrms_init</a:t>
            </a:r>
            <a:r>
              <a:rPr lang="en-US" altLang="en-US" sz="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instId</a:t>
            </a:r>
            <a:r>
              <a:rPr lang="en-US" altLang="en-US" sz="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altLang="en-US" sz="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initPrms</a:t>
            </a:r>
            <a:r>
              <a:rPr lang="en-US" altLang="en-US" sz="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en-US" sz="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Udma_init</a:t>
            </a:r>
            <a:r>
              <a:rPr lang="en-US" altLang="en-US" sz="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drvHandle</a:t>
            </a:r>
            <a:r>
              <a:rPr lang="en-US" altLang="en-US" sz="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altLang="en-US" sz="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initPrms</a:t>
            </a:r>
            <a:r>
              <a:rPr lang="en-US" altLang="en-US" sz="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altLang="en-US" sz="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UdmaChPrms_init</a:t>
            </a:r>
            <a:r>
              <a:rPr lang="en-US" altLang="en-US" sz="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en-US" sz="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chPrms</a:t>
            </a:r>
            <a:r>
              <a:rPr lang="en-US" altLang="en-US" sz="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chType</a:t>
            </a:r>
            <a:r>
              <a:rPr lang="en-US" altLang="en-US" sz="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en-US" sz="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Udma_chOpen</a:t>
            </a:r>
            <a:r>
              <a:rPr lang="en-US" altLang="en-US" sz="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drvHandle</a:t>
            </a:r>
            <a:r>
              <a:rPr lang="en-US" altLang="en-US" sz="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chHandle</a:t>
            </a:r>
            <a:r>
              <a:rPr lang="en-US" altLang="en-US" sz="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chType</a:t>
            </a:r>
            <a:r>
              <a:rPr lang="en-US" altLang="en-US" sz="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altLang="en-US" sz="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chPrms</a:t>
            </a:r>
            <a:r>
              <a:rPr lang="en-US" altLang="en-US" sz="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altLang="en-US" sz="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UdmaChTxPrms_init</a:t>
            </a:r>
            <a:r>
              <a:rPr lang="en-US" altLang="en-US" sz="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en-US" sz="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txPrms</a:t>
            </a:r>
            <a:r>
              <a:rPr lang="en-US" altLang="en-US" sz="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chType</a:t>
            </a:r>
            <a:r>
              <a:rPr lang="en-US" altLang="en-US" sz="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en-US" sz="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Udma_chConfigTx</a:t>
            </a:r>
            <a:r>
              <a:rPr lang="en-US" altLang="en-US" sz="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chHandle</a:t>
            </a:r>
            <a:r>
              <a:rPr lang="en-US" altLang="en-US" sz="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altLang="en-US" sz="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txPrms</a:t>
            </a:r>
            <a:r>
              <a:rPr lang="en-US" altLang="en-US" sz="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altLang="en-US" sz="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UdmaEventPrms_init</a:t>
            </a:r>
            <a:r>
              <a:rPr lang="en-US" altLang="en-US" sz="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en-US" sz="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eventPrms</a:t>
            </a:r>
            <a:r>
              <a:rPr lang="en-US" altLang="en-US" sz="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en-US" sz="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Udma_eventRegister</a:t>
            </a:r>
            <a:r>
              <a:rPr lang="en-US" altLang="en-US" sz="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drvHandle</a:t>
            </a:r>
            <a:r>
              <a:rPr lang="en-US" altLang="en-US" sz="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eventHandle</a:t>
            </a:r>
            <a:r>
              <a:rPr lang="en-US" altLang="en-US" sz="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altLang="en-US" sz="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eventPrms</a:t>
            </a:r>
            <a:r>
              <a:rPr lang="en-US" altLang="en-US" sz="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altLang="en-US" sz="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Udma_chEnable</a:t>
            </a:r>
            <a:r>
              <a:rPr lang="en-US" altLang="en-US" sz="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chHandle</a:t>
            </a:r>
            <a:r>
              <a:rPr lang="en-US" altLang="en-US" sz="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altLang="en-US" sz="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Udma_ringQueueRaw</a:t>
            </a:r>
            <a:r>
              <a:rPr lang="en-US" altLang="en-US" sz="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Udma_chGetFqRingHandle</a:t>
            </a:r>
            <a:r>
              <a:rPr lang="en-US" altLang="en-US" sz="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chHandle</a:t>
            </a:r>
            <a:r>
              <a:rPr lang="en-US" altLang="en-US" sz="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), (uint64_t) </a:t>
            </a:r>
            <a:r>
              <a:rPr lang="en-US" altLang="en-US" sz="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trpdMem</a:t>
            </a:r>
            <a:r>
              <a:rPr lang="en-US" altLang="en-US" sz="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en-US" sz="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/* Wait for event */</a:t>
            </a:r>
          </a:p>
          <a:p>
            <a:pPr marL="0" indent="0">
              <a:buNone/>
            </a:pPr>
            <a:r>
              <a:rPr lang="en-US" altLang="en-US" sz="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Udma_ringDequeueRaw</a:t>
            </a:r>
            <a:r>
              <a:rPr lang="en-US" altLang="en-US" sz="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Udma_chGetCqRingHandle</a:t>
            </a:r>
            <a:r>
              <a:rPr lang="en-US" altLang="en-US" sz="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chHandle</a:t>
            </a:r>
            <a:r>
              <a:rPr lang="en-US" altLang="en-US" sz="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), &amp;</a:t>
            </a:r>
            <a:r>
              <a:rPr lang="en-US" altLang="en-US" sz="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pDesc</a:t>
            </a:r>
            <a:r>
              <a:rPr lang="en-US" altLang="en-US" sz="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altLang="en-US" sz="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Udma_chDisable</a:t>
            </a:r>
            <a:r>
              <a:rPr lang="en-US" altLang="en-US" sz="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chHandle</a:t>
            </a:r>
            <a:r>
              <a:rPr lang="en-US" altLang="en-US" sz="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UDMA_DEFAULT_CH_DISABLE_TIMEOUT);        </a:t>
            </a:r>
          </a:p>
          <a:p>
            <a:pPr marL="0" indent="0">
              <a:buNone/>
            </a:pPr>
            <a:r>
              <a:rPr lang="en-US" altLang="en-US" sz="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Udma_eventUnRegister</a:t>
            </a:r>
            <a:r>
              <a:rPr lang="en-US" altLang="en-US" sz="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eventHandle</a:t>
            </a:r>
            <a:r>
              <a:rPr lang="en-US" altLang="en-US" sz="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en-US" sz="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Udma_chClose</a:t>
            </a:r>
            <a:r>
              <a:rPr lang="en-US" altLang="en-US" sz="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chHandle</a:t>
            </a:r>
            <a:r>
              <a:rPr lang="en-US" altLang="en-US" sz="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altLang="en-US" sz="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Udma_deinit</a:t>
            </a:r>
            <a:r>
              <a:rPr lang="en-US" altLang="en-US" sz="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drvHandle</a:t>
            </a:r>
            <a:r>
              <a:rPr lang="en-US" altLang="en-US" sz="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5205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0226818\AppData\Local\Microsoft\Windows\Temporary Internet Files\Content.Outlook\9YN0RZP8\Video copyrigh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42"/>
          <a:stretch>
            <a:fillRect/>
          </a:stretch>
        </p:blipFill>
        <p:spPr bwMode="auto">
          <a:xfrm>
            <a:off x="930277" y="250826"/>
            <a:ext cx="7281863" cy="340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Box 3"/>
          <p:cNvSpPr txBox="1">
            <a:spLocks noChangeArrowheads="1"/>
          </p:cNvSpPr>
          <p:nvPr/>
        </p:nvSpPr>
        <p:spPr bwMode="auto">
          <a:xfrm>
            <a:off x="-794" y="3149422"/>
            <a:ext cx="9144000" cy="118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 smtClean="0">
              <a:solidFill>
                <a:srgbClr val="000000"/>
              </a:solidFill>
              <a:latin typeface="Arial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 smtClean="0">
                <a:solidFill>
                  <a:srgbClr val="000000"/>
                </a:solidFill>
                <a:latin typeface="Arial" charset="0"/>
              </a:rPr>
              <a:t>© </a:t>
            </a:r>
            <a:r>
              <a:rPr lang="en-US" altLang="en-US" sz="1600" smtClean="0">
                <a:solidFill>
                  <a:srgbClr val="000000"/>
                </a:solidFill>
                <a:latin typeface="Arial" charset="0"/>
              </a:rPr>
              <a:t>Copyright 2019 </a:t>
            </a:r>
            <a:r>
              <a:rPr lang="en-US" altLang="en-US" sz="1600" dirty="0" smtClean="0">
                <a:solidFill>
                  <a:srgbClr val="000000"/>
                </a:solidFill>
                <a:latin typeface="Arial" charset="0"/>
              </a:rPr>
              <a:t>Texas Instruments Incorporated.  All rights reserved.</a:t>
            </a:r>
            <a:endParaRPr lang="en-US" altLang="en-US" sz="1600" b="1" dirty="0">
              <a:solidFill>
                <a:srgbClr val="000000"/>
              </a:solidFill>
              <a:latin typeface="Arial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en-US" sz="1000" dirty="0" smtClean="0">
              <a:solidFill>
                <a:srgbClr val="000000"/>
              </a:solidFill>
              <a:latin typeface="Arial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950" dirty="0" smtClean="0">
                <a:solidFill>
                  <a:srgbClr val="000000"/>
                </a:solidFill>
                <a:latin typeface="Arial" charset="0"/>
              </a:rPr>
              <a:t>This material is provided strictly “as-is,” for informational purposes only, and without any warranty.  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950" dirty="0" smtClean="0">
                <a:solidFill>
                  <a:srgbClr val="000000"/>
                </a:solidFill>
                <a:latin typeface="Arial" charset="0"/>
              </a:rPr>
              <a:t>Use of this material is subject to TI’s</a:t>
            </a:r>
            <a:r>
              <a:rPr lang="en-US" altLang="en-US" sz="950" b="1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n-US" sz="950" dirty="0" smtClean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  <a:latin typeface="Arial" charset="0"/>
              </a:rPr>
              <a:t>Terms of Use</a:t>
            </a:r>
            <a:r>
              <a:rPr lang="en-US" altLang="en-US" sz="950" b="1" dirty="0" smtClean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altLang="en-US" sz="950" dirty="0" smtClean="0">
                <a:solidFill>
                  <a:srgbClr val="000000"/>
                </a:solidFill>
                <a:latin typeface="Arial" charset="0"/>
              </a:rPr>
              <a:t>viewable at TI.com  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en-US" sz="1000" b="1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60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846667"/>
            <a:ext cx="8458200" cy="2328888"/>
          </a:xfrm>
        </p:spPr>
        <p:txBody>
          <a:bodyPr/>
          <a:lstStyle/>
          <a:p>
            <a:pPr>
              <a:defRPr/>
            </a:pPr>
            <a:r>
              <a:rPr lang="en-US" sz="3200" dirty="0" smtClean="0">
                <a:latin typeface="Arial" charset="0"/>
              </a:rPr>
              <a:t>Back-up (Advance users)</a:t>
            </a:r>
            <a:endParaRPr lang="en-US" sz="3200" dirty="0">
              <a:latin typeface="Arial" charset="0"/>
            </a:endParaRP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4B23947A-BBDC-415A-9E70-30212C1C5ED5}" type="slidenum">
              <a:rPr lang="en-US" smtClean="0">
                <a:solidFill>
                  <a:srgbClr val="000000"/>
                </a:solidFill>
              </a:rPr>
              <a:pPr eaLnBrk="1" hangingPunct="1"/>
              <a:t>16</a:t>
            </a:fld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12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2875" y="762000"/>
            <a:ext cx="7572375" cy="11906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50" tIns="28575" rIns="57150" bIns="2857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UDMA Setup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762000"/>
            <a:ext cx="7334250" cy="3837589"/>
          </a:xfrm>
          <a:prstGeom prst="rect">
            <a:avLst/>
          </a:prstGeom>
        </p:spPr>
        <p:txBody>
          <a:bodyPr wrap="square" lIns="57150" tIns="28575" rIns="57150" bIns="28575">
            <a:spAutoFit/>
          </a:bodyPr>
          <a:lstStyle/>
          <a:p>
            <a:pPr marL="285750" indent="-285750">
              <a:spcBef>
                <a:spcPts val="1125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Describe the DMA transfer</a:t>
            </a:r>
          </a:p>
          <a:p>
            <a:pPr marL="666645" lvl="1" indent="-285750">
              <a:spcBef>
                <a:spcPts val="1125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Using Descriptors – HOST descriptors, TR descriptors</a:t>
            </a:r>
          </a:p>
          <a:p>
            <a:pPr marL="285750" indent="-285750">
              <a:spcBef>
                <a:spcPts val="1125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Submit the DMA transfer</a:t>
            </a:r>
          </a:p>
          <a:p>
            <a:pPr marL="666645" lvl="1" indent="-285750">
              <a:spcBef>
                <a:spcPts val="1125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Using Proxy, RING Accelerator</a:t>
            </a:r>
          </a:p>
          <a:p>
            <a:pPr marL="285750" indent="-285750">
              <a:spcBef>
                <a:spcPts val="1125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Execute the DMA transfer</a:t>
            </a:r>
          </a:p>
          <a:p>
            <a:pPr marL="666645" lvl="1" indent="-285750">
              <a:spcBef>
                <a:spcPts val="1125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Using UDMA-P, PDMA, PSI</a:t>
            </a:r>
          </a:p>
          <a:p>
            <a:pPr marL="285750" indent="-285750">
              <a:spcBef>
                <a:spcPts val="1125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Wait for DMA transfer completion</a:t>
            </a:r>
          </a:p>
          <a:p>
            <a:pPr marL="666645" lvl="1" indent="-285750">
              <a:spcBef>
                <a:spcPts val="1125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Using Events, Interrupt Aggregator, Interrupt Router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4558905"/>
            <a:ext cx="2133600" cy="154781"/>
          </a:xfrm>
        </p:spPr>
        <p:txBody>
          <a:bodyPr/>
          <a:lstStyle/>
          <a:p>
            <a:pPr>
              <a:defRPr/>
            </a:pPr>
            <a:fld id="{14DB9CD2-4426-4E25-B6C8-D66811C6EAD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2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Descriptor (Used in peripherals)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04875"/>
            <a:ext cx="4714875" cy="4118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81625" y="1000125"/>
            <a:ext cx="3286125" cy="1442703"/>
          </a:xfrm>
          <a:prstGeom prst="rect">
            <a:avLst/>
          </a:prstGeom>
          <a:noFill/>
        </p:spPr>
        <p:txBody>
          <a:bodyPr wrap="square" lIns="57150" tIns="28575" rIns="57150" bIns="28575" rtlCol="0">
            <a:spAutoFit/>
          </a:bodyPr>
          <a:lstStyle/>
          <a:p>
            <a:pPr marL="178594" indent="-178594">
              <a:buFontTx/>
              <a:buChar char="-"/>
            </a:pPr>
            <a:r>
              <a:rPr lang="en-US" dirty="0"/>
              <a:t>Useful to describe “packet” like data structures</a:t>
            </a:r>
          </a:p>
          <a:p>
            <a:pPr marL="559489" lvl="1" indent="-178594">
              <a:buFontTx/>
              <a:buChar char="-"/>
            </a:pPr>
            <a:r>
              <a:rPr lang="en-US" dirty="0"/>
              <a:t>Ex, networking packets</a:t>
            </a:r>
          </a:p>
          <a:p>
            <a:pPr marL="178594" indent="-178594">
              <a:buFontTx/>
              <a:buChar char="-"/>
            </a:pPr>
            <a:r>
              <a:rPr lang="en-US" dirty="0"/>
              <a:t>Useful to describe scatter gather data structures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4558905"/>
            <a:ext cx="2133600" cy="154781"/>
          </a:xfrm>
        </p:spPr>
        <p:txBody>
          <a:bodyPr/>
          <a:lstStyle/>
          <a:p>
            <a:pPr>
              <a:defRPr/>
            </a:pPr>
            <a:fld id="{14DB9CD2-4426-4E25-B6C8-D66811C6EAD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71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Descriptor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05200" y="4874392"/>
            <a:ext cx="2133600" cy="154782"/>
          </a:xfrm>
          <a:prstGeom prst="rect">
            <a:avLst/>
          </a:prstGeom>
        </p:spPr>
        <p:txBody>
          <a:bodyPr lIns="57150" tIns="28575" rIns="57150" bIns="28575"/>
          <a:lstStyle/>
          <a:p>
            <a:pPr>
              <a:defRPr/>
            </a:pPr>
            <a:fld id="{B6C70261-DCF8-4A97-9502-E8EEF2364CD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09625"/>
            <a:ext cx="3042047" cy="3059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6251" y="4143375"/>
            <a:ext cx="2637582" cy="334707"/>
          </a:xfrm>
          <a:prstGeom prst="rect">
            <a:avLst/>
          </a:prstGeom>
          <a:noFill/>
        </p:spPr>
        <p:txBody>
          <a:bodyPr wrap="none" lIns="57150" tIns="28575" rIns="57150" bIns="28575" rtlCol="0">
            <a:spAutoFit/>
          </a:bodyPr>
          <a:lstStyle/>
          <a:p>
            <a:r>
              <a:rPr lang="en-US" dirty="0" smtClean="0"/>
              <a:t>HOST Packet Descriptor</a:t>
            </a:r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809625"/>
            <a:ext cx="2339578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476751" y="4145770"/>
            <a:ext cx="2543645" cy="334707"/>
          </a:xfrm>
          <a:prstGeom prst="rect">
            <a:avLst/>
          </a:prstGeom>
          <a:noFill/>
        </p:spPr>
        <p:txBody>
          <a:bodyPr wrap="none" lIns="57150" tIns="28575" rIns="57150" bIns="28575" rtlCol="0">
            <a:spAutoFit/>
          </a:bodyPr>
          <a:lstStyle/>
          <a:p>
            <a:r>
              <a:rPr lang="en-US" dirty="0" smtClean="0"/>
              <a:t>HOST Buffer Descriptor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3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Agenda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8" y="736600"/>
            <a:ext cx="8467725" cy="4047067"/>
          </a:xfrm>
        </p:spPr>
        <p:txBody>
          <a:bodyPr/>
          <a:lstStyle/>
          <a:p>
            <a:pPr eaLnBrk="1" hangingPunct="1"/>
            <a:r>
              <a:rPr lang="en-US" sz="1400" dirty="0" smtClean="0">
                <a:ea typeface="Verdana" pitchFamily="34" charset="0"/>
                <a:cs typeface="Verdana" pitchFamily="34" charset="0"/>
              </a:rPr>
              <a:t>UDMA (NAVSS) Overview</a:t>
            </a:r>
          </a:p>
          <a:p>
            <a:pPr lvl="1" eaLnBrk="1" hangingPunct="1"/>
            <a:r>
              <a:rPr lang="en-US" sz="1200" dirty="0" smtClean="0">
                <a:ea typeface="Verdana" pitchFamily="34" charset="0"/>
                <a:cs typeface="Verdana" pitchFamily="34" charset="0"/>
              </a:rPr>
              <a:t>Features (Comparison with EDMA)</a:t>
            </a:r>
          </a:p>
          <a:p>
            <a:pPr lvl="1" eaLnBrk="1" hangingPunct="1"/>
            <a:r>
              <a:rPr lang="en-US" sz="1200" dirty="0" smtClean="0">
                <a:ea typeface="Verdana" pitchFamily="34" charset="0"/>
                <a:cs typeface="Verdana" pitchFamily="34" charset="0"/>
              </a:rPr>
              <a:t>Introduction to terminology: Channels, UTC, DRU, RA, IA, IR, Events, Proxy</a:t>
            </a:r>
          </a:p>
          <a:p>
            <a:pPr lvl="1" eaLnBrk="1" hangingPunct="1"/>
            <a:r>
              <a:rPr lang="en-US" sz="1200" dirty="0" smtClean="0">
                <a:ea typeface="Verdana" pitchFamily="34" charset="0"/>
                <a:cs typeface="Verdana" pitchFamily="34" charset="0"/>
              </a:rPr>
              <a:t>TR and TRPD Formats</a:t>
            </a:r>
            <a:endParaRPr lang="en-US" sz="1200" dirty="0">
              <a:ea typeface="Verdana" pitchFamily="34" charset="0"/>
              <a:cs typeface="Verdana" pitchFamily="34" charset="0"/>
            </a:endParaRPr>
          </a:p>
          <a:p>
            <a:pPr eaLnBrk="1" hangingPunct="1"/>
            <a:r>
              <a:rPr lang="en-US" sz="1400" dirty="0" smtClean="0">
                <a:ea typeface="Verdana" pitchFamily="34" charset="0"/>
                <a:cs typeface="Verdana" pitchFamily="34" charset="0"/>
              </a:rPr>
              <a:t>UDMA Software Architecture</a:t>
            </a:r>
            <a:endParaRPr lang="en-US" sz="1200" dirty="0">
              <a:ea typeface="Verdana" pitchFamily="34" charset="0"/>
              <a:cs typeface="Verdana" pitchFamily="34" charset="0"/>
            </a:endParaRPr>
          </a:p>
          <a:p>
            <a:pPr lvl="1" eaLnBrk="1" hangingPunct="1"/>
            <a:r>
              <a:rPr lang="en-US" sz="1200" dirty="0">
                <a:ea typeface="Verdana" pitchFamily="34" charset="0"/>
                <a:cs typeface="Verdana" pitchFamily="34" charset="0"/>
              </a:rPr>
              <a:t>API </a:t>
            </a:r>
            <a:r>
              <a:rPr lang="en-US" sz="1200" dirty="0" smtClean="0">
                <a:ea typeface="Verdana" pitchFamily="34" charset="0"/>
                <a:cs typeface="Verdana" pitchFamily="34" charset="0"/>
              </a:rPr>
              <a:t>Sequence</a:t>
            </a:r>
          </a:p>
          <a:p>
            <a:pPr eaLnBrk="1" hangingPunct="1"/>
            <a:r>
              <a:rPr lang="en-US" sz="1400" dirty="0" smtClean="0">
                <a:ea typeface="Verdana" pitchFamily="34" charset="0"/>
                <a:cs typeface="Verdana" pitchFamily="34" charset="0"/>
              </a:rPr>
              <a:t>UDMA </a:t>
            </a:r>
            <a:r>
              <a:rPr lang="en-US" sz="1400" dirty="0" err="1" smtClean="0">
                <a:ea typeface="Verdana" pitchFamily="34" charset="0"/>
                <a:cs typeface="Verdana" pitchFamily="34" charset="0"/>
              </a:rPr>
              <a:t>Memcpy</a:t>
            </a:r>
            <a:r>
              <a:rPr lang="en-US" sz="1400" dirty="0" smtClean="0">
                <a:ea typeface="Verdana" pitchFamily="34" charset="0"/>
                <a:cs typeface="Verdana" pitchFamily="34" charset="0"/>
              </a:rPr>
              <a:t> Example</a:t>
            </a:r>
          </a:p>
          <a:p>
            <a:pPr lvl="1" eaLnBrk="1" hangingPunct="1"/>
            <a:r>
              <a:rPr lang="en-US" sz="1200" dirty="0" smtClean="0">
                <a:ea typeface="Verdana" pitchFamily="34" charset="0"/>
                <a:cs typeface="Verdana" pitchFamily="34" charset="0"/>
              </a:rPr>
              <a:t>Code Walk Through</a:t>
            </a:r>
          </a:p>
          <a:p>
            <a:pPr lvl="1" eaLnBrk="1" hangingPunct="1"/>
            <a:r>
              <a:rPr lang="en-US" sz="1200" dirty="0">
                <a:ea typeface="Verdana" pitchFamily="34" charset="0"/>
                <a:cs typeface="Verdana" pitchFamily="34" charset="0"/>
              </a:rPr>
              <a:t>UDMA LLD API </a:t>
            </a:r>
            <a:r>
              <a:rPr lang="en-US" sz="1200" dirty="0" smtClean="0">
                <a:ea typeface="Verdana" pitchFamily="34" charset="0"/>
                <a:cs typeface="Verdana" pitchFamily="34" charset="0"/>
              </a:rPr>
              <a:t>Overview</a:t>
            </a:r>
          </a:p>
          <a:p>
            <a:pPr eaLnBrk="1" hangingPunct="1"/>
            <a:r>
              <a:rPr lang="en-US" sz="1400" dirty="0" smtClean="0">
                <a:ea typeface="Verdana" pitchFamily="34" charset="0"/>
                <a:cs typeface="Verdana" pitchFamily="34" charset="0"/>
              </a:rPr>
              <a:t>Back-up</a:t>
            </a:r>
          </a:p>
          <a:p>
            <a:pPr lvl="1" eaLnBrk="1" hangingPunct="1"/>
            <a:r>
              <a:rPr lang="en-US" sz="1200" dirty="0" smtClean="0">
                <a:ea typeface="Verdana" pitchFamily="34" charset="0"/>
                <a:cs typeface="Verdana" pitchFamily="34" charset="0"/>
              </a:rPr>
              <a:t>UDMA Hardware (In Details: Covered by Driver)</a:t>
            </a:r>
            <a:endParaRPr lang="en-US" sz="12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DB9CD2-4426-4E25-B6C8-D66811C6EAD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38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2875" y="1619250"/>
            <a:ext cx="7572375" cy="90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50" tIns="28575" rIns="57150" bIns="2857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use </a:t>
            </a:r>
            <a:r>
              <a:rPr lang="en-US" dirty="0" smtClean="0"/>
              <a:t>UDMA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05200" y="4874392"/>
            <a:ext cx="2133600" cy="154782"/>
          </a:xfrm>
          <a:prstGeom prst="rect">
            <a:avLst/>
          </a:prstGeom>
        </p:spPr>
        <p:txBody>
          <a:bodyPr lIns="57150" tIns="28575" rIns="57150" bIns="28575"/>
          <a:lstStyle/>
          <a:p>
            <a:pPr>
              <a:defRPr/>
            </a:pPr>
            <a:fld id="{B6C70261-DCF8-4A97-9502-E8EEF2364CD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762000"/>
            <a:ext cx="7334250" cy="3529813"/>
          </a:xfrm>
          <a:prstGeom prst="rect">
            <a:avLst/>
          </a:prstGeom>
        </p:spPr>
        <p:txBody>
          <a:bodyPr wrap="square" lIns="57150" tIns="28575" rIns="57150" bIns="28575">
            <a:spAutoFit/>
          </a:bodyPr>
          <a:lstStyle/>
          <a:p>
            <a:pPr marL="285750" indent="-285750">
              <a:spcBef>
                <a:spcPts val="1125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Describe the DMA transfer</a:t>
            </a:r>
          </a:p>
          <a:p>
            <a:pPr marL="666645" lvl="1" indent="-285750">
              <a:spcBef>
                <a:spcPts val="1125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Using Descriptors – HOST descriptors, TR descriptors</a:t>
            </a:r>
          </a:p>
          <a:p>
            <a:pPr marL="285750" indent="-285750">
              <a:spcBef>
                <a:spcPts val="1125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Submit the DMA transfer</a:t>
            </a:r>
          </a:p>
          <a:p>
            <a:pPr marL="666645" lvl="1" indent="-285750">
              <a:spcBef>
                <a:spcPts val="1125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Using Proxy, RING Accelerator</a:t>
            </a:r>
          </a:p>
          <a:p>
            <a:pPr marL="285750" indent="-285750">
              <a:spcBef>
                <a:spcPts val="1125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Execute the DMA transfer</a:t>
            </a:r>
          </a:p>
          <a:p>
            <a:pPr marL="666645" lvl="1" indent="-285750">
              <a:spcBef>
                <a:spcPts val="1125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Using UDMA-P, PDMA, PSI</a:t>
            </a:r>
          </a:p>
          <a:p>
            <a:pPr marL="285750" indent="-285750">
              <a:spcBef>
                <a:spcPts val="1125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Wait for DMA transfer completion</a:t>
            </a:r>
          </a:p>
          <a:p>
            <a:pPr marL="666645" lvl="1" indent="-285750">
              <a:spcBef>
                <a:spcPts val="1125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Using Events, Interrupt Aggregator, Interrupt Router</a:t>
            </a:r>
          </a:p>
        </p:txBody>
      </p:sp>
    </p:spTree>
    <p:extLst>
      <p:ext uri="{BB962C8B-B14F-4D97-AF65-F5344CB8AC3E}">
        <p14:creationId xmlns:p14="http://schemas.microsoft.com/office/powerpoint/2010/main" val="101557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Accelerator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05200" y="4874392"/>
            <a:ext cx="2133600" cy="154782"/>
          </a:xfrm>
          <a:prstGeom prst="rect">
            <a:avLst/>
          </a:prstGeom>
        </p:spPr>
        <p:txBody>
          <a:bodyPr lIns="57150" tIns="28575" rIns="57150" bIns="28575"/>
          <a:lstStyle/>
          <a:p>
            <a:pPr>
              <a:defRPr/>
            </a:pPr>
            <a:fld id="{B6C70261-DCF8-4A97-9502-E8EEF2364CD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96" y="619125"/>
            <a:ext cx="4317008" cy="2869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4571504" y="714375"/>
            <a:ext cx="4477246" cy="333375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Ring Accelerator implements a HW Queue </a:t>
            </a:r>
          </a:p>
          <a:p>
            <a:pPr lvl="1"/>
            <a:r>
              <a:rPr lang="en-US" dirty="0" smtClean="0"/>
              <a:t>Used to submit descriptors to UDMA-P</a:t>
            </a:r>
          </a:p>
          <a:p>
            <a:pPr lvl="1"/>
            <a:r>
              <a:rPr lang="en-US" dirty="0" smtClean="0"/>
              <a:t>Used to exchange arbitrary messages between SW entities (</a:t>
            </a:r>
            <a:r>
              <a:rPr lang="en-US" dirty="0" err="1" smtClean="0"/>
              <a:t>i.e</a:t>
            </a:r>
            <a:r>
              <a:rPr lang="en-US" dirty="0" smtClean="0"/>
              <a:t> IPC)</a:t>
            </a:r>
          </a:p>
          <a:p>
            <a:r>
              <a:rPr lang="en-US" dirty="0" smtClean="0"/>
              <a:t>N independent RINGs are provided</a:t>
            </a:r>
          </a:p>
          <a:p>
            <a:pPr lvl="1"/>
            <a:r>
              <a:rPr lang="en-US" dirty="0" smtClean="0"/>
              <a:t>Ex, 1024 RINGs in J721E (Varies across SOC)</a:t>
            </a:r>
          </a:p>
          <a:p>
            <a:r>
              <a:rPr lang="en-US" dirty="0" smtClean="0"/>
              <a:t>Each queue is implemented as a circular buffer in memory which is external to the RA</a:t>
            </a:r>
          </a:p>
          <a:p>
            <a:pPr lvl="1"/>
            <a:r>
              <a:rPr lang="en-US" dirty="0" smtClean="0"/>
              <a:t>Any size ring from 1 entry to 1M-1 entries is supported</a:t>
            </a:r>
          </a:p>
          <a:p>
            <a:pPr lvl="1"/>
            <a:r>
              <a:rPr lang="en-US" dirty="0" smtClean="0"/>
              <a:t>Each element on the ring can be up to 256 bytes</a:t>
            </a:r>
          </a:p>
          <a:p>
            <a:pPr lvl="1"/>
            <a:r>
              <a:rPr lang="en-US" dirty="0" smtClean="0"/>
              <a:t>Contents of a ring element are as follows:</a:t>
            </a:r>
          </a:p>
          <a:p>
            <a:pPr lvl="2"/>
            <a:r>
              <a:rPr lang="en-US" dirty="0" smtClean="0"/>
              <a:t>The message data (can be an actual data value set or a reference to a set of data)</a:t>
            </a:r>
          </a:p>
          <a:p>
            <a:pPr lvl="2"/>
            <a:r>
              <a:rPr lang="en-US" dirty="0" smtClean="0"/>
              <a:t>Optional credentials (</a:t>
            </a:r>
            <a:r>
              <a:rPr lang="en-US" dirty="0" err="1" smtClean="0"/>
              <a:t>priv</a:t>
            </a:r>
            <a:r>
              <a:rPr lang="en-US" dirty="0" smtClean="0"/>
              <a:t>, </a:t>
            </a:r>
            <a:r>
              <a:rPr lang="en-US" dirty="0" err="1" smtClean="0"/>
              <a:t>privid,secure,virtid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Optional message length</a:t>
            </a:r>
          </a:p>
          <a:p>
            <a:pPr lvl="1"/>
            <a:endParaRPr lang="en-US" i="1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3857625"/>
            <a:ext cx="7628467" cy="611706"/>
          </a:xfrm>
          <a:prstGeom prst="rect">
            <a:avLst/>
          </a:prstGeom>
          <a:noFill/>
        </p:spPr>
        <p:txBody>
          <a:bodyPr wrap="square" lIns="57150" tIns="28575" rIns="57150" bIns="28575" rtlCol="0">
            <a:spAutoFit/>
          </a:bodyPr>
          <a:lstStyle/>
          <a:p>
            <a:r>
              <a:rPr lang="en-US" dirty="0" smtClean="0"/>
              <a:t>NOTE: Bottom “N” (equal to channel count) RING instance to UDMA-P channel association is fixed </a:t>
            </a:r>
          </a:p>
        </p:txBody>
      </p:sp>
    </p:spTree>
    <p:extLst>
      <p:ext uri="{BB962C8B-B14F-4D97-AF65-F5344CB8AC3E}">
        <p14:creationId xmlns:p14="http://schemas.microsoft.com/office/powerpoint/2010/main" val="358247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By Reference RING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05200" y="4874392"/>
            <a:ext cx="2133600" cy="154782"/>
          </a:xfrm>
          <a:prstGeom prst="rect">
            <a:avLst/>
          </a:prstGeom>
        </p:spPr>
        <p:txBody>
          <a:bodyPr lIns="57150" tIns="28575" rIns="57150" bIns="28575"/>
          <a:lstStyle/>
          <a:p>
            <a:pPr>
              <a:defRPr/>
            </a:pPr>
            <a:fld id="{B6C70261-DCF8-4A97-9502-E8EEF2364CD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762000"/>
            <a:ext cx="6987323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099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By Value RING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05200" y="4874392"/>
            <a:ext cx="2133600" cy="154782"/>
          </a:xfrm>
          <a:prstGeom prst="rect">
            <a:avLst/>
          </a:prstGeom>
        </p:spPr>
        <p:txBody>
          <a:bodyPr lIns="57150" tIns="28575" rIns="57150" bIns="28575"/>
          <a:lstStyle/>
          <a:p>
            <a:pPr>
              <a:defRPr/>
            </a:pPr>
            <a:fld id="{B6C70261-DCF8-4A97-9502-E8EEF2364CD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14375"/>
            <a:ext cx="5720186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994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714375"/>
            <a:ext cx="4507508" cy="283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840883" y="703712"/>
            <a:ext cx="4112618" cy="3915913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The Proxy receives small CPU transactions to write or read parts of messages (as CPU transactions cannot handle a single 64 byte message), while accessing the RA in atomic message bursts to simplify queuing</a:t>
            </a:r>
          </a:p>
          <a:p>
            <a:r>
              <a:rPr lang="en-US" dirty="0" smtClean="0"/>
              <a:t>For writes the Proxy stores the partial message as it is built in the Buffer RAM</a:t>
            </a:r>
            <a:endParaRPr lang="en-US" dirty="0"/>
          </a:p>
          <a:p>
            <a:pPr lvl="1"/>
            <a:r>
              <a:rPr lang="en-US" dirty="0" smtClean="0"/>
              <a:t>When the message is completed (by writing the final message byte) the Proxy sends the full burst to the RA</a:t>
            </a:r>
          </a:p>
          <a:p>
            <a:r>
              <a:rPr lang="en-US" dirty="0" smtClean="0"/>
              <a:t>For reads the Proxy reads the full message from the RA (upon CPU initial read) into the Buffer RAM</a:t>
            </a:r>
          </a:p>
          <a:p>
            <a:pPr lvl="1"/>
            <a:r>
              <a:rPr lang="en-US" dirty="0" smtClean="0"/>
              <a:t>Then each CPU read will read from the buffer RAM message until completed (by reading the final message byte)</a:t>
            </a:r>
          </a:p>
          <a:p>
            <a:r>
              <a:rPr lang="en-US" dirty="0" smtClean="0"/>
              <a:t>The Proxy IP is built to support N threads of execution and M size messages</a:t>
            </a:r>
          </a:p>
          <a:p>
            <a:pPr lvl="1"/>
            <a:r>
              <a:rPr lang="en-US" dirty="0" smtClean="0"/>
              <a:t>Each thread maps to a CPU thread that can independently access a message</a:t>
            </a:r>
          </a:p>
          <a:p>
            <a:pPr lvl="1"/>
            <a:r>
              <a:rPr lang="en-US" dirty="0" smtClean="0"/>
              <a:t>Each thread can store up to a single max sized message, M bytes, in the Buffer RAM</a:t>
            </a:r>
          </a:p>
          <a:p>
            <a:pPr lvl="1"/>
            <a:r>
              <a:rPr lang="en-US" dirty="0" smtClean="0"/>
              <a:t>Each thread has a 64KB (MMU aligned) memory range to access its window, with the offset determining which queue to access</a:t>
            </a:r>
          </a:p>
          <a:p>
            <a:r>
              <a:rPr lang="en-US" dirty="0" smtClean="0"/>
              <a:t>The Proxy IP will detect errors when thread access changes rings/queues while in the middle of a message</a:t>
            </a:r>
          </a:p>
          <a:p>
            <a:pPr lvl="1"/>
            <a:r>
              <a:rPr lang="en-US" dirty="0" smtClean="0"/>
              <a:t>Once the proxy is in error, it will no longer send or receive messages until the error status is cleared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6250" y="3762375"/>
            <a:ext cx="4238625" cy="796372"/>
          </a:xfrm>
          <a:prstGeom prst="rect">
            <a:avLst/>
          </a:prstGeom>
          <a:noFill/>
        </p:spPr>
        <p:txBody>
          <a:bodyPr wrap="square" lIns="57150" tIns="28575" rIns="57150" bIns="28575" rtlCol="0">
            <a:spAutoFit/>
          </a:bodyPr>
          <a:lstStyle/>
          <a:p>
            <a:pPr marL="178594" indent="-178594">
              <a:buFontTx/>
              <a:buChar char="-"/>
            </a:pPr>
            <a:r>
              <a:rPr lang="en-US" sz="1200" dirty="0" smtClean="0"/>
              <a:t>Used to indirectly access a RING.</a:t>
            </a:r>
          </a:p>
          <a:p>
            <a:pPr marL="178594" indent="-178594">
              <a:buFontTx/>
              <a:buChar char="-"/>
            </a:pPr>
            <a:r>
              <a:rPr lang="en-US" sz="1200" dirty="0" smtClean="0"/>
              <a:t>Allow use-case of multiple producer – single consumer</a:t>
            </a:r>
          </a:p>
          <a:p>
            <a:pPr marL="178594" indent="-178594">
              <a:buFontTx/>
              <a:buChar char="-"/>
            </a:pPr>
            <a:r>
              <a:rPr lang="en-US" sz="1200" dirty="0" smtClean="0"/>
              <a:t>Typically one proxy used per CPU or per VM</a:t>
            </a:r>
          </a:p>
          <a:p>
            <a:pPr marL="178594" indent="-178594">
              <a:buFontTx/>
              <a:buChar char="-"/>
            </a:pPr>
            <a:r>
              <a:rPr lang="en-US" sz="1200" dirty="0" smtClean="0"/>
              <a:t>Ex, 64 proxies in J721E</a:t>
            </a:r>
            <a:endParaRPr lang="en-US" sz="12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4558905"/>
            <a:ext cx="2133600" cy="154781"/>
          </a:xfrm>
        </p:spPr>
        <p:txBody>
          <a:bodyPr/>
          <a:lstStyle/>
          <a:p>
            <a:pPr>
              <a:defRPr/>
            </a:pPr>
            <a:fld id="{14DB9CD2-4426-4E25-B6C8-D66811C6EAD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30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2875" y="2522703"/>
            <a:ext cx="7572375" cy="90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50" tIns="28575" rIns="57150" bIns="2857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use </a:t>
            </a:r>
            <a:r>
              <a:rPr lang="en-US" dirty="0" smtClean="0"/>
              <a:t>UDMA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762000"/>
            <a:ext cx="7334250" cy="3529813"/>
          </a:xfrm>
          <a:prstGeom prst="rect">
            <a:avLst/>
          </a:prstGeom>
        </p:spPr>
        <p:txBody>
          <a:bodyPr wrap="square" lIns="57150" tIns="28575" rIns="57150" bIns="28575">
            <a:spAutoFit/>
          </a:bodyPr>
          <a:lstStyle/>
          <a:p>
            <a:pPr marL="285750" indent="-285750">
              <a:spcBef>
                <a:spcPts val="1125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Describe the DMA transfer</a:t>
            </a:r>
          </a:p>
          <a:p>
            <a:pPr marL="666645" lvl="1" indent="-285750">
              <a:spcBef>
                <a:spcPts val="1125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Using Descriptors – HOST descriptors, TR descriptors</a:t>
            </a:r>
          </a:p>
          <a:p>
            <a:pPr marL="285750" indent="-285750">
              <a:spcBef>
                <a:spcPts val="1125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Submit the DMA transfer</a:t>
            </a:r>
          </a:p>
          <a:p>
            <a:pPr marL="666645" lvl="1" indent="-285750">
              <a:spcBef>
                <a:spcPts val="1125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Using Proxy, RING Accelerator</a:t>
            </a:r>
          </a:p>
          <a:p>
            <a:pPr marL="285750" indent="-285750">
              <a:spcBef>
                <a:spcPts val="1125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Execute the DMA transfer</a:t>
            </a:r>
          </a:p>
          <a:p>
            <a:pPr marL="666645" lvl="1" indent="-285750">
              <a:spcBef>
                <a:spcPts val="1125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Using UDMA-P, PDMA, PSI</a:t>
            </a:r>
          </a:p>
          <a:p>
            <a:pPr marL="285750" indent="-285750">
              <a:spcBef>
                <a:spcPts val="1125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Wait for DMA transfer completion</a:t>
            </a:r>
          </a:p>
          <a:p>
            <a:pPr marL="666645" lvl="1" indent="-285750">
              <a:spcBef>
                <a:spcPts val="1125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Using Events, Interrupt Aggregator, Interrupt Router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4558905"/>
            <a:ext cx="2133600" cy="154781"/>
          </a:xfrm>
        </p:spPr>
        <p:txBody>
          <a:bodyPr/>
          <a:lstStyle/>
          <a:p>
            <a:pPr>
              <a:defRPr/>
            </a:pPr>
            <a:fld id="{14DB9CD2-4426-4E25-B6C8-D66811C6EAD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97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857250"/>
            <a:ext cx="4619625" cy="201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5143500" y="857250"/>
            <a:ext cx="3857571" cy="3190840"/>
          </a:xfrm>
        </p:spPr>
        <p:txBody>
          <a:bodyPr/>
          <a:lstStyle/>
          <a:p>
            <a:r>
              <a:rPr lang="en-US" sz="1600" dirty="0" smtClean="0"/>
              <a:t>PSI is a push-based interface for routing packets of data between peripherals</a:t>
            </a:r>
          </a:p>
          <a:p>
            <a:pPr lvl="1"/>
            <a:r>
              <a:rPr lang="en-US" sz="1400" dirty="0" smtClean="0"/>
              <a:t>Packets of data can be any generic packet of work</a:t>
            </a:r>
          </a:p>
          <a:p>
            <a:r>
              <a:rPr lang="en-US" sz="1600" dirty="0" smtClean="0"/>
              <a:t>Features</a:t>
            </a:r>
          </a:p>
          <a:p>
            <a:pPr lvl="1"/>
            <a:r>
              <a:rPr lang="en-US" sz="1400" dirty="0" smtClean="0"/>
              <a:t>Multi-threaded</a:t>
            </a:r>
          </a:p>
          <a:p>
            <a:pPr lvl="1"/>
            <a:r>
              <a:rPr lang="en-US" sz="1400" dirty="0" smtClean="0"/>
              <a:t>Point-to-Point</a:t>
            </a:r>
          </a:p>
          <a:p>
            <a:pPr lvl="1"/>
            <a:r>
              <a:rPr lang="en-US" sz="1400" dirty="0" smtClean="0"/>
              <a:t>Non-blocking</a:t>
            </a:r>
          </a:p>
          <a:p>
            <a:pPr lvl="1"/>
            <a:r>
              <a:rPr lang="en-US" sz="1400" dirty="0" smtClean="0"/>
              <a:t>Highly Efficient</a:t>
            </a:r>
          </a:p>
          <a:p>
            <a:pPr lvl="2"/>
            <a:r>
              <a:rPr lang="en-US" sz="1200" dirty="0" smtClean="0"/>
              <a:t>Single cycle arbitration</a:t>
            </a:r>
          </a:p>
          <a:p>
            <a:pPr lvl="2"/>
            <a:r>
              <a:rPr lang="en-US" sz="1200" dirty="0" smtClean="0"/>
              <a:t>Data transfers every cycle</a:t>
            </a:r>
          </a:p>
          <a:p>
            <a:pPr lvl="1"/>
            <a:r>
              <a:rPr lang="en-US" sz="1400" dirty="0" smtClean="0"/>
              <a:t>Easy to pipeline with no throughput penalty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4558905"/>
            <a:ext cx="2133600" cy="154781"/>
          </a:xfrm>
        </p:spPr>
        <p:txBody>
          <a:bodyPr/>
          <a:lstStyle/>
          <a:p>
            <a:pPr>
              <a:defRPr/>
            </a:pPr>
            <a:fld id="{14DB9CD2-4426-4E25-B6C8-D66811C6EAD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69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UDMA </a:t>
            </a:r>
            <a:r>
              <a:rPr lang="en-US" dirty="0"/>
              <a:t>–</a:t>
            </a:r>
            <a:r>
              <a:rPr lang="en-US" dirty="0" smtClean="0"/>
              <a:t> PSI – PDMA System in K3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66750"/>
            <a:ext cx="6109497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4558905"/>
            <a:ext cx="2133600" cy="154781"/>
          </a:xfrm>
        </p:spPr>
        <p:txBody>
          <a:bodyPr/>
          <a:lstStyle/>
          <a:p>
            <a:pPr>
              <a:defRPr/>
            </a:pPr>
            <a:fld id="{14DB9CD2-4426-4E25-B6C8-D66811C6EAD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30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2875" y="3427578"/>
            <a:ext cx="7572375" cy="90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50" tIns="28575" rIns="57150" bIns="2857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use </a:t>
            </a:r>
            <a:r>
              <a:rPr lang="en-US" dirty="0" smtClean="0"/>
              <a:t>UDMA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762000"/>
            <a:ext cx="7334250" cy="3529813"/>
          </a:xfrm>
          <a:prstGeom prst="rect">
            <a:avLst/>
          </a:prstGeom>
        </p:spPr>
        <p:txBody>
          <a:bodyPr wrap="square" lIns="57150" tIns="28575" rIns="57150" bIns="28575">
            <a:spAutoFit/>
          </a:bodyPr>
          <a:lstStyle/>
          <a:p>
            <a:pPr marL="285750" indent="-285750">
              <a:spcBef>
                <a:spcPts val="1125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Describe the DMA transfer</a:t>
            </a:r>
          </a:p>
          <a:p>
            <a:pPr marL="666645" lvl="1" indent="-285750">
              <a:spcBef>
                <a:spcPts val="1125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Using Descriptors – HOST descriptors, TR descriptors</a:t>
            </a:r>
          </a:p>
          <a:p>
            <a:pPr marL="285750" indent="-285750">
              <a:spcBef>
                <a:spcPts val="1125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Submit the DMA transfer</a:t>
            </a:r>
          </a:p>
          <a:p>
            <a:pPr marL="666645" lvl="1" indent="-285750">
              <a:spcBef>
                <a:spcPts val="1125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Using Proxy, RING Accelerator</a:t>
            </a:r>
          </a:p>
          <a:p>
            <a:pPr marL="285750" indent="-285750">
              <a:spcBef>
                <a:spcPts val="1125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Execute the DMA transfer</a:t>
            </a:r>
          </a:p>
          <a:p>
            <a:pPr marL="666645" lvl="1" indent="-285750">
              <a:spcBef>
                <a:spcPts val="1125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Using UDMA-P, PDMA, PSI</a:t>
            </a:r>
          </a:p>
          <a:p>
            <a:pPr marL="285750" indent="-285750">
              <a:spcBef>
                <a:spcPts val="1125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Wait for DMA transfer completion</a:t>
            </a:r>
          </a:p>
          <a:p>
            <a:pPr marL="666645" lvl="1" indent="-285750">
              <a:spcBef>
                <a:spcPts val="1125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Using Events, Interrupt Aggregator, Interrupt Router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4558905"/>
            <a:ext cx="2133600" cy="154781"/>
          </a:xfrm>
        </p:spPr>
        <p:txBody>
          <a:bodyPr/>
          <a:lstStyle/>
          <a:p>
            <a:pPr>
              <a:defRPr/>
            </a:pPr>
            <a:fld id="{14DB9CD2-4426-4E25-B6C8-D66811C6EAD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82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and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8" y="889397"/>
            <a:ext cx="8467725" cy="3724935"/>
          </a:xfrm>
        </p:spPr>
        <p:txBody>
          <a:bodyPr/>
          <a:lstStyle/>
          <a:p>
            <a:r>
              <a:rPr lang="en-US" sz="1800" dirty="0"/>
              <a:t>Events </a:t>
            </a:r>
            <a:r>
              <a:rPr lang="en-US" sz="1800" dirty="0" smtClean="0"/>
              <a:t>provide information </a:t>
            </a:r>
            <a:r>
              <a:rPr lang="en-US" sz="1800" dirty="0"/>
              <a:t>to indicate that a condition has asserted or </a:t>
            </a:r>
            <a:r>
              <a:rPr lang="en-US" sz="1800" dirty="0" smtClean="0"/>
              <a:t>de-asserted</a:t>
            </a:r>
          </a:p>
          <a:p>
            <a:pPr lvl="1"/>
            <a:r>
              <a:rPr lang="en-US" sz="1600" dirty="0" smtClean="0"/>
              <a:t>Ex, TR complete event or TR ICNT1 complete event or RING not empty event or peripheral FIFO threshold reached</a:t>
            </a:r>
          </a:p>
          <a:p>
            <a:r>
              <a:rPr lang="en-US" sz="1800" dirty="0" smtClean="0"/>
              <a:t>Events can be of two types</a:t>
            </a:r>
          </a:p>
          <a:p>
            <a:pPr lvl="1"/>
            <a:r>
              <a:rPr lang="en-US" sz="1600" dirty="0" smtClean="0"/>
              <a:t>Local events</a:t>
            </a:r>
          </a:p>
          <a:p>
            <a:pPr lvl="2"/>
            <a:r>
              <a:rPr lang="en-US" sz="1400" dirty="0"/>
              <a:t>Each event is signaled on a dedicated </a:t>
            </a:r>
            <a:r>
              <a:rPr lang="en-US" sz="1400" dirty="0" smtClean="0"/>
              <a:t>pin in the PDMA or UTC</a:t>
            </a:r>
          </a:p>
          <a:p>
            <a:pPr lvl="2"/>
            <a:r>
              <a:rPr lang="en-US" sz="1400" dirty="0"/>
              <a:t>Local events are typically used between </a:t>
            </a:r>
            <a:r>
              <a:rPr lang="en-US" sz="1400" dirty="0" smtClean="0"/>
              <a:t>peripherals and PDMA or UTC</a:t>
            </a:r>
            <a:endParaRPr lang="en-US" sz="1400" dirty="0"/>
          </a:p>
          <a:p>
            <a:pPr lvl="1"/>
            <a:r>
              <a:rPr lang="en-US" sz="1600" dirty="0" smtClean="0"/>
              <a:t>Global events</a:t>
            </a:r>
          </a:p>
          <a:p>
            <a:pPr lvl="2"/>
            <a:r>
              <a:rPr lang="en-US" sz="1400" dirty="0" smtClean="0"/>
              <a:t>Signaled as message on </a:t>
            </a:r>
            <a:r>
              <a:rPr lang="en-US" sz="1400" dirty="0"/>
              <a:t>Event Transport Lanes (ETL</a:t>
            </a:r>
            <a:r>
              <a:rPr lang="en-US" sz="1400" dirty="0" smtClean="0"/>
              <a:t>)</a:t>
            </a:r>
          </a:p>
          <a:p>
            <a:r>
              <a:rPr lang="en-US" sz="1800" b="1" dirty="0" smtClean="0">
                <a:solidFill>
                  <a:srgbClr val="FF0000"/>
                </a:solidFill>
              </a:rPr>
              <a:t>Events </a:t>
            </a:r>
            <a:r>
              <a:rPr lang="en-US" sz="1800" b="1" dirty="0">
                <a:solidFill>
                  <a:srgbClr val="FF0000"/>
                </a:solidFill>
              </a:rPr>
              <a:t>in are not the same as interrupts </a:t>
            </a:r>
            <a:r>
              <a:rPr lang="en-US" sz="1800" b="1" dirty="0" smtClean="0">
                <a:solidFill>
                  <a:srgbClr val="FF0000"/>
                </a:solidFill>
              </a:rPr>
              <a:t>!!! </a:t>
            </a:r>
          </a:p>
          <a:p>
            <a:pPr lvl="1"/>
            <a:r>
              <a:rPr lang="en-US" sz="1600" b="1" dirty="0" smtClean="0">
                <a:solidFill>
                  <a:srgbClr val="FF0000"/>
                </a:solidFill>
              </a:rPr>
              <a:t>Interrupt Aggregator (IA) used to convert event to interrupt for SW notification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4558905"/>
            <a:ext cx="2133600" cy="154781"/>
          </a:xfrm>
        </p:spPr>
        <p:txBody>
          <a:bodyPr/>
          <a:lstStyle/>
          <a:p>
            <a:pPr>
              <a:defRPr/>
            </a:pPr>
            <a:fld id="{14DB9CD2-4426-4E25-B6C8-D66811C6EAD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68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UDMA Features vs EDMA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DB9CD2-4426-4E25-B6C8-D66811C6EAD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122091"/>
              </p:ext>
            </p:extLst>
          </p:nvPr>
        </p:nvGraphicFramePr>
        <p:xfrm>
          <a:off x="321733" y="609596"/>
          <a:ext cx="8449734" cy="4086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267"/>
                <a:gridCol w="4430889"/>
                <a:gridCol w="2816578"/>
              </a:tblGrid>
              <a:tr h="2455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Features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UDMA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EDMA</a:t>
                      </a:r>
                      <a:endParaRPr lang="en-US" sz="10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Address 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64b source and destination DMA buffer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32b source and destination DMA buffer address</a:t>
                      </a:r>
                    </a:p>
                  </a:txBody>
                  <a:tcPr/>
                </a:tc>
              </a:tr>
              <a:tr h="421287">
                <a:tc>
                  <a:txBody>
                    <a:bodyPr/>
                    <a:lstStyle/>
                    <a:p>
                      <a:r>
                        <a:rPr lang="en-US" sz="10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Transfer Dimension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 modes of operations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Packet mode (Peripherals and scatter gather)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Transfer Request (TR) mode (</a:t>
                      </a:r>
                      <a:r>
                        <a:rPr lang="en-US" sz="1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Video/Audio peripherals)</a:t>
                      </a:r>
                    </a:p>
                    <a:p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 to four transfer dimensions in TR mode (DIM0, DIM1, DIM2, DIM3)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Three transfer dimensions (A, B, C)</a:t>
                      </a:r>
                    </a:p>
                  </a:txBody>
                  <a:tcPr/>
                </a:tc>
              </a:tr>
              <a:tr h="42128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Transfer Synchronization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DIM0 synchronized transfer: 1D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DIM1 synchronized transfer: 2D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DIM2 synchronized transfer: 3D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DIM3 synchronized transfer: 4D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A-synchronized transfers: one-dimension serviced per event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AB-synchronized transfers: two-dimensions serviced per event</a:t>
                      </a:r>
                    </a:p>
                  </a:txBody>
                  <a:tcPr/>
                </a:tc>
              </a:tr>
              <a:tr h="4212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Buffer Indexing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Independent indexes and count on source and destination for DIM0/1/2/3 – This gives flexibility to read/write differently based on memory layout (gives optimized memory access)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Independent indexes on source and destination. Same ACNT, BCNT, CCNT on source and destination</a:t>
                      </a:r>
                    </a:p>
                  </a:txBody>
                  <a:tcPr/>
                </a:tc>
              </a:tr>
              <a:tr h="2933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Addressing Mode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Increment or FIFO transfer addressing modes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Increment or FIFO transfer addressing modes</a:t>
                      </a:r>
                    </a:p>
                  </a:txBody>
                  <a:tcPr/>
                </a:tc>
              </a:tr>
              <a:tr h="4212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 Descriptor and ring accelerator allows multiple DMA transfers to be sequenced on the same UDMA channel limited only by available system memory space to store descriptors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Linking mechanism allows multiple DMAs to be sequenced on the same EDMA Channel limited by number of </a:t>
                      </a:r>
                      <a:r>
                        <a:rPr lang="en-US" sz="1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entries</a:t>
                      </a:r>
                    </a:p>
                  </a:txBody>
                  <a:tcPr/>
                </a:tc>
              </a:tr>
              <a:tr h="4212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Chaining allows multiple transfers to execute simultaneously on multiple UDMA channels with one event. Chaining achieved using event steering from event source to event sink on Event Transport Lane (ETL)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Chaining allows multiple transfers to execute simultaneously on multiple EDMA channels with one event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77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Global Event represented as 16b index, </a:t>
            </a:r>
            <a:r>
              <a:rPr lang="en-US" sz="1600" dirty="0" err="1"/>
              <a:t>i.e</a:t>
            </a:r>
            <a:r>
              <a:rPr lang="en-US" sz="1600" dirty="0"/>
              <a:t> there can be 64K distinct events </a:t>
            </a:r>
          </a:p>
          <a:p>
            <a:pPr lvl="1"/>
            <a:r>
              <a:rPr lang="en-US" sz="1400" dirty="0"/>
              <a:t>The index value is generated using a direct lookup table which is controlled by SW.   </a:t>
            </a:r>
            <a:endParaRPr lang="en-US" sz="1400" dirty="0" smtClean="0"/>
          </a:p>
          <a:p>
            <a:pPr lvl="1"/>
            <a:r>
              <a:rPr lang="en-US" sz="1400" dirty="0" smtClean="0"/>
              <a:t>When </a:t>
            </a:r>
            <a:r>
              <a:rPr lang="en-US" sz="1400" dirty="0"/>
              <a:t>an IP block needs to generate a global event it </a:t>
            </a:r>
            <a:r>
              <a:rPr lang="en-US" sz="1400" dirty="0" smtClean="0"/>
              <a:t>provides </a:t>
            </a:r>
            <a:r>
              <a:rPr lang="en-US" sz="1400" dirty="0"/>
              <a:t>the ability to set the index </a:t>
            </a:r>
            <a:r>
              <a:rPr lang="en-US" sz="1400" dirty="0" smtClean="0"/>
              <a:t>value</a:t>
            </a:r>
            <a:endParaRPr lang="en-US" sz="1400" dirty="0"/>
          </a:p>
          <a:p>
            <a:pPr lvl="1"/>
            <a:r>
              <a:rPr lang="en-US" sz="1400" dirty="0"/>
              <a:t>Once set, the index becomes the destination address to which the event is to be sent</a:t>
            </a:r>
          </a:p>
          <a:p>
            <a:pPr lvl="1"/>
            <a:r>
              <a:rPr lang="en-US" sz="1400" dirty="0"/>
              <a:t>All event sinks in the system are mapped into a unified event map which contains up to 64K different destination slots</a:t>
            </a:r>
            <a:r>
              <a:rPr lang="en-US" sz="1400" dirty="0" smtClean="0"/>
              <a:t>.</a:t>
            </a:r>
          </a:p>
          <a:p>
            <a:r>
              <a:rPr lang="en-US" sz="1600" dirty="0" smtClean="0"/>
              <a:t>Example, </a:t>
            </a:r>
          </a:p>
          <a:p>
            <a:pPr lvl="1"/>
            <a:r>
              <a:rPr lang="en-US" sz="1400" dirty="0" smtClean="0"/>
              <a:t>DMA channel chaining can be implemented using events</a:t>
            </a:r>
          </a:p>
          <a:p>
            <a:pPr lvl="2"/>
            <a:r>
              <a:rPr lang="en-US" sz="1200" dirty="0" smtClean="0"/>
              <a:t>In TR.FLAGS.EVENT_SIZE set the condition for generating an event, TR complete, ICNT0/1/2 complete</a:t>
            </a:r>
          </a:p>
          <a:p>
            <a:pPr lvl="2"/>
            <a:r>
              <a:rPr lang="en-US" sz="1200" dirty="0" smtClean="0"/>
              <a:t>In UDMAP.TXCHAN[a].TOES = CHAINED_CHANNEL_B_EVENT_ID</a:t>
            </a:r>
          </a:p>
          <a:p>
            <a:pPr lvl="3"/>
            <a:r>
              <a:rPr lang="en-US" sz="1200" dirty="0" smtClean="0"/>
              <a:t>Specifies the event to generate (or indirectly channel to trigger) when event is generated </a:t>
            </a:r>
            <a:endParaRPr lang="en-US" sz="12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4558905"/>
            <a:ext cx="2133600" cy="154781"/>
          </a:xfrm>
        </p:spPr>
        <p:txBody>
          <a:bodyPr/>
          <a:lstStyle/>
          <a:p>
            <a:pPr>
              <a:defRPr/>
            </a:pPr>
            <a:fld id="{14DB9CD2-4426-4E25-B6C8-D66811C6EAD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63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Aggregator (IA) - Global Event to Interrupt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6" y="889397"/>
            <a:ext cx="8467725" cy="3808333"/>
          </a:xfrm>
        </p:spPr>
        <p:txBody>
          <a:bodyPr>
            <a:normAutofit/>
          </a:bodyPr>
          <a:lstStyle/>
          <a:p>
            <a:r>
              <a:rPr lang="en-US" dirty="0" smtClean="0"/>
              <a:t>For each received event, the IA performs a lookup into an interrupt mapping table which specifies:</a:t>
            </a:r>
          </a:p>
          <a:p>
            <a:pPr lvl="1"/>
            <a:r>
              <a:rPr lang="en-US" dirty="0" smtClean="0"/>
              <a:t>Interrupt Status Register Number (regnum)</a:t>
            </a:r>
          </a:p>
          <a:p>
            <a:pPr lvl="1"/>
            <a:r>
              <a:rPr lang="en-US" dirty="0" smtClean="0"/>
              <a:t>Interrupt Status Bit Number (</a:t>
            </a:r>
            <a:r>
              <a:rPr lang="en-US" dirty="0" err="1" smtClean="0"/>
              <a:t>bitnum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 each up event which is received, the IA will set bit ‘</a:t>
            </a:r>
            <a:r>
              <a:rPr lang="en-US" dirty="0" err="1" smtClean="0"/>
              <a:t>bitnum</a:t>
            </a:r>
            <a:r>
              <a:rPr lang="en-US" dirty="0" smtClean="0"/>
              <a:t>’ in ISR ‘regnum’</a:t>
            </a:r>
          </a:p>
          <a:p>
            <a:r>
              <a:rPr lang="en-US" dirty="0" smtClean="0"/>
              <a:t>For each down event which is received, the IA will clear bit ‘</a:t>
            </a:r>
            <a:r>
              <a:rPr lang="en-US" dirty="0" err="1" smtClean="0"/>
              <a:t>bitnum</a:t>
            </a:r>
            <a:r>
              <a:rPr lang="en-US" dirty="0" smtClean="0"/>
              <a:t>’ in ISR ‘regnum’</a:t>
            </a:r>
          </a:p>
          <a:p>
            <a:r>
              <a:rPr lang="en-US" dirty="0" smtClean="0"/>
              <a:t>Provides an active high level sensitive </a:t>
            </a:r>
            <a:r>
              <a:rPr lang="en-US" b="1" dirty="0" smtClean="0"/>
              <a:t>virtual interrupt line </a:t>
            </a:r>
            <a:r>
              <a:rPr lang="en-US" dirty="0" smtClean="0"/>
              <a:t>for each ISR which is asserted anytime any enabled bit is set in the ISR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4558905"/>
            <a:ext cx="2133600" cy="154781"/>
          </a:xfrm>
        </p:spPr>
        <p:txBody>
          <a:bodyPr/>
          <a:lstStyle/>
          <a:p>
            <a:pPr>
              <a:defRPr/>
            </a:pPr>
            <a:fld id="{14DB9CD2-4426-4E25-B6C8-D66811C6EAD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32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Router (IR)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05200" y="4874392"/>
            <a:ext cx="2133600" cy="154782"/>
          </a:xfrm>
          <a:prstGeom prst="rect">
            <a:avLst/>
          </a:prstGeom>
        </p:spPr>
        <p:txBody>
          <a:bodyPr lIns="57150" tIns="28575" rIns="57150" bIns="28575"/>
          <a:lstStyle/>
          <a:p>
            <a:pPr>
              <a:defRPr/>
            </a:pPr>
            <a:fld id="{B6C70261-DCF8-4A97-9502-E8EEF2364CD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858849"/>
            <a:ext cx="5560516" cy="2617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3375" y="3381375"/>
            <a:ext cx="8467725" cy="123825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Interrupt Router is a M to N mux</a:t>
            </a:r>
          </a:p>
          <a:p>
            <a:r>
              <a:rPr lang="en-US" dirty="0" smtClean="0"/>
              <a:t>Virtual Interrupt from IA + interrupts for other sources within </a:t>
            </a:r>
            <a:r>
              <a:rPr lang="en-US" dirty="0" err="1" smtClean="0"/>
              <a:t>NavSS</a:t>
            </a:r>
            <a:r>
              <a:rPr lang="en-US" dirty="0" smtClean="0"/>
              <a:t> example </a:t>
            </a:r>
            <a:r>
              <a:rPr lang="en-US" dirty="0" err="1" smtClean="0"/>
              <a:t>MailBox</a:t>
            </a:r>
            <a:r>
              <a:rPr lang="en-US" dirty="0" smtClean="0"/>
              <a:t>, feed as input to Interrupt router</a:t>
            </a:r>
          </a:p>
          <a:p>
            <a:r>
              <a:rPr lang="en-US" dirty="0" smtClean="0"/>
              <a:t>N interrupts from IR appear at </a:t>
            </a:r>
            <a:r>
              <a:rPr lang="en-US" dirty="0" err="1" smtClean="0"/>
              <a:t>NavSS</a:t>
            </a:r>
            <a:r>
              <a:rPr lang="en-US" dirty="0" smtClean="0"/>
              <a:t> boundary and feed GIC (A72) or CLEC (C7x) or VIM (R5F)</a:t>
            </a:r>
          </a:p>
          <a:p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4558905"/>
            <a:ext cx="2133600" cy="154781"/>
          </a:xfrm>
        </p:spPr>
        <p:txBody>
          <a:bodyPr/>
          <a:lstStyle/>
          <a:p>
            <a:pPr>
              <a:defRPr/>
            </a:pPr>
            <a:fld id="{14DB9CD2-4426-4E25-B6C8-D66811C6EAD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49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333625"/>
            <a:ext cx="8000913" cy="514323"/>
          </a:xfrm>
        </p:spPr>
        <p:txBody>
          <a:bodyPr/>
          <a:lstStyle/>
          <a:p>
            <a:r>
              <a:rPr lang="en-US" dirty="0" smtClean="0"/>
              <a:t>Putting it all together 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05200" y="4874392"/>
            <a:ext cx="2133600" cy="154782"/>
          </a:xfrm>
          <a:prstGeom prst="rect">
            <a:avLst/>
          </a:prstGeom>
        </p:spPr>
        <p:txBody>
          <a:bodyPr lIns="57150" tIns="28575" rIns="57150" bIns="28575"/>
          <a:lstStyle/>
          <a:p>
            <a:pPr>
              <a:defRPr/>
            </a:pPr>
            <a:fld id="{B6C70261-DCF8-4A97-9502-E8EEF2364CD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2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Elbow Connector 96"/>
          <p:cNvCxnSpPr/>
          <p:nvPr/>
        </p:nvCxnSpPr>
        <p:spPr>
          <a:xfrm rot="5400000">
            <a:off x="5675750" y="2290750"/>
            <a:ext cx="1084086" cy="7938"/>
          </a:xfrm>
          <a:prstGeom prst="bentConnector3">
            <a:avLst>
              <a:gd name="adj1" fmla="val 50000"/>
            </a:avLst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5" idx="3"/>
            <a:endCxn id="84" idx="1"/>
          </p:cNvCxnSpPr>
          <p:nvPr/>
        </p:nvCxnSpPr>
        <p:spPr>
          <a:xfrm flipV="1">
            <a:off x="6794908" y="1706242"/>
            <a:ext cx="935880" cy="1245276"/>
          </a:xfrm>
          <a:prstGeom prst="bentConnector3">
            <a:avLst>
              <a:gd name="adj1" fmla="val 68417"/>
            </a:avLst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8763000" y="1138622"/>
            <a:ext cx="0" cy="122017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077" y="159904"/>
            <a:ext cx="2096539" cy="514323"/>
          </a:xfrm>
        </p:spPr>
        <p:txBody>
          <a:bodyPr/>
          <a:lstStyle/>
          <a:p>
            <a:r>
              <a:rPr lang="en-US" sz="1200" dirty="0" smtClean="0"/>
              <a:t>System </a:t>
            </a:r>
            <a:r>
              <a:rPr lang="en-US" sz="1200" dirty="0"/>
              <a:t>and SW View (DMA and Interrupt)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C52F08-588C-488E-A5AB-DF69250DE86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7740641" y="2000442"/>
            <a:ext cx="1104652" cy="2961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50" tIns="28575" rIns="57150" bIns="28575" rtlCol="0" anchor="t"/>
          <a:lstStyle/>
          <a:p>
            <a:r>
              <a:rPr lang="en-US" sz="800" dirty="0" smtClean="0">
                <a:solidFill>
                  <a:schemeClr val="tx1"/>
                </a:solidFill>
              </a:rPr>
              <a:t>INTR_AGGR1</a:t>
            </a:r>
          </a:p>
        </p:txBody>
      </p:sp>
      <p:sp>
        <p:nvSpPr>
          <p:cNvPr id="5" name="Rectangle 4"/>
          <p:cNvSpPr/>
          <p:nvPr/>
        </p:nvSpPr>
        <p:spPr>
          <a:xfrm>
            <a:off x="702623" y="2805554"/>
            <a:ext cx="6092286" cy="2919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8" tIns="38099" rIns="76198" bIns="38099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PSI Switch (</a:t>
            </a:r>
            <a:r>
              <a:rPr lang="en-US" sz="800" dirty="0" err="1" smtClean="0">
                <a:solidFill>
                  <a:schemeClr val="tx1"/>
                </a:solidFill>
              </a:rPr>
              <a:t>NavSS</a:t>
            </a:r>
            <a:r>
              <a:rPr lang="en-US" sz="800" dirty="0" smtClean="0">
                <a:solidFill>
                  <a:schemeClr val="tx1"/>
                </a:solidFill>
              </a:rPr>
              <a:t>)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70970" y="2174234"/>
            <a:ext cx="1798971" cy="2961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50" tIns="28575" rIns="57150" bIns="28575" rtlCol="0" anchor="t"/>
          <a:lstStyle/>
          <a:p>
            <a:r>
              <a:rPr lang="en-US" sz="800" dirty="0" smtClean="0">
                <a:solidFill>
                  <a:schemeClr val="tx1"/>
                </a:solidFill>
              </a:rPr>
              <a:t>UDMA-P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Up-Down Arrow 12"/>
          <p:cNvSpPr/>
          <p:nvPr/>
        </p:nvSpPr>
        <p:spPr>
          <a:xfrm>
            <a:off x="6394842" y="2476500"/>
            <a:ext cx="298947" cy="327054"/>
          </a:xfrm>
          <a:prstGeom prst="up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8" tIns="38099" rIns="76198" bIns="38099" rtlCol="0" anchor="ctr"/>
          <a:lstStyle/>
          <a:p>
            <a:pPr algn="ctr"/>
            <a:endParaRPr lang="en-US" sz="800"/>
          </a:p>
        </p:txBody>
      </p:sp>
      <p:sp>
        <p:nvSpPr>
          <p:cNvPr id="14" name="Up-Down Arrow 13"/>
          <p:cNvSpPr/>
          <p:nvPr/>
        </p:nvSpPr>
        <p:spPr>
          <a:xfrm>
            <a:off x="5534394" y="2476499"/>
            <a:ext cx="131127" cy="329055"/>
          </a:xfrm>
          <a:prstGeom prst="upDown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8" tIns="38099" rIns="76198" bIns="38099" rtlCol="0" anchor="ctr"/>
          <a:lstStyle/>
          <a:p>
            <a:pPr algn="ctr"/>
            <a:endParaRPr lang="en-US" sz="800"/>
          </a:p>
        </p:txBody>
      </p:sp>
      <p:sp>
        <p:nvSpPr>
          <p:cNvPr id="15" name="Up-Down Arrow 14"/>
          <p:cNvSpPr/>
          <p:nvPr/>
        </p:nvSpPr>
        <p:spPr>
          <a:xfrm>
            <a:off x="2507224" y="4160495"/>
            <a:ext cx="131127" cy="370531"/>
          </a:xfrm>
          <a:prstGeom prst="upDown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8" tIns="38099" rIns="76198" bIns="38099" rtlCol="0" anchor="ctr"/>
          <a:lstStyle/>
          <a:p>
            <a:pPr algn="ctr"/>
            <a:endParaRPr lang="en-US" sz="800"/>
          </a:p>
        </p:txBody>
      </p:sp>
      <p:sp>
        <p:nvSpPr>
          <p:cNvPr id="16" name="TextBox 15"/>
          <p:cNvSpPr txBox="1"/>
          <p:nvPr/>
        </p:nvSpPr>
        <p:spPr>
          <a:xfrm>
            <a:off x="2726947" y="4232044"/>
            <a:ext cx="811481" cy="200053"/>
          </a:xfrm>
          <a:prstGeom prst="rect">
            <a:avLst/>
          </a:prstGeom>
          <a:noFill/>
        </p:spPr>
        <p:txBody>
          <a:bodyPr wrap="square" lIns="76198" tIns="38099" rIns="76198" bIns="38099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800" dirty="0"/>
              <a:t>TR over PSI</a:t>
            </a:r>
          </a:p>
        </p:txBody>
      </p:sp>
      <p:sp>
        <p:nvSpPr>
          <p:cNvPr id="17" name="Up-Down Arrow 16"/>
          <p:cNvSpPr/>
          <p:nvPr/>
        </p:nvSpPr>
        <p:spPr>
          <a:xfrm>
            <a:off x="1434726" y="4095070"/>
            <a:ext cx="213594" cy="435307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8" tIns="38099" rIns="76198" bIns="38099" rtlCol="0" anchor="ctr"/>
          <a:lstStyle/>
          <a:p>
            <a:pPr algn="ctr"/>
            <a:endParaRPr lang="en-US" sz="800"/>
          </a:p>
        </p:txBody>
      </p:sp>
      <p:sp>
        <p:nvSpPr>
          <p:cNvPr id="18" name="TextBox 17"/>
          <p:cNvSpPr txBox="1"/>
          <p:nvPr/>
        </p:nvSpPr>
        <p:spPr>
          <a:xfrm>
            <a:off x="1720272" y="4090478"/>
            <a:ext cx="818394" cy="446274"/>
          </a:xfrm>
          <a:prstGeom prst="rect">
            <a:avLst/>
          </a:prstGeom>
          <a:noFill/>
        </p:spPr>
        <p:txBody>
          <a:bodyPr wrap="square" lIns="76198" tIns="38099" rIns="76198" bIns="38099" rtlCol="0">
            <a:spAutoFit/>
          </a:bodyPr>
          <a:lstStyle/>
          <a:p>
            <a:r>
              <a:rPr lang="en-US" sz="800" dirty="0"/>
              <a:t>Data over</a:t>
            </a:r>
          </a:p>
          <a:p>
            <a:r>
              <a:rPr lang="en-US" sz="800" dirty="0"/>
              <a:t>VBUS.M Or </a:t>
            </a:r>
          </a:p>
          <a:p>
            <a:r>
              <a:rPr lang="en-US" sz="800" dirty="0"/>
              <a:t>VBUS.C</a:t>
            </a:r>
          </a:p>
        </p:txBody>
      </p:sp>
      <p:sp>
        <p:nvSpPr>
          <p:cNvPr id="19" name="Up-Down Arrow 18"/>
          <p:cNvSpPr/>
          <p:nvPr/>
        </p:nvSpPr>
        <p:spPr>
          <a:xfrm>
            <a:off x="1439676" y="3565262"/>
            <a:ext cx="215037" cy="439828"/>
          </a:xfrm>
          <a:prstGeom prst="up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8" tIns="38099" rIns="76198" bIns="38099" rtlCol="0" anchor="ctr"/>
          <a:lstStyle/>
          <a:p>
            <a:pPr algn="ctr"/>
            <a:endParaRPr lang="en-US" sz="800"/>
          </a:p>
        </p:txBody>
      </p:sp>
      <p:sp>
        <p:nvSpPr>
          <p:cNvPr id="20" name="TextBox 19"/>
          <p:cNvSpPr txBox="1"/>
          <p:nvPr/>
        </p:nvSpPr>
        <p:spPr>
          <a:xfrm>
            <a:off x="1720272" y="3671815"/>
            <a:ext cx="890650" cy="200053"/>
          </a:xfrm>
          <a:prstGeom prst="rect">
            <a:avLst/>
          </a:prstGeom>
          <a:noFill/>
        </p:spPr>
        <p:txBody>
          <a:bodyPr wrap="square" lIns="76198" tIns="38099" rIns="76198" bIns="38099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800" dirty="0"/>
              <a:t>Data over PSI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592673" y="3562521"/>
            <a:ext cx="0" cy="5105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38351" y="3620554"/>
            <a:ext cx="638793" cy="323163"/>
          </a:xfrm>
          <a:prstGeom prst="rect">
            <a:avLst/>
          </a:prstGeom>
          <a:noFill/>
        </p:spPr>
        <p:txBody>
          <a:bodyPr wrap="square" lIns="76198" tIns="38099" rIns="76198" bIns="38099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800" dirty="0"/>
              <a:t>Data over</a:t>
            </a:r>
          </a:p>
          <a:p>
            <a:r>
              <a:rPr lang="en-US" sz="800" dirty="0"/>
              <a:t>VBUS.P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81309" y="1485672"/>
            <a:ext cx="879724" cy="2961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50" tIns="28575" rIns="57150" bIns="28575" rtlCol="0" anchor="t"/>
          <a:lstStyle/>
          <a:p>
            <a:r>
              <a:rPr lang="en-US" sz="800" dirty="0" smtClean="0">
                <a:solidFill>
                  <a:schemeClr val="tx1"/>
                </a:solidFill>
              </a:rPr>
              <a:t>RINGACC</a:t>
            </a:r>
          </a:p>
        </p:txBody>
      </p:sp>
      <p:cxnSp>
        <p:nvCxnSpPr>
          <p:cNvPr id="26" name="Elbow Connector 25"/>
          <p:cNvCxnSpPr>
            <a:stCxn id="23" idx="2"/>
          </p:cNvCxnSpPr>
          <p:nvPr/>
        </p:nvCxnSpPr>
        <p:spPr>
          <a:xfrm rot="5400000">
            <a:off x="6234299" y="1861635"/>
            <a:ext cx="366703" cy="207043"/>
          </a:xfrm>
          <a:prstGeom prst="bentConnector3">
            <a:avLst>
              <a:gd name="adj1" fmla="val 50000"/>
            </a:avLst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715691" y="684479"/>
            <a:ext cx="659679" cy="2961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50" tIns="28575" rIns="57150" bIns="28575" rtlCol="0" anchor="t"/>
          <a:lstStyle/>
          <a:p>
            <a:r>
              <a:rPr lang="en-US" sz="800" dirty="0" smtClean="0">
                <a:solidFill>
                  <a:schemeClr val="tx1"/>
                </a:solidFill>
              </a:rPr>
              <a:t>Proxy</a:t>
            </a:r>
          </a:p>
        </p:txBody>
      </p:sp>
      <p:cxnSp>
        <p:nvCxnSpPr>
          <p:cNvPr id="34" name="Elbow Connector 33"/>
          <p:cNvCxnSpPr>
            <a:stCxn id="32" idx="1"/>
            <a:endCxn id="23" idx="0"/>
          </p:cNvCxnSpPr>
          <p:nvPr/>
        </p:nvCxnSpPr>
        <p:spPr>
          <a:xfrm rot="10800000" flipV="1">
            <a:off x="6521172" y="832545"/>
            <a:ext cx="194519" cy="653128"/>
          </a:xfrm>
          <a:prstGeom prst="bentConnector2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217554" y="1590852"/>
            <a:ext cx="833953" cy="336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8" tIns="38099" rIns="76198" bIns="38099" rtlCol="0" anchor="t"/>
          <a:lstStyle/>
          <a:p>
            <a:r>
              <a:rPr lang="en-US" sz="800" dirty="0" smtClean="0"/>
              <a:t>ICSS-G</a:t>
            </a:r>
          </a:p>
          <a:p>
            <a:endParaRPr lang="en-US" sz="800" dirty="0"/>
          </a:p>
        </p:txBody>
      </p:sp>
      <p:sp>
        <p:nvSpPr>
          <p:cNvPr id="37" name="Up-Down Arrow 36"/>
          <p:cNvSpPr/>
          <p:nvPr/>
        </p:nvSpPr>
        <p:spPr>
          <a:xfrm>
            <a:off x="2381250" y="1927320"/>
            <a:ext cx="298947" cy="862946"/>
          </a:xfrm>
          <a:prstGeom prst="up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8" tIns="38099" rIns="76198" bIns="38099" rtlCol="0" anchor="ctr"/>
          <a:lstStyle/>
          <a:p>
            <a:pPr algn="ctr"/>
            <a:endParaRPr lang="en-US" sz="800"/>
          </a:p>
        </p:txBody>
      </p:sp>
      <p:sp>
        <p:nvSpPr>
          <p:cNvPr id="38" name="Up-Down Arrow 37"/>
          <p:cNvSpPr/>
          <p:nvPr/>
        </p:nvSpPr>
        <p:spPr>
          <a:xfrm>
            <a:off x="6794908" y="2476500"/>
            <a:ext cx="338938" cy="2177974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8" tIns="38099" rIns="76198" bIns="38099" rtlCol="0" anchor="ctr"/>
          <a:lstStyle/>
          <a:p>
            <a:pPr algn="ctr"/>
            <a:endParaRPr lang="en-US" sz="800"/>
          </a:p>
        </p:txBody>
      </p:sp>
      <p:sp>
        <p:nvSpPr>
          <p:cNvPr id="39" name="TextBox 38"/>
          <p:cNvSpPr txBox="1"/>
          <p:nvPr/>
        </p:nvSpPr>
        <p:spPr>
          <a:xfrm>
            <a:off x="5945291" y="4524632"/>
            <a:ext cx="926524" cy="200053"/>
          </a:xfrm>
          <a:prstGeom prst="rect">
            <a:avLst/>
          </a:prstGeom>
          <a:noFill/>
        </p:spPr>
        <p:txBody>
          <a:bodyPr wrap="square" lIns="76198" tIns="38099" rIns="76198" bIns="38099" rtlCol="0">
            <a:spAutoFit/>
          </a:bodyPr>
          <a:lstStyle/>
          <a:p>
            <a:pPr algn="r"/>
            <a:r>
              <a:rPr lang="en-US" sz="800" dirty="0"/>
              <a:t>To DDR / MSMC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173186" y="3749086"/>
            <a:ext cx="722416" cy="435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50" tIns="28575" rIns="57150" bIns="28575" rtlCol="0" anchor="ctr"/>
          <a:lstStyle/>
          <a:p>
            <a:pPr algn="ctr"/>
            <a:r>
              <a:rPr lang="en-US" sz="800" dirty="0" smtClean="0"/>
              <a:t>DRU</a:t>
            </a:r>
            <a:endParaRPr lang="en-US" sz="800" dirty="0"/>
          </a:p>
        </p:txBody>
      </p:sp>
      <p:sp>
        <p:nvSpPr>
          <p:cNvPr id="43" name="Up-Down Arrow 42"/>
          <p:cNvSpPr/>
          <p:nvPr/>
        </p:nvSpPr>
        <p:spPr>
          <a:xfrm>
            <a:off x="5545065" y="3097481"/>
            <a:ext cx="131127" cy="630056"/>
          </a:xfrm>
          <a:prstGeom prst="upDown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8" tIns="38099" rIns="76198" bIns="38099" rtlCol="0" anchor="ctr"/>
          <a:lstStyle/>
          <a:p>
            <a:pPr algn="ctr"/>
            <a:endParaRPr lang="en-US" sz="800"/>
          </a:p>
        </p:txBody>
      </p:sp>
      <p:sp>
        <p:nvSpPr>
          <p:cNvPr id="44" name="Up-Down Arrow 43"/>
          <p:cNvSpPr/>
          <p:nvPr/>
        </p:nvSpPr>
        <p:spPr>
          <a:xfrm>
            <a:off x="5441159" y="4184514"/>
            <a:ext cx="338938" cy="621798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8" tIns="38099" rIns="76198" bIns="38099" rtlCol="0" anchor="ctr"/>
          <a:lstStyle/>
          <a:p>
            <a:pPr algn="ctr"/>
            <a:endParaRPr lang="en-US" sz="800"/>
          </a:p>
        </p:txBody>
      </p:sp>
      <p:sp>
        <p:nvSpPr>
          <p:cNvPr id="49" name="Up-Down Arrow 48"/>
          <p:cNvSpPr/>
          <p:nvPr/>
        </p:nvSpPr>
        <p:spPr>
          <a:xfrm>
            <a:off x="6394842" y="3097482"/>
            <a:ext cx="298947" cy="542653"/>
          </a:xfrm>
          <a:prstGeom prst="up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8" tIns="38099" rIns="76198" bIns="38099" rtlCol="0" anchor="ctr"/>
          <a:lstStyle/>
          <a:p>
            <a:pPr algn="ctr"/>
            <a:endParaRPr lang="en-US" sz="800"/>
          </a:p>
        </p:txBody>
      </p:sp>
      <p:sp>
        <p:nvSpPr>
          <p:cNvPr id="50" name="TextBox 49"/>
          <p:cNvSpPr txBox="1"/>
          <p:nvPr/>
        </p:nvSpPr>
        <p:spPr>
          <a:xfrm>
            <a:off x="5823548" y="3656164"/>
            <a:ext cx="1150320" cy="323163"/>
          </a:xfrm>
          <a:prstGeom prst="rect">
            <a:avLst/>
          </a:prstGeom>
          <a:noFill/>
        </p:spPr>
        <p:txBody>
          <a:bodyPr wrap="square" lIns="76198" tIns="38099" rIns="76198" bIns="38099" rtlCol="0">
            <a:spAutoFit/>
          </a:bodyPr>
          <a:lstStyle/>
          <a:p>
            <a:pPr algn="ctr"/>
            <a:r>
              <a:rPr lang="en-US" sz="800" dirty="0"/>
              <a:t>To MCU </a:t>
            </a:r>
            <a:r>
              <a:rPr lang="en-US" sz="800" dirty="0" err="1"/>
              <a:t>NavSS</a:t>
            </a:r>
            <a:r>
              <a:rPr lang="en-US" sz="800" dirty="0"/>
              <a:t> PSI Switch</a:t>
            </a:r>
          </a:p>
        </p:txBody>
      </p:sp>
      <p:sp>
        <p:nvSpPr>
          <p:cNvPr id="51" name="Up-Down Arrow 50"/>
          <p:cNvSpPr/>
          <p:nvPr/>
        </p:nvSpPr>
        <p:spPr>
          <a:xfrm>
            <a:off x="6113212" y="3097482"/>
            <a:ext cx="104582" cy="523073"/>
          </a:xfrm>
          <a:prstGeom prst="upDown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8" tIns="38099" rIns="76198" bIns="38099" rtlCol="0" anchor="ctr"/>
          <a:lstStyle/>
          <a:p>
            <a:pPr algn="ctr"/>
            <a:endParaRPr lang="en-US" sz="800"/>
          </a:p>
        </p:txBody>
      </p:sp>
      <p:sp>
        <p:nvSpPr>
          <p:cNvPr id="53" name="Rectangle 52"/>
          <p:cNvSpPr/>
          <p:nvPr/>
        </p:nvSpPr>
        <p:spPr>
          <a:xfrm>
            <a:off x="1280824" y="1558177"/>
            <a:ext cx="833953" cy="336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8" tIns="38099" rIns="76198" bIns="38099" rtlCol="0" anchor="t"/>
          <a:lstStyle/>
          <a:p>
            <a:r>
              <a:rPr lang="en-US" sz="800" dirty="0" smtClean="0"/>
              <a:t>SA2UL</a:t>
            </a:r>
            <a:endParaRPr lang="en-US" sz="800" dirty="0"/>
          </a:p>
        </p:txBody>
      </p:sp>
      <p:sp>
        <p:nvSpPr>
          <p:cNvPr id="55" name="Up-Down Arrow 54"/>
          <p:cNvSpPr/>
          <p:nvPr/>
        </p:nvSpPr>
        <p:spPr>
          <a:xfrm>
            <a:off x="1541523" y="1878218"/>
            <a:ext cx="298947" cy="927336"/>
          </a:xfrm>
          <a:prstGeom prst="up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8" tIns="38099" rIns="76198" bIns="38099" rtlCol="0" anchor="ctr"/>
          <a:lstStyle/>
          <a:p>
            <a:pPr algn="ctr"/>
            <a:endParaRPr lang="en-US" sz="800"/>
          </a:p>
        </p:txBody>
      </p:sp>
      <p:sp>
        <p:nvSpPr>
          <p:cNvPr id="56" name="Rectangle 55"/>
          <p:cNvSpPr/>
          <p:nvPr/>
        </p:nvSpPr>
        <p:spPr>
          <a:xfrm>
            <a:off x="3327975" y="1558177"/>
            <a:ext cx="733550" cy="336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8" tIns="38099" rIns="76198" bIns="38099" rtlCol="0" anchor="t"/>
          <a:lstStyle/>
          <a:p>
            <a:r>
              <a:rPr lang="en-US" sz="800" dirty="0" smtClean="0"/>
              <a:t>PDMA1</a:t>
            </a:r>
            <a:endParaRPr lang="en-US" sz="800" dirty="0"/>
          </a:p>
        </p:txBody>
      </p:sp>
      <p:sp>
        <p:nvSpPr>
          <p:cNvPr id="57" name="Rectangle 56"/>
          <p:cNvSpPr/>
          <p:nvPr/>
        </p:nvSpPr>
        <p:spPr>
          <a:xfrm>
            <a:off x="4187285" y="1565740"/>
            <a:ext cx="733550" cy="336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8" tIns="38099" rIns="76198" bIns="38099" rtlCol="0" anchor="t"/>
          <a:lstStyle/>
          <a:p>
            <a:r>
              <a:rPr lang="en-US" sz="800" dirty="0" smtClean="0"/>
              <a:t>PDMA0</a:t>
            </a:r>
            <a:endParaRPr lang="en-US" sz="800" dirty="0"/>
          </a:p>
        </p:txBody>
      </p:sp>
      <p:sp>
        <p:nvSpPr>
          <p:cNvPr id="58" name="Up-Down Arrow 57"/>
          <p:cNvSpPr/>
          <p:nvPr/>
        </p:nvSpPr>
        <p:spPr>
          <a:xfrm>
            <a:off x="3548733" y="1878218"/>
            <a:ext cx="298947" cy="954575"/>
          </a:xfrm>
          <a:prstGeom prst="up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8" tIns="38099" rIns="76198" bIns="38099" rtlCol="0" anchor="ctr"/>
          <a:lstStyle/>
          <a:p>
            <a:pPr algn="ctr"/>
            <a:endParaRPr lang="en-US" sz="800"/>
          </a:p>
        </p:txBody>
      </p:sp>
      <p:sp>
        <p:nvSpPr>
          <p:cNvPr id="59" name="Up-Down Arrow 58"/>
          <p:cNvSpPr/>
          <p:nvPr/>
        </p:nvSpPr>
        <p:spPr>
          <a:xfrm>
            <a:off x="4450357" y="1889712"/>
            <a:ext cx="298947" cy="913843"/>
          </a:xfrm>
          <a:prstGeom prst="up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8" tIns="38099" rIns="76198" bIns="38099" rtlCol="0" anchor="ctr"/>
          <a:lstStyle/>
          <a:p>
            <a:pPr algn="ctr"/>
            <a:endParaRPr lang="en-US" sz="800"/>
          </a:p>
        </p:txBody>
      </p:sp>
      <p:sp>
        <p:nvSpPr>
          <p:cNvPr id="60" name="Rectangle 59"/>
          <p:cNvSpPr/>
          <p:nvPr/>
        </p:nvSpPr>
        <p:spPr>
          <a:xfrm>
            <a:off x="2290024" y="1517868"/>
            <a:ext cx="833953" cy="336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8" tIns="38099" rIns="76198" bIns="38099" rtlCol="0" anchor="t"/>
          <a:lstStyle/>
          <a:p>
            <a:r>
              <a:rPr lang="en-US" sz="800" dirty="0" smtClean="0"/>
              <a:t>ICSS-G</a:t>
            </a:r>
          </a:p>
          <a:p>
            <a:endParaRPr lang="en-US" sz="800" dirty="0"/>
          </a:p>
        </p:txBody>
      </p:sp>
      <p:sp>
        <p:nvSpPr>
          <p:cNvPr id="61" name="Rectangle 60"/>
          <p:cNvSpPr/>
          <p:nvPr/>
        </p:nvSpPr>
        <p:spPr>
          <a:xfrm>
            <a:off x="2393722" y="1432995"/>
            <a:ext cx="833953" cy="336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8" tIns="38099" rIns="76198" bIns="38099" rtlCol="0" anchor="t"/>
          <a:lstStyle/>
          <a:p>
            <a:r>
              <a:rPr lang="en-US" sz="800" dirty="0" smtClean="0"/>
              <a:t>ICSS-G</a:t>
            </a:r>
          </a:p>
          <a:p>
            <a:endParaRPr lang="en-US" sz="800" dirty="0"/>
          </a:p>
        </p:txBody>
      </p:sp>
      <p:sp>
        <p:nvSpPr>
          <p:cNvPr id="63" name="Up-Down Arrow 62"/>
          <p:cNvSpPr/>
          <p:nvPr/>
        </p:nvSpPr>
        <p:spPr>
          <a:xfrm>
            <a:off x="2530723" y="1854336"/>
            <a:ext cx="298947" cy="935929"/>
          </a:xfrm>
          <a:prstGeom prst="up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8" tIns="38099" rIns="76198" bIns="38099" rtlCol="0" anchor="ctr"/>
          <a:lstStyle/>
          <a:p>
            <a:pPr algn="ctr"/>
            <a:endParaRPr lang="en-US" sz="800"/>
          </a:p>
        </p:txBody>
      </p:sp>
      <p:sp>
        <p:nvSpPr>
          <p:cNvPr id="62" name="Up-Down Arrow 61"/>
          <p:cNvSpPr/>
          <p:nvPr/>
        </p:nvSpPr>
        <p:spPr>
          <a:xfrm>
            <a:off x="2689265" y="1769462"/>
            <a:ext cx="298947" cy="1020803"/>
          </a:xfrm>
          <a:prstGeom prst="up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8" tIns="38099" rIns="76198" bIns="38099" rtlCol="0" anchor="ctr"/>
          <a:lstStyle/>
          <a:p>
            <a:pPr algn="ctr"/>
            <a:endParaRPr lang="en-US" sz="800"/>
          </a:p>
        </p:txBody>
      </p:sp>
      <p:sp>
        <p:nvSpPr>
          <p:cNvPr id="67" name="Rectangle 66"/>
          <p:cNvSpPr/>
          <p:nvPr/>
        </p:nvSpPr>
        <p:spPr>
          <a:xfrm>
            <a:off x="1896542" y="656682"/>
            <a:ext cx="733550" cy="336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8" tIns="38099" rIns="76198" bIns="38099" rtlCol="0" anchor="t"/>
          <a:lstStyle/>
          <a:p>
            <a:r>
              <a:rPr lang="en-US" sz="800" dirty="0" err="1" smtClean="0"/>
              <a:t>McSPI</a:t>
            </a:r>
            <a:endParaRPr lang="en-US" sz="800" dirty="0"/>
          </a:p>
        </p:txBody>
      </p:sp>
      <p:sp>
        <p:nvSpPr>
          <p:cNvPr id="68" name="Rectangle 67"/>
          <p:cNvSpPr/>
          <p:nvPr/>
        </p:nvSpPr>
        <p:spPr>
          <a:xfrm>
            <a:off x="2689265" y="664311"/>
            <a:ext cx="827565" cy="336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8" tIns="38099" rIns="76198" bIns="38099" rtlCol="0" anchor="t"/>
          <a:lstStyle/>
          <a:p>
            <a:r>
              <a:rPr lang="en-US" sz="800" dirty="0" smtClean="0"/>
              <a:t>UART</a:t>
            </a:r>
            <a:endParaRPr lang="en-US" sz="800" dirty="0"/>
          </a:p>
        </p:txBody>
      </p:sp>
      <p:sp>
        <p:nvSpPr>
          <p:cNvPr id="69" name="Rectangle 68"/>
          <p:cNvSpPr/>
          <p:nvPr/>
        </p:nvSpPr>
        <p:spPr>
          <a:xfrm>
            <a:off x="3620757" y="676397"/>
            <a:ext cx="735613" cy="336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8" tIns="38099" rIns="76198" bIns="38099" rtlCol="0" anchor="t"/>
          <a:lstStyle/>
          <a:p>
            <a:r>
              <a:rPr lang="en-US" sz="800" dirty="0" err="1" smtClean="0"/>
              <a:t>McASP</a:t>
            </a:r>
            <a:endParaRPr lang="en-US" sz="800" dirty="0"/>
          </a:p>
        </p:txBody>
      </p:sp>
      <p:cxnSp>
        <p:nvCxnSpPr>
          <p:cNvPr id="71" name="Elbow Connector 70"/>
          <p:cNvCxnSpPr>
            <a:stCxn id="67" idx="2"/>
            <a:endCxn id="56" idx="0"/>
          </p:cNvCxnSpPr>
          <p:nvPr/>
        </p:nvCxnSpPr>
        <p:spPr>
          <a:xfrm rot="16200000" flipH="1">
            <a:off x="2696519" y="559947"/>
            <a:ext cx="565028" cy="143143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8" idx="2"/>
            <a:endCxn id="56" idx="0"/>
          </p:cNvCxnSpPr>
          <p:nvPr/>
        </p:nvCxnSpPr>
        <p:spPr>
          <a:xfrm rot="16200000" flipH="1">
            <a:off x="3120200" y="983626"/>
            <a:ext cx="557398" cy="59170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69" idx="2"/>
            <a:endCxn id="57" idx="0"/>
          </p:cNvCxnSpPr>
          <p:nvPr/>
        </p:nvCxnSpPr>
        <p:spPr>
          <a:xfrm rot="16200000" flipH="1">
            <a:off x="3994876" y="1006554"/>
            <a:ext cx="552874" cy="565496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7691243" y="845083"/>
            <a:ext cx="1280920" cy="2961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50" tIns="28575" rIns="57150" bIns="28575" rtlCol="0" anchor="t"/>
          <a:lstStyle/>
          <a:p>
            <a:r>
              <a:rPr lang="en-US" sz="800" dirty="0" smtClean="0">
                <a:solidFill>
                  <a:schemeClr val="tx1"/>
                </a:solidFill>
              </a:rPr>
              <a:t>INTR_ROUTER</a:t>
            </a:r>
          </a:p>
        </p:txBody>
      </p:sp>
      <p:cxnSp>
        <p:nvCxnSpPr>
          <p:cNvPr id="99" name="Elbow Connector 98"/>
          <p:cNvCxnSpPr>
            <a:stCxn id="84" idx="0"/>
            <a:endCxn id="91" idx="2"/>
          </p:cNvCxnSpPr>
          <p:nvPr/>
        </p:nvCxnSpPr>
        <p:spPr>
          <a:xfrm rot="5400000" flipH="1" flipV="1">
            <a:off x="8098929" y="1325401"/>
            <a:ext cx="416960" cy="48589"/>
          </a:xfrm>
          <a:prstGeom prst="bentConnector3">
            <a:avLst>
              <a:gd name="adj1" fmla="val 50000"/>
            </a:avLst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91" idx="0"/>
          </p:cNvCxnSpPr>
          <p:nvPr/>
        </p:nvCxnSpPr>
        <p:spPr>
          <a:xfrm rot="16200000" flipV="1">
            <a:off x="7791436" y="304815"/>
            <a:ext cx="321208" cy="759328"/>
          </a:xfrm>
          <a:prstGeom prst="bentConnector2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348685" y="608010"/>
            <a:ext cx="1093832" cy="323163"/>
          </a:xfrm>
          <a:prstGeom prst="rect">
            <a:avLst/>
          </a:prstGeom>
          <a:noFill/>
        </p:spPr>
        <p:txBody>
          <a:bodyPr wrap="square" lIns="76198" tIns="38099" rIns="76198" bIns="38099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800" dirty="0" smtClean="0"/>
              <a:t>TR or Host </a:t>
            </a:r>
            <a:r>
              <a:rPr lang="en-US" sz="800" dirty="0" err="1" smtClean="0"/>
              <a:t>Desc</a:t>
            </a:r>
            <a:r>
              <a:rPr lang="en-US" sz="800" dirty="0" smtClean="0"/>
              <a:t>  Q / DQ</a:t>
            </a:r>
            <a:endParaRPr lang="en-US" sz="800" dirty="0"/>
          </a:p>
        </p:txBody>
      </p:sp>
      <p:cxnSp>
        <p:nvCxnSpPr>
          <p:cNvPr id="114" name="Elbow Connector 113"/>
          <p:cNvCxnSpPr>
            <a:stCxn id="116" idx="1"/>
            <a:endCxn id="23" idx="0"/>
          </p:cNvCxnSpPr>
          <p:nvPr/>
        </p:nvCxnSpPr>
        <p:spPr>
          <a:xfrm rot="10800000" flipH="1" flipV="1">
            <a:off x="5245191" y="464156"/>
            <a:ext cx="1275980" cy="1021516"/>
          </a:xfrm>
          <a:prstGeom prst="bentConnector4">
            <a:avLst>
              <a:gd name="adj1" fmla="val -11197"/>
              <a:gd name="adj2" fmla="val 57247"/>
            </a:avLst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5245191" y="316090"/>
            <a:ext cx="966316" cy="296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50" tIns="28575" rIns="57150" bIns="28575" rtlCol="0" anchor="t"/>
          <a:lstStyle/>
          <a:p>
            <a:r>
              <a:rPr lang="en-US" sz="800" dirty="0" smtClean="0">
                <a:solidFill>
                  <a:schemeClr val="tx1"/>
                </a:solidFill>
              </a:rPr>
              <a:t>CPU or SW </a:t>
            </a:r>
          </a:p>
        </p:txBody>
      </p:sp>
      <p:cxnSp>
        <p:nvCxnSpPr>
          <p:cNvPr id="118" name="Elbow Connector 117"/>
          <p:cNvCxnSpPr>
            <a:stCxn id="116" idx="3"/>
            <a:endCxn id="32" idx="0"/>
          </p:cNvCxnSpPr>
          <p:nvPr/>
        </p:nvCxnSpPr>
        <p:spPr>
          <a:xfrm>
            <a:off x="6211507" y="464156"/>
            <a:ext cx="834023" cy="220323"/>
          </a:xfrm>
          <a:prstGeom prst="bentConnector2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870735" y="1076436"/>
            <a:ext cx="546916" cy="323163"/>
          </a:xfrm>
          <a:prstGeom prst="rect">
            <a:avLst/>
          </a:prstGeom>
          <a:noFill/>
        </p:spPr>
        <p:txBody>
          <a:bodyPr wrap="square" lIns="76198" tIns="38099" rIns="76198" bIns="38099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800" dirty="0" smtClean="0"/>
              <a:t>RING MODE</a:t>
            </a:r>
            <a:endParaRPr lang="en-US" sz="8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544315" y="1000778"/>
            <a:ext cx="546916" cy="323163"/>
          </a:xfrm>
          <a:prstGeom prst="rect">
            <a:avLst/>
          </a:prstGeom>
          <a:noFill/>
        </p:spPr>
        <p:txBody>
          <a:bodyPr wrap="square" lIns="76198" tIns="38099" rIns="76198" bIns="38099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800" dirty="0" smtClean="0"/>
              <a:t>MSG MODE</a:t>
            </a:r>
            <a:endParaRPr lang="en-US" sz="800" dirty="0"/>
          </a:p>
        </p:txBody>
      </p:sp>
      <p:sp>
        <p:nvSpPr>
          <p:cNvPr id="141" name="Rectangle 140"/>
          <p:cNvSpPr/>
          <p:nvPr/>
        </p:nvSpPr>
        <p:spPr>
          <a:xfrm>
            <a:off x="434807" y="3671815"/>
            <a:ext cx="846016" cy="2919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8" tIns="38099" rIns="76198" bIns="38099"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NavSS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34807" y="4120638"/>
            <a:ext cx="846017" cy="403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8" tIns="38099" rIns="76198" bIns="38099" rtlCol="0" anchor="t"/>
          <a:lstStyle/>
          <a:p>
            <a:pPr algn="ctr"/>
            <a:r>
              <a:rPr lang="en-US" sz="800" dirty="0" smtClean="0"/>
              <a:t>Outside </a:t>
            </a:r>
            <a:r>
              <a:rPr lang="en-US" sz="800" dirty="0" err="1" smtClean="0"/>
              <a:t>NavSS</a:t>
            </a:r>
            <a:endParaRPr lang="en-US" sz="800" dirty="0"/>
          </a:p>
        </p:txBody>
      </p:sp>
      <p:sp>
        <p:nvSpPr>
          <p:cNvPr id="151" name="Rectangle 150"/>
          <p:cNvSpPr/>
          <p:nvPr/>
        </p:nvSpPr>
        <p:spPr>
          <a:xfrm>
            <a:off x="7740641" y="2795311"/>
            <a:ext cx="1115372" cy="3333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50" tIns="28575" rIns="57150" bIns="28575" rtlCol="0" anchor="t"/>
          <a:lstStyle/>
          <a:p>
            <a:r>
              <a:rPr lang="en-US" sz="800" dirty="0" smtClean="0">
                <a:solidFill>
                  <a:schemeClr val="tx1"/>
                </a:solidFill>
              </a:rPr>
              <a:t>TIMER_MGR0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7740640" y="3202120"/>
            <a:ext cx="1115372" cy="3333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50" tIns="28575" rIns="57150" bIns="28575" rtlCol="0" anchor="t"/>
          <a:lstStyle/>
          <a:p>
            <a:r>
              <a:rPr lang="en-US" sz="800" dirty="0" smtClean="0">
                <a:solidFill>
                  <a:schemeClr val="tx1"/>
                </a:solidFill>
              </a:rPr>
              <a:t>TIMER_MGR1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730789" y="2366380"/>
            <a:ext cx="1104652" cy="2961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50" tIns="28575" rIns="57150" bIns="28575" rtlCol="0" anchor="t"/>
          <a:lstStyle/>
          <a:p>
            <a:r>
              <a:rPr lang="en-US" sz="800" dirty="0" smtClean="0">
                <a:solidFill>
                  <a:schemeClr val="tx1"/>
                </a:solidFill>
              </a:rPr>
              <a:t>INTR_AGGR2</a:t>
            </a:r>
          </a:p>
        </p:txBody>
      </p:sp>
      <p:cxnSp>
        <p:nvCxnSpPr>
          <p:cNvPr id="162" name="Elbow Connector 161"/>
          <p:cNvCxnSpPr>
            <a:stCxn id="156" idx="1"/>
            <a:endCxn id="158" idx="1"/>
          </p:cNvCxnSpPr>
          <p:nvPr/>
        </p:nvCxnSpPr>
        <p:spPr>
          <a:xfrm rot="10800000">
            <a:off x="7730789" y="2514446"/>
            <a:ext cx="9851" cy="854361"/>
          </a:xfrm>
          <a:prstGeom prst="bentConnector3">
            <a:avLst>
              <a:gd name="adj1" fmla="val 1550324"/>
            </a:avLst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32" idx="3"/>
            <a:endCxn id="91" idx="1"/>
          </p:cNvCxnSpPr>
          <p:nvPr/>
        </p:nvCxnSpPr>
        <p:spPr>
          <a:xfrm>
            <a:off x="7375369" y="832546"/>
            <a:ext cx="315874" cy="160604"/>
          </a:xfrm>
          <a:prstGeom prst="bentConnector3">
            <a:avLst>
              <a:gd name="adj1" fmla="val 50000"/>
            </a:avLst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151" idx="3"/>
            <a:endCxn id="157" idx="3"/>
          </p:cNvCxnSpPr>
          <p:nvPr/>
        </p:nvCxnSpPr>
        <p:spPr>
          <a:xfrm flipH="1" flipV="1">
            <a:off x="8845293" y="2148508"/>
            <a:ext cx="10720" cy="813490"/>
          </a:xfrm>
          <a:prstGeom prst="bentConnector3">
            <a:avLst>
              <a:gd name="adj1" fmla="val -1332789"/>
            </a:avLst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8572500" y="1133829"/>
            <a:ext cx="0" cy="86182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7730788" y="1558175"/>
            <a:ext cx="1104652" cy="2961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50" tIns="28575" rIns="57150" bIns="28575" rtlCol="0" anchor="t"/>
          <a:lstStyle/>
          <a:p>
            <a:r>
              <a:rPr lang="en-US" sz="800" dirty="0" smtClean="0">
                <a:solidFill>
                  <a:schemeClr val="tx1"/>
                </a:solidFill>
              </a:rPr>
              <a:t>INTR_AGGR0</a:t>
            </a:r>
          </a:p>
        </p:txBody>
      </p:sp>
      <p:cxnSp>
        <p:nvCxnSpPr>
          <p:cNvPr id="123" name="Elbow Connector 122"/>
          <p:cNvCxnSpPr/>
          <p:nvPr/>
        </p:nvCxnSpPr>
        <p:spPr>
          <a:xfrm rot="5400000" flipH="1" flipV="1">
            <a:off x="3353197" y="3775119"/>
            <a:ext cx="398877" cy="89748"/>
          </a:xfrm>
          <a:prstGeom prst="bentConnector3">
            <a:avLst>
              <a:gd name="adj1" fmla="val 50000"/>
            </a:avLst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3566885" y="3680389"/>
            <a:ext cx="638793" cy="323163"/>
          </a:xfrm>
          <a:prstGeom prst="rect">
            <a:avLst/>
          </a:prstGeom>
          <a:noFill/>
        </p:spPr>
        <p:txBody>
          <a:bodyPr wrap="square" lIns="76198" tIns="38099" rIns="76198" bIns="38099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800" dirty="0" smtClean="0"/>
              <a:t>Events over ETL</a:t>
            </a:r>
            <a:endParaRPr lang="en-US" sz="800" dirty="0"/>
          </a:p>
        </p:txBody>
      </p:sp>
      <p:sp>
        <p:nvSpPr>
          <p:cNvPr id="126" name="Rectangle 125"/>
          <p:cNvSpPr/>
          <p:nvPr/>
        </p:nvSpPr>
        <p:spPr>
          <a:xfrm>
            <a:off x="7309205" y="316090"/>
            <a:ext cx="966316" cy="148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50" tIns="28575" rIns="57150" bIns="28575" rtlCol="0" anchor="t"/>
          <a:lstStyle/>
          <a:p>
            <a:r>
              <a:rPr lang="en-US" sz="800" dirty="0">
                <a:solidFill>
                  <a:schemeClr val="tx1"/>
                </a:solidFill>
              </a:rPr>
              <a:t>To SoC Top Level</a:t>
            </a:r>
          </a:p>
        </p:txBody>
      </p:sp>
      <p:cxnSp>
        <p:nvCxnSpPr>
          <p:cNvPr id="127" name="Elbow Connector 126"/>
          <p:cNvCxnSpPr/>
          <p:nvPr/>
        </p:nvCxnSpPr>
        <p:spPr>
          <a:xfrm rot="5400000" flipH="1" flipV="1">
            <a:off x="3376445" y="4322582"/>
            <a:ext cx="398877" cy="89748"/>
          </a:xfrm>
          <a:prstGeom prst="bentConnector3">
            <a:avLst>
              <a:gd name="adj1" fmla="val 50000"/>
            </a:avLst>
          </a:prstGeom>
          <a:ln w="317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685634" y="4261659"/>
            <a:ext cx="638793" cy="200053"/>
          </a:xfrm>
          <a:prstGeom prst="rect">
            <a:avLst/>
          </a:prstGeom>
          <a:noFill/>
        </p:spPr>
        <p:txBody>
          <a:bodyPr wrap="square" lIns="76198" tIns="38099" rIns="76198" bIns="38099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800" dirty="0" smtClean="0"/>
              <a:t>Interrupts</a:t>
            </a:r>
            <a:endParaRPr lang="en-US" sz="800" dirty="0"/>
          </a:p>
        </p:txBody>
      </p:sp>
      <p:sp>
        <p:nvSpPr>
          <p:cNvPr id="154" name="TextBox 153"/>
          <p:cNvSpPr txBox="1"/>
          <p:nvPr/>
        </p:nvSpPr>
        <p:spPr>
          <a:xfrm>
            <a:off x="6613581" y="1771966"/>
            <a:ext cx="863899" cy="323163"/>
          </a:xfrm>
          <a:prstGeom prst="rect">
            <a:avLst/>
          </a:prstGeom>
          <a:noFill/>
        </p:spPr>
        <p:txBody>
          <a:bodyPr wrap="square" lIns="76198" tIns="38099" rIns="76198" bIns="38099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800" dirty="0" smtClean="0"/>
              <a:t>TR or Host </a:t>
            </a:r>
            <a:r>
              <a:rPr lang="en-US" sz="800" dirty="0" err="1" smtClean="0"/>
              <a:t>Desc</a:t>
            </a:r>
            <a:endParaRPr lang="en-US" sz="800" dirty="0"/>
          </a:p>
        </p:txBody>
      </p:sp>
      <p:cxnSp>
        <p:nvCxnSpPr>
          <p:cNvPr id="175" name="Straight Arrow Connector 174"/>
          <p:cNvCxnSpPr/>
          <p:nvPr/>
        </p:nvCxnSpPr>
        <p:spPr>
          <a:xfrm>
            <a:off x="5945291" y="2470366"/>
            <a:ext cx="0" cy="319899"/>
          </a:xfrm>
          <a:prstGeom prst="straightConnector1">
            <a:avLst/>
          </a:prstGeom>
          <a:ln w="3175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534333" y="323221"/>
            <a:ext cx="195566" cy="18081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lIns="57150" tIns="28575" rIns="57150" bIns="28575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800" dirty="0"/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73186" y="917819"/>
            <a:ext cx="195566" cy="18081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lIns="57150" tIns="28575" rIns="57150" bIns="28575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800" dirty="0"/>
              <a:t>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442517" y="1121904"/>
            <a:ext cx="195566" cy="18081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lIns="57150" tIns="28575" rIns="57150" bIns="28575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800" dirty="0"/>
              <a:t>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325018" y="1852220"/>
            <a:ext cx="195566" cy="18081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lIns="57150" tIns="28575" rIns="57150" bIns="28575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800" dirty="0"/>
              <a:t>3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599830" y="2181158"/>
            <a:ext cx="195566" cy="18081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lIns="57150" tIns="28575" rIns="57150" bIns="28575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800" dirty="0"/>
              <a:t>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446532" y="2540823"/>
            <a:ext cx="195566" cy="18081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lIns="57150" tIns="28575" rIns="57150" bIns="28575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800" dirty="0"/>
              <a:t>5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968058" y="3338274"/>
            <a:ext cx="195566" cy="18081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lIns="57150" tIns="28575" rIns="57150" bIns="28575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800" dirty="0"/>
              <a:t>6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870735" y="2656239"/>
            <a:ext cx="195566" cy="18081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lIns="57150" tIns="28575" rIns="57150" bIns="28575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800" dirty="0"/>
              <a:t>7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321147" y="2574722"/>
            <a:ext cx="195566" cy="18081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lIns="57150" tIns="28575" rIns="57150" bIns="28575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800" dirty="0"/>
              <a:t>8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174438" y="1240941"/>
            <a:ext cx="195566" cy="18081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lIns="57150" tIns="28575" rIns="57150" bIns="28575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800" dirty="0"/>
              <a:t>9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001457" y="425849"/>
            <a:ext cx="275716" cy="18081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lIns="57150" tIns="28575" rIns="57150" bIns="28575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800" dirty="0"/>
              <a:t>10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103735" y="885362"/>
            <a:ext cx="173124" cy="18081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lIns="57150" tIns="28575" rIns="57150" bIns="28575" rtlCol="0">
            <a:spAutoFit/>
          </a:bodyPr>
          <a:lstStyle/>
          <a:p>
            <a:r>
              <a:rPr lang="en-US" sz="800" dirty="0" smtClean="0"/>
              <a:t>1</a:t>
            </a:r>
            <a:endParaRPr 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6876085" y="1564739"/>
            <a:ext cx="173124" cy="18081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lIns="57150" tIns="28575" rIns="57150" bIns="28575" rtlCol="0">
            <a:spAutoFit/>
          </a:bodyPr>
          <a:lstStyle/>
          <a:p>
            <a:r>
              <a:rPr lang="en-US" sz="800" dirty="0" smtClean="0"/>
              <a:t>2</a:t>
            </a:r>
            <a:endParaRPr 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7009574" y="2135547"/>
            <a:ext cx="173124" cy="18081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lIns="57150" tIns="28575" rIns="57150" bIns="28575" rtlCol="0">
            <a:spAutoFit/>
          </a:bodyPr>
          <a:lstStyle/>
          <a:p>
            <a:r>
              <a:rPr lang="en-US" sz="800" dirty="0" smtClean="0"/>
              <a:t>3</a:t>
            </a:r>
            <a:endParaRPr 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4271312" y="729667"/>
            <a:ext cx="173124" cy="18081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lIns="57150" tIns="28575" rIns="57150" bIns="28575" rtlCol="0">
            <a:spAutoFit/>
          </a:bodyPr>
          <a:lstStyle/>
          <a:p>
            <a:r>
              <a:rPr lang="en-US" sz="800" dirty="0"/>
              <a:t>4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51521" y="1395329"/>
            <a:ext cx="173124" cy="18081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lIns="57150" tIns="28575" rIns="57150" bIns="28575" rtlCol="0">
            <a:spAutoFit/>
          </a:bodyPr>
          <a:lstStyle/>
          <a:p>
            <a:r>
              <a:rPr lang="en-US" sz="800" dirty="0"/>
              <a:t>5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868275" y="1741129"/>
            <a:ext cx="173124" cy="18081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lIns="57150" tIns="28575" rIns="57150" bIns="28575" rtlCol="0">
            <a:spAutoFit/>
          </a:bodyPr>
          <a:lstStyle/>
          <a:p>
            <a:r>
              <a:rPr lang="en-US" sz="800" dirty="0" smtClean="0"/>
              <a:t>6</a:t>
            </a:r>
            <a:endParaRPr 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56473" y="1081169"/>
            <a:ext cx="173124" cy="18081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lIns="57150" tIns="28575" rIns="57150" bIns="28575" rtlCol="0">
            <a:spAutoFit/>
          </a:bodyPr>
          <a:lstStyle/>
          <a:p>
            <a:r>
              <a:rPr lang="en-US" sz="800" dirty="0" smtClean="0"/>
              <a:t>7</a:t>
            </a:r>
            <a:endParaRPr lang="en-US" sz="8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730787" y="4090477"/>
            <a:ext cx="1032213" cy="18081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57150" tIns="28575" rIns="57150" bIns="28575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US" sz="800" dirty="0" err="1"/>
              <a:t>Config</a:t>
            </a:r>
            <a:r>
              <a:rPr lang="en-US" sz="800" dirty="0"/>
              <a:t> Step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729344" y="4409215"/>
            <a:ext cx="1033656" cy="18081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lIns="57150" tIns="28575" rIns="57150" bIns="28575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800" dirty="0"/>
              <a:t>Control Flow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926898" y="2631277"/>
            <a:ext cx="173124" cy="18081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lIns="57150" tIns="28575" rIns="57150" bIns="28575" rtlCol="0">
            <a:spAutoFit/>
          </a:bodyPr>
          <a:lstStyle/>
          <a:p>
            <a:r>
              <a:rPr lang="en-US" sz="8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16089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5" grpId="0" animBg="1"/>
      <p:bldP spid="87" grpId="0" animBg="1"/>
      <p:bldP spid="88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8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9" grpId="0" animBg="1"/>
      <p:bldP spid="110" grpId="0" animBg="1"/>
      <p:bldP spid="1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UDMA Features vs EDMA </a:t>
            </a:r>
            <a:r>
              <a:rPr lang="en-US" sz="2800" dirty="0" err="1" smtClean="0"/>
              <a:t>Contd</a:t>
            </a:r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DB9CD2-4426-4E25-B6C8-D66811C6EAD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081350"/>
              </p:ext>
            </p:extLst>
          </p:nvPr>
        </p:nvGraphicFramePr>
        <p:xfrm>
          <a:off x="321733" y="618063"/>
          <a:ext cx="8449734" cy="3960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267"/>
                <a:gridCol w="4430889"/>
                <a:gridCol w="2816578"/>
              </a:tblGrid>
              <a:tr h="2455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Features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UDMA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EDMA</a:t>
                      </a:r>
                      <a:endParaRPr lang="en-US" sz="10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0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Events and Interrupts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Event generation for the following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Transfer completion, intermediate transfer completion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Error conditions</a:t>
                      </a:r>
                    </a:p>
                    <a:p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Events can be converted to interrupts using Interrupt Aggregator and Interrupt Router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Interrupt generation for the following: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Transfer completion, intermediate transfer completion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Error conditions</a:t>
                      </a:r>
                    </a:p>
                  </a:txBody>
                  <a:tcPr/>
                </a:tc>
              </a:tr>
              <a:tr h="421287">
                <a:tc>
                  <a:txBody>
                    <a:bodyPr/>
                    <a:lstStyle/>
                    <a:p>
                      <a:r>
                        <a:rPr lang="en-US" sz="10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Logical Channels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140 TX channels (memory to peripheral) in J721E Main NAVSS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140 RX channels (peripheral to memory) in J721E Main NAVSS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pair of RX+TX channels is used for memory to memory DMA </a:t>
                      </a:r>
                    </a:p>
                    <a:p>
                      <a:r>
                        <a:rPr lang="en-US" sz="10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NOTE: </a:t>
                      </a:r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number of RX and TX channel can change from </a:t>
                      </a:r>
                      <a:r>
                        <a:rPr lang="en-US" sz="1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SoC</a:t>
                      </a:r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SoC</a:t>
                      </a:r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from Main NAVSS to MCU NAVSS. Refer to </a:t>
                      </a:r>
                      <a:r>
                        <a:rPr lang="en-US" sz="1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SoC</a:t>
                      </a:r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TRM for exact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 ~ 128 EDMA channels depending on the </a:t>
                      </a:r>
                      <a:r>
                        <a:rPr lang="en-US" sz="1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SoC</a:t>
                      </a:r>
                      <a:endParaRPr lang="en-US" sz="10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Same channel can be used for RX or TX</a:t>
                      </a:r>
                    </a:p>
                  </a:txBody>
                  <a:tcPr/>
                </a:tc>
              </a:tr>
              <a:tr h="42128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Triggers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Synchronization based on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Manual synchronization (CPU write to UDMA channel trigger register).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Chain synchronization (completion of one transfer triggers another transfer using events)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Synchronization based on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Event from peripheral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Manual synchronization (CPU write to event set registers EDMA_TPCC_ESR and EDMA_TPCC_ESRH)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Chain synchronization (completion of one transfer triggers another transfer)</a:t>
                      </a:r>
                    </a:p>
                  </a:txBody>
                  <a:tcPr/>
                </a:tc>
              </a:tr>
              <a:tr h="301413">
                <a:tc>
                  <a:txBody>
                    <a:bodyPr/>
                    <a:lstStyle/>
                    <a:p>
                      <a:r>
                        <a:rPr lang="en-US" sz="10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 DRU DMA channels for high throughput memory to memory DMA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 QDMA channels</a:t>
                      </a:r>
                    </a:p>
                  </a:txBody>
                  <a:tcPr/>
                </a:tc>
              </a:tr>
              <a:tr h="2933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Parameter Memory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DMA operation described by a packet descriptor or TR descriptor in system memory. Number of descriptors only limited by amount of system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DMA operation described by a </a:t>
                      </a:r>
                      <a:r>
                        <a:rPr lang="en-US" sz="1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set, up to 512 </a:t>
                      </a:r>
                      <a:r>
                        <a:rPr lang="en-US" sz="1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set in a EDMA controller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2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NAVSS Architecture (UDMA Focused) and Terminology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DB9CD2-4426-4E25-B6C8-D66811C6EAD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33378" y="715766"/>
            <a:ext cx="3747561" cy="3945070"/>
          </a:xfrm>
        </p:spPr>
        <p:txBody>
          <a:bodyPr/>
          <a:lstStyle/>
          <a:p>
            <a:pPr eaLnBrk="1" hangingPunct="1"/>
            <a:r>
              <a:rPr lang="en-US" sz="1200" dirty="0" smtClean="0">
                <a:ea typeface="Verdana" pitchFamily="34" charset="0"/>
                <a:cs typeface="Verdana" pitchFamily="34" charset="0"/>
              </a:rPr>
              <a:t>NAVSS (</a:t>
            </a:r>
            <a:r>
              <a:rPr lang="en-US" sz="1200" dirty="0"/>
              <a:t>Navigator </a:t>
            </a:r>
            <a:r>
              <a:rPr lang="en-US" sz="1200" dirty="0" smtClean="0"/>
              <a:t>Subsystem)</a:t>
            </a:r>
            <a:endParaRPr lang="en-US" sz="1200" dirty="0" smtClean="0">
              <a:ea typeface="Verdana" pitchFamily="34" charset="0"/>
              <a:cs typeface="Verdana" pitchFamily="34" charset="0"/>
            </a:endParaRPr>
          </a:p>
          <a:p>
            <a:pPr lvl="1" eaLnBrk="1" hangingPunct="1"/>
            <a:r>
              <a:rPr lang="en-US" sz="800" dirty="0" smtClean="0"/>
              <a:t>Container </a:t>
            </a:r>
            <a:r>
              <a:rPr lang="en-US" sz="800" dirty="0"/>
              <a:t>which groups together components which are involved in providing DMA services in a </a:t>
            </a:r>
            <a:r>
              <a:rPr lang="en-US" sz="800" dirty="0" err="1" smtClean="0"/>
              <a:t>SoC</a:t>
            </a:r>
            <a:endParaRPr lang="en-US" sz="800" dirty="0" smtClean="0">
              <a:ea typeface="Verdana" pitchFamily="34" charset="0"/>
              <a:cs typeface="Verdana" pitchFamily="34" charset="0"/>
            </a:endParaRPr>
          </a:p>
          <a:p>
            <a:pPr eaLnBrk="1" hangingPunct="1"/>
            <a:r>
              <a:rPr lang="en-US" sz="1200" dirty="0" smtClean="0">
                <a:ea typeface="Verdana" pitchFamily="34" charset="0"/>
                <a:cs typeface="Verdana" pitchFamily="34" charset="0"/>
              </a:rPr>
              <a:t>UDMA-C (Controller)</a:t>
            </a:r>
          </a:p>
          <a:p>
            <a:pPr lvl="1" eaLnBrk="1" hangingPunct="1"/>
            <a:r>
              <a:rPr lang="en-US" sz="800" dirty="0" smtClean="0"/>
              <a:t>Triggers </a:t>
            </a:r>
            <a:r>
              <a:rPr lang="en-US" sz="800" dirty="0"/>
              <a:t>request and </a:t>
            </a:r>
            <a:r>
              <a:rPr lang="en-US" sz="800" dirty="0" smtClean="0"/>
              <a:t>receives </a:t>
            </a:r>
            <a:r>
              <a:rPr lang="en-US" sz="800" dirty="0"/>
              <a:t>response from </a:t>
            </a:r>
            <a:r>
              <a:rPr lang="en-US" sz="800" dirty="0" smtClean="0"/>
              <a:t>UTC </a:t>
            </a:r>
            <a:r>
              <a:rPr lang="en-US" sz="800" dirty="0"/>
              <a:t>(Channel controller</a:t>
            </a:r>
            <a:r>
              <a:rPr lang="en-US" sz="800" dirty="0" smtClean="0"/>
              <a:t>), DRU, PDMA</a:t>
            </a:r>
            <a:endParaRPr lang="en-US" sz="800" dirty="0"/>
          </a:p>
          <a:p>
            <a:pPr eaLnBrk="1" hangingPunct="1"/>
            <a:r>
              <a:rPr lang="en-US" sz="1200" dirty="0" smtClean="0">
                <a:ea typeface="Verdana" pitchFamily="34" charset="0"/>
                <a:cs typeface="Verdana" pitchFamily="34" charset="0"/>
              </a:rPr>
              <a:t>UTC (Unified Transfer Controller)</a:t>
            </a:r>
          </a:p>
          <a:p>
            <a:pPr lvl="1" eaLnBrk="1" hangingPunct="1"/>
            <a:r>
              <a:rPr lang="en-US" sz="800" dirty="0"/>
              <a:t>Received Transfer Request from </a:t>
            </a:r>
            <a:r>
              <a:rPr lang="en-US" sz="800" dirty="0" smtClean="0"/>
              <a:t>UDMA </a:t>
            </a:r>
            <a:r>
              <a:rPr lang="en-US" sz="800" dirty="0"/>
              <a:t>and performs actual </a:t>
            </a:r>
            <a:r>
              <a:rPr lang="en-US" sz="800" dirty="0" smtClean="0"/>
              <a:t>transfers </a:t>
            </a:r>
            <a:r>
              <a:rPr lang="en-US" sz="800" dirty="0"/>
              <a:t>(Transfer Controller)</a:t>
            </a:r>
          </a:p>
          <a:p>
            <a:pPr eaLnBrk="1" hangingPunct="1"/>
            <a:r>
              <a:rPr lang="en-US" sz="1200" dirty="0" smtClean="0">
                <a:ea typeface="Verdana" pitchFamily="34" charset="0"/>
                <a:cs typeface="Verdana" pitchFamily="34" charset="0"/>
              </a:rPr>
              <a:t>DRU (Data Routing Unit)</a:t>
            </a:r>
          </a:p>
          <a:p>
            <a:pPr lvl="1" eaLnBrk="1" hangingPunct="1"/>
            <a:r>
              <a:rPr lang="en-US" sz="800" dirty="0" smtClean="0">
                <a:ea typeface="Verdana" pitchFamily="34" charset="0"/>
                <a:cs typeface="Verdana" pitchFamily="34" charset="0"/>
              </a:rPr>
              <a:t>Special UTC for high performance data movement </a:t>
            </a:r>
            <a:r>
              <a:rPr lang="en-US" sz="800" dirty="0" err="1" smtClean="0">
                <a:ea typeface="Verdana" pitchFamily="34" charset="0"/>
                <a:cs typeface="Verdana" pitchFamily="34" charset="0"/>
              </a:rPr>
              <a:t>esp</a:t>
            </a:r>
            <a:r>
              <a:rPr lang="en-US" sz="800" dirty="0" smtClean="0">
                <a:ea typeface="Verdana" pitchFamily="34" charset="0"/>
                <a:cs typeface="Verdana" pitchFamily="34" charset="0"/>
              </a:rPr>
              <a:t> meant for </a:t>
            </a:r>
            <a:r>
              <a:rPr lang="en-US" sz="800" dirty="0" smtClean="0">
                <a:ea typeface="Verdana" pitchFamily="34" charset="0"/>
                <a:cs typeface="Verdana" pitchFamily="34" charset="0"/>
              </a:rPr>
              <a:t>C7x </a:t>
            </a:r>
            <a:r>
              <a:rPr lang="en-US" sz="800" dirty="0" smtClean="0">
                <a:ea typeface="Verdana" pitchFamily="34" charset="0"/>
                <a:cs typeface="Verdana" pitchFamily="34" charset="0"/>
              </a:rPr>
              <a:t>algorithms</a:t>
            </a:r>
          </a:p>
          <a:p>
            <a:pPr eaLnBrk="1" hangingPunct="1"/>
            <a:r>
              <a:rPr lang="en-US" sz="1200" dirty="0" smtClean="0">
                <a:ea typeface="Verdana" pitchFamily="34" charset="0"/>
                <a:cs typeface="Verdana" pitchFamily="34" charset="0"/>
              </a:rPr>
              <a:t>PDMA (Peripheral DMA)</a:t>
            </a:r>
          </a:p>
          <a:p>
            <a:pPr lvl="1" eaLnBrk="1" hangingPunct="1"/>
            <a:r>
              <a:rPr lang="en-US" sz="800" dirty="0" smtClean="0">
                <a:ea typeface="Verdana" pitchFamily="34" charset="0"/>
                <a:cs typeface="Verdana" pitchFamily="34" charset="0"/>
              </a:rPr>
              <a:t>Located close to peripherals</a:t>
            </a:r>
          </a:p>
          <a:p>
            <a:pPr eaLnBrk="1" hangingPunct="1"/>
            <a:r>
              <a:rPr lang="en-US" sz="1200" dirty="0">
                <a:ea typeface="Verdana" pitchFamily="34" charset="0"/>
                <a:cs typeface="Verdana" pitchFamily="34" charset="0"/>
              </a:rPr>
              <a:t>PSILSS (Packet Streaming Interface</a:t>
            </a:r>
            <a:r>
              <a:rPr lang="en-US" sz="1200" dirty="0" smtClean="0">
                <a:ea typeface="Verdana" pitchFamily="34" charset="0"/>
                <a:cs typeface="Verdana" pitchFamily="34" charset="0"/>
              </a:rPr>
              <a:t>)</a:t>
            </a:r>
          </a:p>
          <a:p>
            <a:pPr lvl="1" eaLnBrk="1" hangingPunct="1"/>
            <a:r>
              <a:rPr lang="en-US" sz="800" dirty="0" smtClean="0">
                <a:ea typeface="Verdana" pitchFamily="34" charset="0"/>
                <a:cs typeface="Verdana" pitchFamily="34" charset="0"/>
              </a:rPr>
              <a:t>Switch fabric: Pairing source/destination, routing PSI-L packets</a:t>
            </a:r>
          </a:p>
          <a:p>
            <a:pPr eaLnBrk="1" hangingPunct="1"/>
            <a:r>
              <a:rPr lang="en-US" sz="1200" dirty="0" smtClean="0">
                <a:ea typeface="Verdana" pitchFamily="34" charset="0"/>
                <a:cs typeface="Verdana" pitchFamily="34" charset="0"/>
              </a:rPr>
              <a:t>Key Features:</a:t>
            </a:r>
          </a:p>
          <a:p>
            <a:pPr lvl="1" eaLnBrk="1" hangingPunct="1"/>
            <a:r>
              <a:rPr lang="en-US" sz="800" dirty="0" smtClean="0">
                <a:ea typeface="Verdana" pitchFamily="34" charset="0"/>
                <a:cs typeface="Verdana" pitchFamily="34" charset="0"/>
              </a:rPr>
              <a:t>Split DMA: Needs a paired TX and RX channel and transfer request contains independent params for TX and RX</a:t>
            </a:r>
          </a:p>
          <a:p>
            <a:pPr lvl="1" eaLnBrk="1" hangingPunct="1"/>
            <a:r>
              <a:rPr lang="en-US" sz="800" dirty="0" smtClean="0">
                <a:ea typeface="Verdana" pitchFamily="34" charset="0"/>
                <a:cs typeface="Verdana" pitchFamily="34" charset="0"/>
              </a:rPr>
              <a:t>Multiple Instances in an SOC: Main NAVSS and MCU NAVSS (* varies from SOC to SOC)</a:t>
            </a:r>
            <a:endParaRPr lang="en-US" sz="800" dirty="0"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445006" y="715766"/>
            <a:ext cx="4521200" cy="3732357"/>
            <a:chOff x="4445006" y="715766"/>
            <a:chExt cx="4521200" cy="373235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5006" y="715766"/>
              <a:ext cx="4521200" cy="3732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4605893" y="2861731"/>
              <a:ext cx="601133" cy="228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Ethernet, SA2UL, CSI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05893" y="3881971"/>
              <a:ext cx="601133" cy="3513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UART, SPI, ADC, MCAN, </a:t>
              </a:r>
              <a:r>
                <a:rPr lang="en-US" sz="500" dirty="0" err="1" smtClean="0">
                  <a:solidFill>
                    <a:schemeClr val="tx1"/>
                  </a:solidFill>
                </a:rPr>
                <a:t>McASP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>
              <a:endCxn id="18" idx="0"/>
            </p:cNvCxnSpPr>
            <p:nvPr/>
          </p:nvCxnSpPr>
          <p:spPr>
            <a:xfrm>
              <a:off x="4906460" y="3735921"/>
              <a:ext cx="0" cy="1460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7230539" y="1557867"/>
              <a:ext cx="635000" cy="2319866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060272" y="1998133"/>
              <a:ext cx="516466" cy="1862666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96570" y="4106332"/>
              <a:ext cx="2214033" cy="262467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30539" y="872066"/>
              <a:ext cx="635000" cy="262467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47371" y="1227666"/>
              <a:ext cx="1519767" cy="262467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138338" y="3562541"/>
              <a:ext cx="635000" cy="300183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931855" y="3083962"/>
              <a:ext cx="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098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NAVSS Architecture (UDMA Focused) and </a:t>
            </a:r>
            <a:r>
              <a:rPr lang="en-US" sz="2800" dirty="0" smtClean="0"/>
              <a:t>Terminology </a:t>
            </a:r>
            <a:r>
              <a:rPr lang="en-US" sz="2800" dirty="0" err="1" smtClean="0"/>
              <a:t>Contd</a:t>
            </a:r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DB9CD2-4426-4E25-B6C8-D66811C6EAD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33378" y="779326"/>
            <a:ext cx="8463489" cy="3945070"/>
          </a:xfrm>
        </p:spPr>
        <p:txBody>
          <a:bodyPr/>
          <a:lstStyle/>
          <a:p>
            <a:pPr eaLnBrk="1" hangingPunct="1"/>
            <a:r>
              <a:rPr lang="en-US" sz="1100" dirty="0" smtClean="0">
                <a:ea typeface="Verdana" pitchFamily="34" charset="0"/>
                <a:cs typeface="Verdana" pitchFamily="34" charset="0"/>
              </a:rPr>
              <a:t>RA (Ring Accelerator)</a:t>
            </a:r>
          </a:p>
          <a:p>
            <a:pPr lvl="1" eaLnBrk="1" hangingPunct="1"/>
            <a:r>
              <a:rPr lang="en-US" sz="1050" dirty="0" smtClean="0">
                <a:ea typeface="Verdana" pitchFamily="34" charset="0"/>
                <a:cs typeface="Verdana" pitchFamily="34" charset="0"/>
              </a:rPr>
              <a:t>Mechanism to submit request to UDMA and get response back from UDMA</a:t>
            </a:r>
          </a:p>
          <a:p>
            <a:pPr lvl="1" eaLnBrk="1" hangingPunct="1"/>
            <a:r>
              <a:rPr lang="en-US" sz="1050" dirty="0" smtClean="0">
                <a:ea typeface="Verdana" pitchFamily="34" charset="0"/>
                <a:cs typeface="Verdana" pitchFamily="34" charset="0"/>
              </a:rPr>
              <a:t>Manages queue and state for producer and consumer to exchange data (Note: not limited to UDMA alone)</a:t>
            </a:r>
          </a:p>
          <a:p>
            <a:pPr eaLnBrk="1" hangingPunct="1"/>
            <a:r>
              <a:rPr lang="en-US" sz="1100" dirty="0" smtClean="0">
                <a:ea typeface="Verdana" pitchFamily="34" charset="0"/>
                <a:cs typeface="Verdana" pitchFamily="34" charset="0"/>
              </a:rPr>
              <a:t>Proxy</a:t>
            </a:r>
          </a:p>
          <a:p>
            <a:pPr lvl="1" eaLnBrk="1" hangingPunct="1"/>
            <a:r>
              <a:rPr lang="en-US" sz="1050" dirty="0" smtClean="0">
                <a:ea typeface="Verdana" pitchFamily="34" charset="0"/>
                <a:cs typeface="Verdana" pitchFamily="34" charset="0"/>
              </a:rPr>
              <a:t>Mechanism to access RA in an atomic way: Ex: 32-bit CPU like R5 can’t perform a 64-bit single atomic write to RA</a:t>
            </a:r>
          </a:p>
          <a:p>
            <a:pPr eaLnBrk="1" hangingPunct="1"/>
            <a:r>
              <a:rPr lang="en-US" sz="1100" dirty="0" smtClean="0">
                <a:ea typeface="Verdana" pitchFamily="34" charset="0"/>
                <a:cs typeface="Verdana" pitchFamily="34" charset="0"/>
              </a:rPr>
              <a:t>Events</a:t>
            </a:r>
          </a:p>
          <a:p>
            <a:pPr lvl="1" eaLnBrk="1" hangingPunct="1"/>
            <a:r>
              <a:rPr lang="en-US" sz="1050" dirty="0" smtClean="0">
                <a:ea typeface="Verdana" pitchFamily="34" charset="0"/>
                <a:cs typeface="Verdana" pitchFamily="34" charset="0"/>
              </a:rPr>
              <a:t>16-bit unique global entity which can be generated by specific sources</a:t>
            </a:r>
          </a:p>
          <a:p>
            <a:pPr lvl="1" eaLnBrk="1" hangingPunct="1"/>
            <a:r>
              <a:rPr lang="en-US" sz="1050" dirty="0" smtClean="0">
                <a:ea typeface="Verdana" pitchFamily="34" charset="0"/>
                <a:cs typeface="Verdana" pitchFamily="34" charset="0"/>
              </a:rPr>
              <a:t>Can be used to trigger interrupt to CPU via IA/IR or to trigger other transfers</a:t>
            </a:r>
          </a:p>
          <a:p>
            <a:pPr lvl="1" eaLnBrk="1" hangingPunct="1"/>
            <a:r>
              <a:rPr lang="en-US" sz="1050" dirty="0" smtClean="0">
                <a:ea typeface="Verdana" pitchFamily="34" charset="0"/>
                <a:cs typeface="Verdana" pitchFamily="34" charset="0"/>
              </a:rPr>
              <a:t>Sources include: RA, DMA channel, Ring monitors, various error events</a:t>
            </a:r>
            <a:endParaRPr lang="en-US" sz="1050" dirty="0">
              <a:ea typeface="Verdana" pitchFamily="34" charset="0"/>
              <a:cs typeface="Verdana" pitchFamily="34" charset="0"/>
            </a:endParaRPr>
          </a:p>
          <a:p>
            <a:pPr eaLnBrk="1" hangingPunct="1"/>
            <a:r>
              <a:rPr lang="en-US" sz="1100" dirty="0" smtClean="0">
                <a:ea typeface="Verdana" pitchFamily="34" charset="0"/>
                <a:cs typeface="Verdana" pitchFamily="34" charset="0"/>
              </a:rPr>
              <a:t>IA (Interrupt Aggregator)</a:t>
            </a:r>
          </a:p>
          <a:p>
            <a:pPr lvl="1" eaLnBrk="1" hangingPunct="1"/>
            <a:r>
              <a:rPr lang="en-US" sz="1050" dirty="0" smtClean="0">
                <a:ea typeface="Verdana" pitchFamily="34" charset="0"/>
                <a:cs typeface="Verdana" pitchFamily="34" charset="0"/>
              </a:rPr>
              <a:t>With so many events possible in a system (up to 64K), it is not possible to route all events to the CPU interrupt (which are usually limited and in ~100 range)</a:t>
            </a:r>
          </a:p>
          <a:p>
            <a:pPr lvl="1" eaLnBrk="1" hangingPunct="1"/>
            <a:r>
              <a:rPr lang="en-US" sz="1050" dirty="0" smtClean="0">
                <a:ea typeface="Verdana" pitchFamily="34" charset="0"/>
                <a:cs typeface="Verdana" pitchFamily="34" charset="0"/>
              </a:rPr>
              <a:t>Mechanism to aggregate events: Up to 64 event aggregation per VINT (Virtual interrupt: not yet an interrupt to the CPU, see IR)</a:t>
            </a:r>
          </a:p>
          <a:p>
            <a:pPr lvl="1" eaLnBrk="1" hangingPunct="1"/>
            <a:r>
              <a:rPr lang="en-US" sz="1050" dirty="0" smtClean="0">
                <a:ea typeface="Verdana" pitchFamily="34" charset="0"/>
                <a:cs typeface="Verdana" pitchFamily="34" charset="0"/>
              </a:rPr>
              <a:t>Supports polling mode as well without generating interrupts</a:t>
            </a:r>
          </a:p>
          <a:p>
            <a:pPr eaLnBrk="1" hangingPunct="1"/>
            <a:r>
              <a:rPr lang="en-US" sz="1100" dirty="0" smtClean="0">
                <a:ea typeface="Verdana" pitchFamily="34" charset="0"/>
                <a:cs typeface="Verdana" pitchFamily="34" charset="0"/>
              </a:rPr>
              <a:t>IR (Interrupt Router)</a:t>
            </a:r>
          </a:p>
          <a:p>
            <a:pPr lvl="1" eaLnBrk="1" hangingPunct="1"/>
            <a:r>
              <a:rPr lang="en-US" sz="900" dirty="0" smtClean="0">
                <a:ea typeface="Verdana" pitchFamily="34" charset="0"/>
                <a:cs typeface="Verdana" pitchFamily="34" charset="0"/>
              </a:rPr>
              <a:t>M:N mux (cross bar) to generate interrupt to various CPU in the syste</a:t>
            </a:r>
            <a:r>
              <a:rPr lang="en-US" sz="900" dirty="0">
                <a:ea typeface="Verdana" pitchFamily="34" charset="0"/>
                <a:cs typeface="Verdana" pitchFamily="34" charset="0"/>
              </a:rPr>
              <a:t>m</a:t>
            </a:r>
            <a:endParaRPr lang="en-US" sz="900" dirty="0" smtClean="0">
              <a:ea typeface="Verdana" pitchFamily="34" charset="0"/>
              <a:cs typeface="Verdana" pitchFamily="34" charset="0"/>
            </a:endParaRPr>
          </a:p>
          <a:p>
            <a:pPr lvl="2" eaLnBrk="1" hangingPunct="1"/>
            <a:r>
              <a:rPr lang="en-US" sz="700" dirty="0" smtClean="0">
                <a:ea typeface="Verdana" pitchFamily="34" charset="0"/>
                <a:cs typeface="Verdana" pitchFamily="34" charset="0"/>
              </a:rPr>
              <a:t>where M is larger compared to N with sources from VINT, other NAVSS modules like Timer Manager</a:t>
            </a:r>
          </a:p>
          <a:p>
            <a:pPr lvl="2" eaLnBrk="1" hangingPunct="1"/>
            <a:r>
              <a:rPr lang="en-US" sz="700" dirty="0" smtClean="0">
                <a:ea typeface="Verdana" pitchFamily="34" charset="0"/>
                <a:cs typeface="Verdana" pitchFamily="34" charset="0"/>
              </a:rPr>
              <a:t>N interrupts to the CPU (N usually in the range of 128 to MPU/GIC, 32 to each of R5FSS; specific value varies from SOC to SOC)</a:t>
            </a:r>
          </a:p>
          <a:p>
            <a:pPr lvl="1" eaLnBrk="1" hangingPunct="1"/>
            <a:r>
              <a:rPr lang="en-US" sz="900" dirty="0" smtClean="0">
                <a:ea typeface="Verdana" pitchFamily="34" charset="0"/>
                <a:cs typeface="Verdana" pitchFamily="34" charset="0"/>
              </a:rPr>
              <a:t>There are multiple IR in the system which are identical in functionality – only source and destination differs. We will cover only NAVSS IR specifics in this training</a:t>
            </a:r>
          </a:p>
        </p:txBody>
      </p:sp>
    </p:spTree>
    <p:extLst>
      <p:ext uri="{BB962C8B-B14F-4D97-AF65-F5344CB8AC3E}">
        <p14:creationId xmlns:p14="http://schemas.microsoft.com/office/powerpoint/2010/main" val="185779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4080934" y="1183226"/>
            <a:ext cx="1587502" cy="1528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6011331" y="1134531"/>
            <a:ext cx="1346208" cy="1998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UDMA Setup/Flow – At a High Level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DB9CD2-4426-4E25-B6C8-D66811C6EAD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189" y="916801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TRPD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285993" y="1185333"/>
            <a:ext cx="138853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TRPD Pointer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5987" y="1490139"/>
            <a:ext cx="138853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TRPD Pointer </a:t>
            </a:r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2285993" y="2099733"/>
            <a:ext cx="138853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TRPD Pointer 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85975" y="1794939"/>
            <a:ext cx="138853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TRPD Pointer </a:t>
            </a:r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13" name="Rectangle 12"/>
          <p:cNvSpPr/>
          <p:nvPr/>
        </p:nvSpPr>
        <p:spPr>
          <a:xfrm>
            <a:off x="2285972" y="2404539"/>
            <a:ext cx="138853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TRPD Pointer </a:t>
            </a:r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2169834" y="870375"/>
            <a:ext cx="19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RA: FQ (Forward Queue)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4241792" y="1455220"/>
            <a:ext cx="1346208" cy="374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UDMA TX Channel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41792" y="2120907"/>
            <a:ext cx="1346208" cy="374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UDMA RX Channel</a:t>
            </a:r>
          </a:p>
        </p:txBody>
      </p:sp>
      <p:cxnSp>
        <p:nvCxnSpPr>
          <p:cNvPr id="19" name="Elbow Connector 18"/>
          <p:cNvCxnSpPr/>
          <p:nvPr/>
        </p:nvCxnSpPr>
        <p:spPr>
          <a:xfrm>
            <a:off x="5588000" y="1651012"/>
            <a:ext cx="12700" cy="674154"/>
          </a:xfrm>
          <a:prstGeom prst="bentConnector3">
            <a:avLst>
              <a:gd name="adj1" fmla="val 8800000"/>
            </a:avLst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6319" y="1193800"/>
            <a:ext cx="108373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TRPD Header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96313" y="1490139"/>
            <a:ext cx="108373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TR1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96307" y="1794945"/>
            <a:ext cx="108373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TR2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6301" y="2099751"/>
            <a:ext cx="108373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TR Responses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605892" y="870376"/>
            <a:ext cx="876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UDMA - C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5668874" y="1767947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BlockCopy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7628459" y="1183225"/>
            <a:ext cx="905941" cy="374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DRU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628453" y="1657371"/>
            <a:ext cx="905941" cy="374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UTC (VHWA)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628459" y="2184421"/>
            <a:ext cx="905941" cy="374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PDMA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628459" y="2711471"/>
            <a:ext cx="905941" cy="374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PSIL Peripherals</a:t>
            </a:r>
          </a:p>
        </p:txBody>
      </p:sp>
      <p:cxnSp>
        <p:nvCxnSpPr>
          <p:cNvPr id="37" name="Elbow Connector 36"/>
          <p:cNvCxnSpPr>
            <a:stCxn id="33" idx="1"/>
          </p:cNvCxnSpPr>
          <p:nvPr/>
        </p:nvCxnSpPr>
        <p:spPr>
          <a:xfrm rot="10800000" flipV="1">
            <a:off x="6690781" y="1370549"/>
            <a:ext cx="937679" cy="64133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10800000" flipV="1">
            <a:off x="6690781" y="1861628"/>
            <a:ext cx="937680" cy="15025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5" idx="1"/>
          </p:cNvCxnSpPr>
          <p:nvPr/>
        </p:nvCxnSpPr>
        <p:spPr>
          <a:xfrm rot="10800000">
            <a:off x="6690781" y="2011886"/>
            <a:ext cx="937678" cy="35986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6" idx="1"/>
          </p:cNvCxnSpPr>
          <p:nvPr/>
        </p:nvCxnSpPr>
        <p:spPr>
          <a:xfrm rot="10800000">
            <a:off x="6690781" y="2032022"/>
            <a:ext cx="937678" cy="86677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288412" y="855841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PSILSS</a:t>
            </a:r>
            <a:endParaRPr lang="en-US" sz="1200" dirty="0"/>
          </a:p>
        </p:txBody>
      </p:sp>
      <p:cxnSp>
        <p:nvCxnSpPr>
          <p:cNvPr id="51" name="Elbow Connector 50"/>
          <p:cNvCxnSpPr>
            <a:stCxn id="9" idx="1"/>
            <a:endCxn id="26" idx="3"/>
          </p:cNvCxnSpPr>
          <p:nvPr/>
        </p:nvCxnSpPr>
        <p:spPr>
          <a:xfrm rot="10800000" flipV="1">
            <a:off x="1380055" y="1337732"/>
            <a:ext cx="905939" cy="846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rot="10800000" flipV="1">
            <a:off x="3674528" y="1337733"/>
            <a:ext cx="406407" cy="1693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584313" y="778301"/>
            <a:ext cx="101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Source/Sink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349161" y="916801"/>
            <a:ext cx="882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Via Proxy </a:t>
            </a:r>
          </a:p>
          <a:p>
            <a:pPr algn="ctr"/>
            <a:r>
              <a:rPr lang="en-US" sz="1200" dirty="0" smtClean="0"/>
              <a:t>(based on</a:t>
            </a:r>
          </a:p>
          <a:p>
            <a:pPr algn="ctr"/>
            <a:r>
              <a:rPr lang="en-US" sz="1200" dirty="0" smtClean="0"/>
              <a:t> need)</a:t>
            </a:r>
            <a:endParaRPr lang="en-US" sz="1200" dirty="0"/>
          </a:p>
        </p:txBody>
      </p:sp>
      <p:sp>
        <p:nvSpPr>
          <p:cNvPr id="58" name="Rectangle 57"/>
          <p:cNvSpPr/>
          <p:nvPr/>
        </p:nvSpPr>
        <p:spPr>
          <a:xfrm>
            <a:off x="2294454" y="3107336"/>
            <a:ext cx="138853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TRPD Pointer 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294448" y="3412142"/>
            <a:ext cx="138853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TRPD Pointer </a:t>
            </a:r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60" name="Rectangle 59"/>
          <p:cNvSpPr/>
          <p:nvPr/>
        </p:nvSpPr>
        <p:spPr>
          <a:xfrm>
            <a:off x="2294454" y="4021736"/>
            <a:ext cx="138853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TRPD Pointer 4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294436" y="3716942"/>
            <a:ext cx="138853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TRPD Pointer </a:t>
            </a:r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62" name="Rectangle 61"/>
          <p:cNvSpPr/>
          <p:nvPr/>
        </p:nvSpPr>
        <p:spPr>
          <a:xfrm>
            <a:off x="2294433" y="4326542"/>
            <a:ext cx="138853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TRPD Pointer </a:t>
            </a:r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2025889" y="2792378"/>
            <a:ext cx="2138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RA: CQ (Completion Queue)</a:t>
            </a:r>
            <a:endParaRPr lang="en-US" sz="1200" dirty="0"/>
          </a:p>
        </p:txBody>
      </p:sp>
      <p:cxnSp>
        <p:nvCxnSpPr>
          <p:cNvPr id="65" name="Elbow Connector 64"/>
          <p:cNvCxnSpPr>
            <a:stCxn id="49" idx="2"/>
            <a:endCxn id="58" idx="3"/>
          </p:cNvCxnSpPr>
          <p:nvPr/>
        </p:nvCxnSpPr>
        <p:spPr>
          <a:xfrm rot="5400000">
            <a:off x="4004705" y="2389756"/>
            <a:ext cx="548264" cy="1191697"/>
          </a:xfrm>
          <a:prstGeom prst="bentConnector2">
            <a:avLst/>
          </a:prstGeom>
          <a:ln w="381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942154" y="3114682"/>
            <a:ext cx="108373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Event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42154" y="3666209"/>
            <a:ext cx="108373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IA</a:t>
            </a:r>
          </a:p>
        </p:txBody>
      </p:sp>
      <p:sp>
        <p:nvSpPr>
          <p:cNvPr id="70" name="Rectangle 69"/>
          <p:cNvSpPr/>
          <p:nvPr/>
        </p:nvSpPr>
        <p:spPr>
          <a:xfrm>
            <a:off x="942153" y="4174211"/>
            <a:ext cx="108373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IR</a:t>
            </a:r>
          </a:p>
        </p:txBody>
      </p:sp>
      <p:cxnSp>
        <p:nvCxnSpPr>
          <p:cNvPr id="71" name="Elbow Connector 70"/>
          <p:cNvCxnSpPr>
            <a:stCxn id="58" idx="1"/>
            <a:endCxn id="68" idx="3"/>
          </p:cNvCxnSpPr>
          <p:nvPr/>
        </p:nvCxnSpPr>
        <p:spPr>
          <a:xfrm rot="10800000" flipV="1">
            <a:off x="2025890" y="3259736"/>
            <a:ext cx="268565" cy="734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8" idx="2"/>
            <a:endCxn id="69" idx="0"/>
          </p:cNvCxnSpPr>
          <p:nvPr/>
        </p:nvCxnSpPr>
        <p:spPr>
          <a:xfrm rot="5400000">
            <a:off x="1360659" y="3542845"/>
            <a:ext cx="246727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69" idx="2"/>
            <a:endCxn id="70" idx="0"/>
          </p:cNvCxnSpPr>
          <p:nvPr/>
        </p:nvCxnSpPr>
        <p:spPr>
          <a:xfrm rot="5400000">
            <a:off x="1382421" y="4072610"/>
            <a:ext cx="203202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-1261" y="421055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Interrupt/</a:t>
            </a:r>
          </a:p>
          <a:p>
            <a:pPr algn="ctr"/>
            <a:r>
              <a:rPr lang="en-US" sz="1200" dirty="0" smtClean="0"/>
              <a:t>Callback</a:t>
            </a:r>
            <a:endParaRPr lang="en-US" sz="1200" dirty="0"/>
          </a:p>
        </p:txBody>
      </p:sp>
      <p:cxnSp>
        <p:nvCxnSpPr>
          <p:cNvPr id="82" name="Elbow Connector 81"/>
          <p:cNvCxnSpPr/>
          <p:nvPr/>
        </p:nvCxnSpPr>
        <p:spPr>
          <a:xfrm rot="10800000" flipV="1">
            <a:off x="673588" y="4349053"/>
            <a:ext cx="268565" cy="734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970892" y="733987"/>
            <a:ext cx="4817508" cy="260187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Abstracted by UDMA LLD</a:t>
            </a:r>
            <a:endParaRPr lang="en-US" sz="1600" dirty="0"/>
          </a:p>
        </p:txBody>
      </p:sp>
      <p:sp>
        <p:nvSpPr>
          <p:cNvPr id="52" name="Rectangle 51"/>
          <p:cNvSpPr/>
          <p:nvPr/>
        </p:nvSpPr>
        <p:spPr>
          <a:xfrm>
            <a:off x="872054" y="3049415"/>
            <a:ext cx="1253081" cy="155667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Abstracted by UDMA LLD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8711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Request (TR) Record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857250"/>
            <a:ext cx="5133576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8626" y="3333750"/>
            <a:ext cx="4895451" cy="888705"/>
          </a:xfrm>
          <a:prstGeom prst="rect">
            <a:avLst/>
          </a:prstGeom>
          <a:noFill/>
        </p:spPr>
        <p:txBody>
          <a:bodyPr wrap="square" lIns="57150" tIns="28575" rIns="57150" bIns="28575" rtlCol="0">
            <a:spAutoFit/>
          </a:bodyPr>
          <a:lstStyle/>
          <a:p>
            <a:r>
              <a:rPr lang="en-US" dirty="0" smtClean="0"/>
              <a:t>Size of TR is variable from 16 bytes to 64 bytes. </a:t>
            </a:r>
          </a:p>
          <a:p>
            <a:r>
              <a:rPr lang="en-US" dirty="0" smtClean="0"/>
              <a:t>Specified via TR Type in FLAGS field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844250"/>
              </p:ext>
            </p:extLst>
          </p:nvPr>
        </p:nvGraphicFramePr>
        <p:xfrm>
          <a:off x="5429250" y="428625"/>
          <a:ext cx="3286125" cy="4392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"/>
                <a:gridCol w="2333625"/>
              </a:tblGrid>
              <a:tr h="24765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TR Type</a:t>
                      </a:r>
                      <a:endParaRPr lang="en-US" sz="13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Descriptrion</a:t>
                      </a:r>
                      <a:endParaRPr lang="en-US" sz="1300" dirty="0"/>
                    </a:p>
                  </a:txBody>
                  <a:tcPr marL="57150" marR="57150" marT="28575" marB="28575"/>
                </a:tc>
              </a:tr>
              <a:tr h="24765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Type 0</a:t>
                      </a:r>
                      <a:endParaRPr lang="en-US" sz="13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1D (word0-3)</a:t>
                      </a:r>
                      <a:endParaRPr lang="en-US" sz="1300" dirty="0"/>
                    </a:p>
                  </a:txBody>
                  <a:tcPr marL="57150" marR="57150" marT="28575" marB="28575"/>
                </a:tc>
              </a:tr>
              <a:tr h="24765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Type 1</a:t>
                      </a:r>
                      <a:endParaRPr lang="en-US" sz="13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2D (word0-4)</a:t>
                      </a:r>
                      <a:endParaRPr lang="en-US" sz="1300" dirty="0"/>
                    </a:p>
                  </a:txBody>
                  <a:tcPr marL="57150" marR="57150" marT="28575" marB="28575"/>
                </a:tc>
              </a:tr>
              <a:tr h="24765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Type 2</a:t>
                      </a:r>
                      <a:endParaRPr lang="en-US" sz="13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3D (word0-6)</a:t>
                      </a:r>
                      <a:endParaRPr lang="en-US" sz="1300" dirty="0"/>
                    </a:p>
                  </a:txBody>
                  <a:tcPr marL="57150" marR="57150" marT="28575" marB="28575"/>
                </a:tc>
              </a:tr>
              <a:tr h="24765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Type 3</a:t>
                      </a:r>
                      <a:endParaRPr lang="en-US" sz="13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4D (word0-8)</a:t>
                      </a:r>
                      <a:endParaRPr lang="en-US" sz="1300" dirty="0"/>
                    </a:p>
                  </a:txBody>
                  <a:tcPr marL="57150" marR="57150" marT="28575" marB="28575"/>
                </a:tc>
              </a:tr>
              <a:tr h="43815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Type 5 </a:t>
                      </a:r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Cache warm (word0-15)</a:t>
                      </a:r>
                    </a:p>
                    <a:p>
                      <a:r>
                        <a:rPr lang="en-US" sz="1300" dirty="0" smtClean="0"/>
                        <a:t>(MSMC DRU ONLY)</a:t>
                      </a:r>
                      <a:endParaRPr lang="en-US" sz="1300" dirty="0"/>
                    </a:p>
                  </a:txBody>
                  <a:tcPr marL="57150" marR="57150" marT="28575" marB="28575"/>
                </a:tc>
              </a:tr>
              <a:tr h="24765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Type 8</a:t>
                      </a:r>
                      <a:endParaRPr lang="en-US" sz="13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4D Block Copy (word0-15)</a:t>
                      </a:r>
                      <a:endParaRPr lang="en-US" sz="1300" dirty="0"/>
                    </a:p>
                  </a:txBody>
                  <a:tcPr marL="57150" marR="57150" marT="28575" marB="28575"/>
                </a:tc>
              </a:tr>
              <a:tr h="62865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Type 9</a:t>
                      </a:r>
                      <a:endParaRPr lang="en-US" sz="13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pPr marL="0" marR="0" indent="0" algn="l" defTabSz="12188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4D Block Copy with reformatting (word0-15)</a:t>
                      </a:r>
                    </a:p>
                    <a:p>
                      <a:pPr marL="0" marR="0" indent="0" algn="l" defTabSz="12188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(MSMC DRU ONLY)</a:t>
                      </a:r>
                      <a:endParaRPr lang="en-US" sz="1300" dirty="0"/>
                    </a:p>
                  </a:txBody>
                  <a:tcPr marL="57150" marR="57150" marT="28575" marB="28575"/>
                </a:tc>
              </a:tr>
              <a:tr h="24765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Type</a:t>
                      </a:r>
                      <a:r>
                        <a:rPr lang="en-US" sz="1300" baseline="0" dirty="0" smtClean="0"/>
                        <a:t> 10</a:t>
                      </a:r>
                      <a:endParaRPr lang="en-US" sz="13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2D Block Copy (word0-15)</a:t>
                      </a:r>
                      <a:endParaRPr lang="en-US" sz="1300" dirty="0"/>
                    </a:p>
                  </a:txBody>
                  <a:tcPr marL="57150" marR="57150" marT="28575" marB="28575"/>
                </a:tc>
              </a:tr>
              <a:tr h="62865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Type 11</a:t>
                      </a:r>
                      <a:endParaRPr lang="en-US" sz="13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pPr marL="0" marR="0" indent="0" algn="l" defTabSz="12188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2D Block Copy with reformatting (word0-15)</a:t>
                      </a:r>
                    </a:p>
                    <a:p>
                      <a:pPr marL="0" marR="0" indent="0" algn="l" defTabSz="12188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(MSMC DRU ONLY)</a:t>
                      </a:r>
                      <a:endParaRPr lang="en-US" sz="1300" dirty="0"/>
                    </a:p>
                  </a:txBody>
                  <a:tcPr marL="57150" marR="57150" marT="28575" marB="28575"/>
                </a:tc>
              </a:tr>
              <a:tr h="81915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Type 15</a:t>
                      </a:r>
                      <a:endParaRPr lang="en-US" sz="13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pPr marL="0" marR="0" indent="0" algn="l" defTabSz="12188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4D Block Copy with reformatting and indirection (word0-15)</a:t>
                      </a:r>
                    </a:p>
                    <a:p>
                      <a:pPr marL="0" marR="0" indent="0" algn="l" defTabSz="12188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(MSMC DRU ONLY)</a:t>
                      </a:r>
                      <a:endParaRPr lang="en-US" sz="1300" dirty="0"/>
                    </a:p>
                  </a:txBody>
                  <a:tcPr marL="57150" marR="57150" marT="28575" marB="28575"/>
                </a:tc>
              </a:tr>
            </a:tbl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4558905"/>
            <a:ext cx="2133600" cy="154781"/>
          </a:xfrm>
        </p:spPr>
        <p:txBody>
          <a:bodyPr/>
          <a:lstStyle/>
          <a:p>
            <a:pPr>
              <a:defRPr/>
            </a:pPr>
            <a:fld id="{14DB9CD2-4426-4E25-B6C8-D66811C6EAD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10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Comparison of TR Record with EDMA </a:t>
            </a:r>
            <a:r>
              <a:rPr lang="en-US" sz="2800" dirty="0" err="1" smtClean="0"/>
              <a:t>PaRAM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60847"/>
              </p:ext>
            </p:extLst>
          </p:nvPr>
        </p:nvGraphicFramePr>
        <p:xfrm>
          <a:off x="381000" y="762000"/>
          <a:ext cx="6096000" cy="3838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25"/>
                <a:gridCol w="1238250"/>
                <a:gridCol w="3857625"/>
              </a:tblGrid>
              <a:tr h="23177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UDMA TR</a:t>
                      </a:r>
                      <a:endParaRPr lang="en-US" sz="10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EDMA </a:t>
                      </a:r>
                      <a:r>
                        <a:rPr lang="en-US" sz="1000" dirty="0" err="1" smtClean="0"/>
                        <a:t>PaRAM</a:t>
                      </a:r>
                      <a:endParaRPr lang="en-US" sz="10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Remarks</a:t>
                      </a:r>
                      <a:endParaRPr lang="en-US" sz="1000" dirty="0"/>
                    </a:p>
                  </a:txBody>
                  <a:tcPr marL="57150" marR="57150" marT="28575" marB="28575"/>
                </a:tc>
              </a:tr>
              <a:tr h="23177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ADDR</a:t>
                      </a:r>
                      <a:endParaRPr lang="en-US" sz="10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SRC</a:t>
                      </a:r>
                      <a:endParaRPr lang="en-US" sz="10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64b address</a:t>
                      </a:r>
                      <a:endParaRPr lang="en-US" sz="1000" dirty="0"/>
                    </a:p>
                  </a:txBody>
                  <a:tcPr marL="57150" marR="57150" marT="28575" marB="28575"/>
                </a:tc>
              </a:tr>
              <a:tr h="23177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DADDR</a:t>
                      </a:r>
                      <a:endParaRPr lang="en-US" sz="10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DST</a:t>
                      </a:r>
                      <a:endParaRPr lang="en-US" sz="10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64b address</a:t>
                      </a:r>
                      <a:endParaRPr lang="en-US" sz="1000" dirty="0"/>
                    </a:p>
                  </a:txBody>
                  <a:tcPr marL="57150" marR="57150" marT="28575" marB="28575"/>
                </a:tc>
              </a:tr>
              <a:tr h="23177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ICNT0</a:t>
                      </a:r>
                      <a:endParaRPr lang="en-US" sz="10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ACNT</a:t>
                      </a:r>
                      <a:endParaRPr lang="en-US" sz="10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ICNT0 is 1</a:t>
                      </a:r>
                      <a:r>
                        <a:rPr lang="en-US" sz="1000" baseline="30000" dirty="0" smtClean="0"/>
                        <a:t>st</a:t>
                      </a:r>
                      <a:r>
                        <a:rPr lang="en-US" sz="1000" dirty="0" smtClean="0"/>
                        <a:t> DIM for</a:t>
                      </a:r>
                      <a:r>
                        <a:rPr lang="en-US" sz="1000" baseline="0" dirty="0" smtClean="0"/>
                        <a:t> data @ ADDR</a:t>
                      </a:r>
                      <a:endParaRPr lang="en-US" sz="1000" dirty="0"/>
                    </a:p>
                  </a:txBody>
                  <a:tcPr marL="57150" marR="57150" marT="28575" marB="28575"/>
                </a:tc>
              </a:tr>
              <a:tr h="23177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ICNT1</a:t>
                      </a:r>
                      <a:endParaRPr lang="en-US" sz="10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BCNT</a:t>
                      </a:r>
                      <a:endParaRPr lang="en-US" sz="10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pPr marL="0" marR="0" indent="0" algn="l" defTabSz="12188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ICNT1 is 2</a:t>
                      </a:r>
                      <a:r>
                        <a:rPr lang="en-US" sz="1000" baseline="30000" dirty="0" smtClean="0"/>
                        <a:t>nd</a:t>
                      </a:r>
                      <a:r>
                        <a:rPr lang="en-US" sz="1000" dirty="0" smtClean="0"/>
                        <a:t> DIM for</a:t>
                      </a:r>
                      <a:r>
                        <a:rPr lang="en-US" sz="1000" baseline="0" dirty="0" smtClean="0"/>
                        <a:t> data @ ADDR</a:t>
                      </a:r>
                      <a:endParaRPr lang="en-US" sz="1000" dirty="0"/>
                    </a:p>
                  </a:txBody>
                  <a:tcPr marL="57150" marR="57150" marT="28575" marB="28575"/>
                </a:tc>
              </a:tr>
              <a:tr h="23177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ICNT2</a:t>
                      </a:r>
                      <a:endParaRPr lang="en-US" sz="10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CCNT</a:t>
                      </a:r>
                      <a:endParaRPr lang="en-US" sz="10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ICNT2 is 3</a:t>
                      </a:r>
                      <a:r>
                        <a:rPr lang="en-US" sz="1000" baseline="30000" dirty="0" smtClean="0"/>
                        <a:t>rd</a:t>
                      </a:r>
                      <a:r>
                        <a:rPr lang="en-US" sz="1000" dirty="0" smtClean="0"/>
                        <a:t> DIM for</a:t>
                      </a:r>
                      <a:r>
                        <a:rPr lang="en-US" sz="1000" baseline="0" dirty="0" smtClean="0"/>
                        <a:t> data @ ADDR</a:t>
                      </a:r>
                      <a:endParaRPr lang="en-US" sz="1000" dirty="0"/>
                    </a:p>
                  </a:txBody>
                  <a:tcPr marL="57150" marR="57150" marT="28575" marB="28575"/>
                </a:tc>
              </a:tr>
              <a:tr h="23177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ICNT3</a:t>
                      </a:r>
                      <a:endParaRPr lang="en-US" sz="10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na</a:t>
                      </a:r>
                      <a:endParaRPr lang="en-US" sz="10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pPr marL="0" marR="0" indent="0" algn="l" defTabSz="12188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ICNT3 is 4</a:t>
                      </a:r>
                      <a:r>
                        <a:rPr lang="en-US" sz="1000" baseline="30000" dirty="0" smtClean="0"/>
                        <a:t>th</a:t>
                      </a:r>
                      <a:r>
                        <a:rPr lang="en-US" sz="1000" dirty="0" smtClean="0"/>
                        <a:t> DIM for</a:t>
                      </a:r>
                      <a:r>
                        <a:rPr lang="en-US" sz="1000" baseline="0" dirty="0" smtClean="0"/>
                        <a:t> data @ ADDR</a:t>
                      </a:r>
                      <a:endParaRPr lang="en-US" sz="1000" dirty="0" smtClean="0"/>
                    </a:p>
                  </a:txBody>
                  <a:tcPr marL="57150" marR="57150" marT="28575" marB="28575"/>
                </a:tc>
              </a:tr>
              <a:tr h="23177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DIM1</a:t>
                      </a:r>
                      <a:endParaRPr lang="en-US" sz="10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SBIDX</a:t>
                      </a:r>
                      <a:endParaRPr lang="en-US" sz="10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2</a:t>
                      </a:r>
                      <a:r>
                        <a:rPr lang="en-US" sz="1000" baseline="30000" dirty="0" smtClean="0"/>
                        <a:t>nd</a:t>
                      </a:r>
                      <a:r>
                        <a:rPr lang="en-US" sz="1000" dirty="0" smtClean="0"/>
                        <a:t> DIM stride in bytes for data @ ADDR</a:t>
                      </a:r>
                      <a:endParaRPr lang="en-US" sz="1000" dirty="0"/>
                    </a:p>
                  </a:txBody>
                  <a:tcPr marL="57150" marR="57150" marT="28575" marB="28575"/>
                </a:tc>
              </a:tr>
              <a:tr h="23177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DIM2</a:t>
                      </a:r>
                      <a:endParaRPr lang="en-US" sz="10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SCIDX</a:t>
                      </a:r>
                      <a:endParaRPr lang="en-US" sz="10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pPr marL="0" marR="0" indent="0" algn="l" defTabSz="12188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</a:t>
                      </a:r>
                      <a:r>
                        <a:rPr lang="en-US" sz="1000" baseline="30000" dirty="0" smtClean="0"/>
                        <a:t>rd</a:t>
                      </a:r>
                      <a:r>
                        <a:rPr lang="en-US" sz="1000" dirty="0" smtClean="0"/>
                        <a:t> DIM stride in bytes for data @ ADDR</a:t>
                      </a:r>
                    </a:p>
                  </a:txBody>
                  <a:tcPr marL="57150" marR="57150" marT="28575" marB="28575"/>
                </a:tc>
              </a:tr>
              <a:tr h="23177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DIM3</a:t>
                      </a:r>
                      <a:endParaRPr lang="en-US" sz="10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</a:t>
                      </a:r>
                      <a:endParaRPr lang="en-US" sz="10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pPr marL="0" marR="0" indent="0" algn="l" defTabSz="12188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</a:t>
                      </a:r>
                      <a:r>
                        <a:rPr lang="en-US" sz="1000" baseline="30000" dirty="0" smtClean="0"/>
                        <a:t>th</a:t>
                      </a:r>
                      <a:r>
                        <a:rPr lang="en-US" sz="1000" dirty="0" smtClean="0"/>
                        <a:t> DIM stride in bytes for data @ ADDR</a:t>
                      </a:r>
                    </a:p>
                  </a:txBody>
                  <a:tcPr marL="57150" marR="57150" marT="28575" marB="28575"/>
                </a:tc>
              </a:tr>
              <a:tr h="23177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DICNT0/1/2/3</a:t>
                      </a:r>
                      <a:endParaRPr lang="en-US" sz="10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</a:t>
                      </a:r>
                      <a:endParaRPr lang="en-US" sz="10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pPr marL="0" marR="0" indent="0" algn="l" defTabSz="12188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ICNTx</a:t>
                      </a:r>
                      <a:r>
                        <a:rPr lang="en-US" sz="1000" dirty="0" smtClean="0"/>
                        <a:t> for </a:t>
                      </a:r>
                      <a:r>
                        <a:rPr lang="en-US" sz="1000" dirty="0" err="1" smtClean="0"/>
                        <a:t>DIMx</a:t>
                      </a:r>
                      <a:r>
                        <a:rPr lang="en-US" sz="1000" dirty="0" smtClean="0"/>
                        <a:t> for</a:t>
                      </a:r>
                      <a:r>
                        <a:rPr lang="en-US" sz="1000" baseline="0" dirty="0" smtClean="0"/>
                        <a:t> data @ DADDR</a:t>
                      </a:r>
                      <a:endParaRPr lang="en-US" sz="1000" dirty="0" smtClean="0"/>
                    </a:p>
                  </a:txBody>
                  <a:tcPr marL="57150" marR="57150" marT="28575" marB="28575"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DDIM1/2/3</a:t>
                      </a:r>
                      <a:endParaRPr lang="en-US" sz="10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DBIDX / DCIDX / </a:t>
                      </a:r>
                      <a:r>
                        <a:rPr lang="en-US" sz="1000" dirty="0" err="1" smtClean="0"/>
                        <a:t>na</a:t>
                      </a:r>
                      <a:endParaRPr lang="en-US" sz="10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pPr marL="0" marR="0" indent="0" algn="l" defTabSz="12188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DIMx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Stride in bytes for data @ DADDR</a:t>
                      </a:r>
                    </a:p>
                  </a:txBody>
                  <a:tcPr marL="57150" marR="57150" marT="28575" marB="28575"/>
                </a:tc>
              </a:tr>
              <a:tr h="23177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FLAGS</a:t>
                      </a:r>
                      <a:endParaRPr lang="en-US" sz="10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OPT</a:t>
                      </a:r>
                      <a:endParaRPr lang="en-US" sz="10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pPr marL="0" marR="0" indent="0" algn="l" defTabSz="12188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TR Type, Trigger type, Event condition</a:t>
                      </a:r>
                    </a:p>
                  </a:txBody>
                  <a:tcPr marL="57150" marR="57150" marT="28575" marB="28575"/>
                </a:tc>
              </a:tr>
              <a:tr h="23177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na</a:t>
                      </a:r>
                      <a:endParaRPr lang="en-US" sz="10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</a:t>
                      </a:r>
                      <a:endParaRPr lang="en-US" sz="10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pPr marL="0" marR="0" indent="0" algn="l" defTabSz="12188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No equivalent in TR. Linking done via Ring Accelerator.</a:t>
                      </a:r>
                    </a:p>
                  </a:txBody>
                  <a:tcPr marL="57150" marR="57150" marT="28575" marB="28575"/>
                </a:tc>
              </a:tr>
              <a:tr h="23177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na</a:t>
                      </a:r>
                      <a:endParaRPr lang="en-US" sz="10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BCNTRLD</a:t>
                      </a:r>
                      <a:endParaRPr lang="en-US" sz="10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pPr marL="0" marR="0" indent="0" algn="l" defTabSz="12188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No equivalent in TR.</a:t>
                      </a:r>
                    </a:p>
                  </a:txBody>
                  <a:tcPr marL="57150" marR="57150" marT="28575" marB="28575"/>
                </a:tc>
              </a:tr>
              <a:tr h="23177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FMTFLAGS</a:t>
                      </a:r>
                      <a:endParaRPr lang="en-US" sz="10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na</a:t>
                      </a:r>
                      <a:endParaRPr lang="en-US" sz="10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pPr marL="0" marR="0" indent="0" algn="l" defTabSz="12188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Data reformatting options (used by MSMC DRU)</a:t>
                      </a:r>
                    </a:p>
                  </a:txBody>
                  <a:tcPr marL="57150" marR="57150" marT="28575" marB="28575"/>
                </a:tc>
              </a:tr>
            </a:tbl>
          </a:graphicData>
        </a:graphic>
      </p:graphicFrame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1020739"/>
            <a:ext cx="2273841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4558905"/>
            <a:ext cx="2133600" cy="154781"/>
          </a:xfrm>
        </p:spPr>
        <p:txBody>
          <a:bodyPr/>
          <a:lstStyle/>
          <a:p>
            <a:pPr>
              <a:defRPr/>
            </a:pPr>
            <a:fld id="{14DB9CD2-4426-4E25-B6C8-D66811C6EAD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55437" y="3116239"/>
            <a:ext cx="169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EDMA Params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5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EAEAE"/>
      </a:accent2>
      <a:accent3>
        <a:srgbClr val="117788"/>
      </a:accent3>
      <a:accent4>
        <a:srgbClr val="404040"/>
      </a:accent4>
      <a:accent5>
        <a:srgbClr val="7F7F7F"/>
      </a:accent5>
      <a:accent6>
        <a:srgbClr val="32B4CE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FinalPowerpoint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FinalPowerpoint">
  <a:themeElements>
    <a:clrScheme name="1_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1_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EAEAE"/>
      </a:accent2>
      <a:accent3>
        <a:srgbClr val="117788"/>
      </a:accent3>
      <a:accent4>
        <a:srgbClr val="404040"/>
      </a:accent4>
      <a:accent5>
        <a:srgbClr val="7F7F7F"/>
      </a:accent5>
      <a:accent6>
        <a:srgbClr val="32B4CE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47846</TotalTime>
  <Words>3273</Words>
  <Application>Microsoft Office PowerPoint</Application>
  <PresentationFormat>On-screen Show (16:9)</PresentationFormat>
  <Paragraphs>642</Paragraphs>
  <Slides>34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FinalPowerpoint</vt:lpstr>
      <vt:lpstr>2_FinalPowerpoint</vt:lpstr>
      <vt:lpstr>3_FinalPowerpoint</vt:lpstr>
      <vt:lpstr>4_FinalPowerpoint</vt:lpstr>
      <vt:lpstr>Unified DMA Controller (UDMA) Overview  K3 Processors 18th March 2019 V1.1 </vt:lpstr>
      <vt:lpstr>Agenda</vt:lpstr>
      <vt:lpstr>UDMA Features vs EDMA</vt:lpstr>
      <vt:lpstr>UDMA Features vs EDMA Contd…</vt:lpstr>
      <vt:lpstr>NAVSS Architecture (UDMA Focused) and Terminology</vt:lpstr>
      <vt:lpstr>NAVSS Architecture (UDMA Focused) and Terminology Contd…</vt:lpstr>
      <vt:lpstr>UDMA Setup/Flow – At a High Level</vt:lpstr>
      <vt:lpstr>Transfer Request (TR) Record</vt:lpstr>
      <vt:lpstr>Comparison of TR Record with EDMA PaRAM</vt:lpstr>
      <vt:lpstr>TRPD (TR Packet Descriptor) Layout</vt:lpstr>
      <vt:lpstr>UDMA and Peripherals</vt:lpstr>
      <vt:lpstr>UDMA Driver: Dependencies and Features</vt:lpstr>
      <vt:lpstr>UDMA SW Architecture</vt:lpstr>
      <vt:lpstr>UDMA LLD API Flow</vt:lpstr>
      <vt:lpstr>PowerPoint Presentation</vt:lpstr>
      <vt:lpstr>Back-up (Advance users)</vt:lpstr>
      <vt:lpstr>UDMA Setup</vt:lpstr>
      <vt:lpstr>HOST Descriptor (Used in peripherals)</vt:lpstr>
      <vt:lpstr>HOST Descriptor</vt:lpstr>
      <vt:lpstr>To use UDMA</vt:lpstr>
      <vt:lpstr>RING Accelerator</vt:lpstr>
      <vt:lpstr>Pass By Reference RING mode</vt:lpstr>
      <vt:lpstr>Pass By Value RING mode</vt:lpstr>
      <vt:lpstr>PROXY</vt:lpstr>
      <vt:lpstr>To use UDMA</vt:lpstr>
      <vt:lpstr>PSI</vt:lpstr>
      <vt:lpstr>UDMA – PSI – PDMA System in K3</vt:lpstr>
      <vt:lpstr>To use UDMA</vt:lpstr>
      <vt:lpstr>Events and Interrupts</vt:lpstr>
      <vt:lpstr>Global Events</vt:lpstr>
      <vt:lpstr>Interrupt Aggregator (IA) - Global Event to Interrupt Mapping</vt:lpstr>
      <vt:lpstr>Interrupt Router (IR)</vt:lpstr>
      <vt:lpstr>Putting it all together … </vt:lpstr>
      <vt:lpstr>System and SW View (DMA and Interrupt) </vt:lpstr>
    </vt:vector>
  </TitlesOfParts>
  <Company>Texas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Greene, Matt</dc:creator>
  <cp:lastModifiedBy>R, Sivaraj</cp:lastModifiedBy>
  <cp:revision>969</cp:revision>
  <dcterms:created xsi:type="dcterms:W3CDTF">2007-12-19T20:51:45Z</dcterms:created>
  <dcterms:modified xsi:type="dcterms:W3CDTF">2019-03-18T06:28:04Z</dcterms:modified>
</cp:coreProperties>
</file>