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6" r:id="rId2"/>
    <p:sldId id="263" r:id="rId3"/>
    <p:sldId id="270" r:id="rId4"/>
    <p:sldId id="267" r:id="rId5"/>
    <p:sldId id="268" r:id="rId6"/>
  </p:sldIdLst>
  <p:sldSz cx="9144000" cy="6858000" type="screen4x3"/>
  <p:notesSz cx="6935788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000"/>
    <a:srgbClr val="FF0000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53" autoAdjust="0"/>
    <p:restoredTop sz="94634" autoAdjust="0"/>
  </p:normalViewPr>
  <p:slideViewPr>
    <p:cSldViewPr>
      <p:cViewPr>
        <p:scale>
          <a:sx n="131" d="100"/>
          <a:sy n="131" d="100"/>
        </p:scale>
        <p:origin x="-564" y="-72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850" y="-96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8238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0B3EC30-8A7B-4B4A-BC61-145FDDFC4D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00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1688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8312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8238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16A52FE-8C4F-4524-9791-AD09AF216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6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rgbClr val="DE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1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1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DE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4953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DE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0924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E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15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>
            <a:lvl1pPr>
              <a:defRPr>
                <a:solidFill>
                  <a:srgbClr val="DE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2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18"/>
          <p:cNvGrpSpPr>
            <a:grpSpLocks/>
          </p:cNvGrpSpPr>
          <p:nvPr userDrawn="1"/>
        </p:nvGrpSpPr>
        <p:grpSpPr bwMode="auto">
          <a:xfrm>
            <a:off x="-7938" y="6323013"/>
            <a:ext cx="8815388" cy="466725"/>
            <a:chOff x="-7620" y="6323077"/>
            <a:chExt cx="8814816" cy="466344"/>
          </a:xfrm>
        </p:grpSpPr>
        <p:cxnSp>
          <p:nvCxnSpPr>
            <p:cNvPr id="7" name="Straight Connector 6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-7620" y="6324663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31"/>
          <p:cNvSpPr txBox="1">
            <a:spLocks noChangeArrowheads="1"/>
          </p:cNvSpPr>
          <p:nvPr userDrawn="1"/>
        </p:nvSpPr>
        <p:spPr bwMode="auto">
          <a:xfrm>
            <a:off x="152400" y="6477000"/>
            <a:ext cx="25336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dirty="0">
                <a:cs typeface="+mn-cs"/>
              </a:rPr>
              <a:t>TI Confidential – NDA Restrictions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rgbClr val="DE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6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13"/>
          <p:cNvGrpSpPr>
            <a:grpSpLocks/>
          </p:cNvGrpSpPr>
          <p:nvPr userDrawn="1"/>
        </p:nvGrpSpPr>
        <p:grpSpPr bwMode="auto">
          <a:xfrm>
            <a:off x="-7938" y="6323013"/>
            <a:ext cx="8815388" cy="466725"/>
            <a:chOff x="-7620" y="6323077"/>
            <a:chExt cx="8814816" cy="466344"/>
          </a:xfrm>
        </p:grpSpPr>
        <p:cxnSp>
          <p:nvCxnSpPr>
            <p:cNvPr id="7" name="Straight Connector 6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-7620" y="6324663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31"/>
          <p:cNvSpPr txBox="1">
            <a:spLocks noChangeArrowheads="1"/>
          </p:cNvSpPr>
          <p:nvPr userDrawn="1"/>
        </p:nvSpPr>
        <p:spPr bwMode="auto">
          <a:xfrm>
            <a:off x="314325" y="6038850"/>
            <a:ext cx="25336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dirty="0">
                <a:cs typeface="+mn-cs"/>
              </a:rPr>
              <a:t>TI Confidential – NDA Restrictions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rgbClr val="DE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57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13"/>
          <p:cNvGrpSpPr>
            <a:grpSpLocks/>
          </p:cNvGrpSpPr>
          <p:nvPr userDrawn="1"/>
        </p:nvGrpSpPr>
        <p:grpSpPr bwMode="auto">
          <a:xfrm>
            <a:off x="-7938" y="6323013"/>
            <a:ext cx="8815388" cy="466725"/>
            <a:chOff x="-7620" y="6323077"/>
            <a:chExt cx="8814816" cy="466344"/>
          </a:xfrm>
        </p:grpSpPr>
        <p:cxnSp>
          <p:nvCxnSpPr>
            <p:cNvPr id="7" name="Straight Connector 6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-7620" y="6324663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31"/>
          <p:cNvSpPr txBox="1">
            <a:spLocks noChangeArrowheads="1"/>
          </p:cNvSpPr>
          <p:nvPr userDrawn="1"/>
        </p:nvSpPr>
        <p:spPr bwMode="auto">
          <a:xfrm>
            <a:off x="314325" y="6038850"/>
            <a:ext cx="25336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dirty="0">
                <a:cs typeface="+mn-cs"/>
              </a:rPr>
              <a:t>TI Confidential – NDA Restrictions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rgbClr val="DE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5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E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449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DE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768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E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3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DE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7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E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3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32" name="Group 16"/>
          <p:cNvGrpSpPr>
            <a:grpSpLocks/>
          </p:cNvGrpSpPr>
          <p:nvPr/>
        </p:nvGrpSpPr>
        <p:grpSpPr bwMode="auto">
          <a:xfrm>
            <a:off x="-7938" y="6323013"/>
            <a:ext cx="8815388" cy="466725"/>
            <a:chOff x="-7620" y="6323077"/>
            <a:chExt cx="8814816" cy="4663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7620" y="6324663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52400" y="6477000"/>
            <a:ext cx="25336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dirty="0">
                <a:cs typeface="+mn-cs"/>
              </a:rPr>
              <a:t>TI Confidential – NDA Restrictions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DE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1" fontAlgn="base" hangingPunct="1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1" fontAlgn="base" hangingPunct="1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1" fontAlgn="base" hangingPunct="1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1" fontAlgn="base" hangingPunct="1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file:///C:\ti\keystone-2-csl-lld\ti\drv\aif2\docs\LtePhy_fastc&amp;m.vsd" TargetMode="Externa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i.com/litv/pdf/sprz370b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oftware-dl.ti.com/sdoemb/sdoemb_public_sw/sc_mcsdk/2_01_00_01/index_FDS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 </a:t>
            </a:r>
            <a:r>
              <a:rPr lang="en-US" dirty="0" err="1" smtClean="0"/>
              <a:t>c&amp;m</a:t>
            </a:r>
            <a:r>
              <a:rPr lang="en-US" dirty="0" smtClean="0"/>
              <a:t> support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AIF2 driver architecture for Ethernet over CPRI</a:t>
            </a:r>
          </a:p>
          <a:p>
            <a:r>
              <a:rPr lang="en-US" sz="1400" dirty="0" smtClean="0"/>
              <a:t>Sebastien Tomas, Piyush Patel</a:t>
            </a:r>
          </a:p>
        </p:txBody>
      </p:sp>
      <p:sp>
        <p:nvSpPr>
          <p:cNvPr id="8196" name="Rectangle 2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28BA91C-76C3-4764-9ABF-CE3610E91ACC}" type="slidenum">
              <a:rPr lang="en-US" smtClean="0"/>
              <a:pPr eaLnBrk="1" hangingPunct="1"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Customer’s problem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47750"/>
            <a:ext cx="8467725" cy="512445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We need to be able to communicate control information over Ethernet over CPRI interface to a </a:t>
            </a:r>
            <a:r>
              <a:rPr lang="en-US" dirty="0" smtClean="0"/>
              <a:t>remote radio</a:t>
            </a:r>
            <a:r>
              <a:rPr lang="en-US" dirty="0"/>
              <a:t>. We would like to do it on Linux on the ARM processor core. </a:t>
            </a:r>
            <a:endParaRPr lang="en-US" dirty="0" smtClean="0"/>
          </a:p>
          <a:p>
            <a:pPr lvl="0"/>
            <a:r>
              <a:rPr lang="en-US" dirty="0" smtClean="0"/>
              <a:t>Is </a:t>
            </a:r>
            <a:r>
              <a:rPr lang="en-US" dirty="0"/>
              <a:t>Ethernet over CPRI </a:t>
            </a:r>
            <a:r>
              <a:rPr lang="en-US" dirty="0" smtClean="0"/>
              <a:t>driver available </a:t>
            </a:r>
            <a:r>
              <a:rPr lang="en-US" dirty="0"/>
              <a:t>on Linux? If not, is there a plan to supply the one and when? Is there any other way </a:t>
            </a:r>
            <a:r>
              <a:rPr lang="en-US" dirty="0" smtClean="0"/>
              <a:t>to it</a:t>
            </a:r>
            <a:r>
              <a:rPr lang="en-US" dirty="0"/>
              <a:t>, like from the user space using some TI Libraries?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856310-941C-41B4-AD6A-E42792A54E3E}" type="slidenum">
              <a:rPr lang="en-US" smtClean="0"/>
              <a:pPr eaLnBrk="1" hangingPunct="1"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077761"/>
              </p:ext>
            </p:extLst>
          </p:nvPr>
        </p:nvGraphicFramePr>
        <p:xfrm>
          <a:off x="865188" y="1047750"/>
          <a:ext cx="7402512" cy="494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Visio" r:id="rId3" imgW="6124372" imgH="4092643" progId="Visio.Drawing.11">
                  <p:embed/>
                </p:oleObj>
              </mc:Choice>
              <mc:Fallback>
                <p:oleObj name="Visio" r:id="rId3" imgW="6124372" imgH="409264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5188" y="1047750"/>
                        <a:ext cx="7402512" cy="494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79664"/>
              </p:ext>
            </p:extLst>
          </p:nvPr>
        </p:nvGraphicFramePr>
        <p:xfrm>
          <a:off x="1219200" y="1219200"/>
          <a:ext cx="5259388" cy="4442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Visio" r:id="rId5" imgW="4117772" imgH="3478179" progId="Visio.Drawing.11">
                  <p:link updateAutomatic="1"/>
                </p:oleObj>
              </mc:Choice>
              <mc:Fallback>
                <p:oleObj name="Visio" r:id="rId5" imgW="4117772" imgH="3478179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1219200"/>
                        <a:ext cx="5259388" cy="4442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Note </a:t>
            </a:r>
            <a:r>
              <a:rPr lang="en-US" dirty="0" smtClean="0"/>
              <a:t>24:</a:t>
            </a:r>
            <a:br>
              <a:rPr lang="en-US" dirty="0" smtClean="0"/>
            </a:br>
            <a:r>
              <a:rPr lang="en-US" dirty="0" smtClean="0"/>
              <a:t>AIF2 </a:t>
            </a:r>
            <a:r>
              <a:rPr lang="en-US" dirty="0"/>
              <a:t>CPRI </a:t>
            </a:r>
            <a:r>
              <a:rPr lang="en-US" dirty="0" smtClean="0"/>
              <a:t>Fast C&amp;M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www.ti.com/litv/pdf/sprz370b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/>
              <a:t>This usage note describes some hardware (HW) limitation and restriction of the AIF2 </a:t>
            </a:r>
            <a:r>
              <a:rPr lang="en-US" dirty="0" smtClean="0"/>
              <a:t>Fast </a:t>
            </a:r>
            <a:r>
              <a:rPr lang="en-US" dirty="0"/>
              <a:t>Ethernet CPRI control word channel operation. This includes one HW limitation </a:t>
            </a:r>
            <a:r>
              <a:rPr lang="en-US" dirty="0" smtClean="0"/>
              <a:t>about </a:t>
            </a:r>
            <a:r>
              <a:rPr lang="en-US" dirty="0"/>
              <a:t>Fast Ethernet SSD (Start of Stream Delimiter) handling. This usage note also </a:t>
            </a:r>
            <a:r>
              <a:rPr lang="en-US" dirty="0" smtClean="0"/>
              <a:t>explains </a:t>
            </a:r>
            <a:r>
              <a:rPr lang="en-US" dirty="0"/>
              <a:t>the HW restrictions of 4B5B encoded data nibble level swapping, </a:t>
            </a:r>
            <a:r>
              <a:rPr lang="en-US" dirty="0" err="1" smtClean="0"/>
              <a:t>hyperframe</a:t>
            </a:r>
            <a:r>
              <a:rPr lang="en-US" dirty="0" smtClean="0"/>
              <a:t> boundary </a:t>
            </a:r>
            <a:r>
              <a:rPr lang="en-US" dirty="0"/>
              <a:t>delimitation and Ethernet packet CRC32 usage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Chosen </a:t>
            </a:r>
            <a:r>
              <a:rPr lang="en-US" dirty="0" smtClean="0"/>
              <a:t>workaround in architecture diagram is: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to  </a:t>
            </a:r>
            <a:r>
              <a:rPr lang="en-US" dirty="0"/>
              <a:t>implement  the </a:t>
            </a:r>
            <a:r>
              <a:rPr lang="en-US" dirty="0" smtClean="0"/>
              <a:t>CRC + </a:t>
            </a:r>
            <a:r>
              <a:rPr lang="en-US" dirty="0"/>
              <a:t>4B5B  encoder  and  decoder  </a:t>
            </a:r>
            <a:r>
              <a:rPr lang="en-US" dirty="0" smtClean="0"/>
              <a:t>on  ARM side,  </a:t>
            </a:r>
            <a:r>
              <a:rPr lang="en-US" dirty="0"/>
              <a:t>i.e. </a:t>
            </a:r>
            <a:r>
              <a:rPr lang="en-US" dirty="0" smtClean="0"/>
              <a:t>software implementation </a:t>
            </a:r>
            <a:r>
              <a:rPr lang="en-US" dirty="0"/>
              <a:t>of Fast </a:t>
            </a:r>
            <a:r>
              <a:rPr lang="en-US" dirty="0" smtClean="0"/>
              <a:t>CM</a:t>
            </a:r>
          </a:p>
          <a:p>
            <a:pPr lvl="1"/>
            <a:r>
              <a:rPr lang="en-US" dirty="0" smtClean="0"/>
              <a:t>Transmit/receive data </a:t>
            </a:r>
            <a:r>
              <a:rPr lang="en-US" dirty="0"/>
              <a:t>over AIF2 in a Null Delimiter </a:t>
            </a:r>
            <a:r>
              <a:rPr lang="en-US" dirty="0" smtClean="0"/>
              <a:t>mode </a:t>
            </a:r>
          </a:p>
          <a:p>
            <a:pPr lvl="1"/>
            <a:r>
              <a:rPr lang="en-US" dirty="0" err="1" smtClean="0"/>
              <a:t>Dsp</a:t>
            </a:r>
            <a:r>
              <a:rPr lang="en-US" dirty="0" smtClean="0"/>
              <a:t> example code for the workaround can be provided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MsgCom</a:t>
            </a:r>
            <a:r>
              <a:rPr lang="en-US" dirty="0" smtClean="0"/>
              <a:t>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DSP </a:t>
            </a:r>
            <a:r>
              <a:rPr lang="en-US" sz="2400" dirty="0"/>
              <a:t>– ARM </a:t>
            </a:r>
            <a:r>
              <a:rPr lang="en-US" sz="2400" dirty="0" smtClean="0"/>
              <a:t>Communication requires the </a:t>
            </a:r>
            <a:r>
              <a:rPr lang="en-US" sz="2400" dirty="0" err="1" smtClean="0"/>
              <a:t>SysLib</a:t>
            </a:r>
            <a:r>
              <a:rPr lang="en-US" sz="2400" dirty="0" smtClean="0"/>
              <a:t> package </a:t>
            </a:r>
            <a:r>
              <a:rPr lang="en-US" sz="2400" dirty="0"/>
              <a:t>from SC-MCSDK: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software-dl.ti.com/sdoemb/sdoemb_public_sw/sc_mcsdk/2_01_00_01/index_FDS.html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dirty="0" smtClean="0"/>
              <a:t>Task on DSP core 0 is responsible for relaying packets from:</a:t>
            </a:r>
          </a:p>
          <a:p>
            <a:pPr lvl="1"/>
            <a:r>
              <a:rPr lang="en-US" sz="2200" dirty="0" err="1" smtClean="0"/>
              <a:t>MsgCom</a:t>
            </a:r>
            <a:r>
              <a:rPr lang="en-US" sz="2200" dirty="0" smtClean="0"/>
              <a:t> channel to AIF2 fast </a:t>
            </a:r>
            <a:r>
              <a:rPr lang="en-US" sz="2200" dirty="0" err="1" smtClean="0"/>
              <a:t>c&amp;m</a:t>
            </a:r>
            <a:r>
              <a:rPr lang="en-US" sz="2200" dirty="0" smtClean="0"/>
              <a:t> </a:t>
            </a:r>
            <a:r>
              <a:rPr lang="en-US" sz="2200" dirty="0" err="1" smtClean="0"/>
              <a:t>Tx</a:t>
            </a:r>
            <a:r>
              <a:rPr lang="en-US" sz="2200" dirty="0" smtClean="0"/>
              <a:t> queue</a:t>
            </a:r>
          </a:p>
          <a:p>
            <a:pPr lvl="1"/>
            <a:r>
              <a:rPr lang="en-US" sz="2200" dirty="0" smtClean="0"/>
              <a:t>AIF2 </a:t>
            </a:r>
            <a:r>
              <a:rPr lang="en-US" sz="2200" dirty="0"/>
              <a:t>fast </a:t>
            </a:r>
            <a:r>
              <a:rPr lang="en-US" sz="2200" dirty="0" err="1"/>
              <a:t>c&amp;m</a:t>
            </a:r>
            <a:r>
              <a:rPr lang="en-US" sz="2200" dirty="0"/>
              <a:t> </a:t>
            </a:r>
            <a:r>
              <a:rPr lang="en-US" sz="2200" dirty="0" smtClean="0"/>
              <a:t>Rx queue to </a:t>
            </a:r>
            <a:r>
              <a:rPr lang="en-US" sz="2200" dirty="0" err="1" smtClean="0"/>
              <a:t>MsgCom</a:t>
            </a:r>
            <a:r>
              <a:rPr lang="en-US" sz="2200" dirty="0" smtClean="0"/>
              <a:t> channel</a:t>
            </a:r>
            <a:endParaRPr lang="en-US" sz="22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NDA Restrictio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 NDA Restrictions</Template>
  <TotalTime>2990</TotalTime>
  <Words>257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TI NDA Restrictions</vt:lpstr>
      <vt:lpstr>C:\ti\keystone-2-csl-lld\ti\drv\aif2\docs\LtePhy_fastc&amp;m.vsd</vt:lpstr>
      <vt:lpstr>Visio</vt:lpstr>
      <vt:lpstr>Fast c&amp;m support</vt:lpstr>
      <vt:lpstr>Customer’s problem</vt:lpstr>
      <vt:lpstr>Architecture diagram</vt:lpstr>
      <vt:lpstr>Usage Note 24: AIF2 CPRI Fast C&amp;M Restrictions</vt:lpstr>
      <vt:lpstr>MsgCom references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Josef Alt</dc:creator>
  <cp:lastModifiedBy>Tomas, Sebastien</cp:lastModifiedBy>
  <cp:revision>33</cp:revision>
  <dcterms:created xsi:type="dcterms:W3CDTF">2013-01-18T08:25:21Z</dcterms:created>
  <dcterms:modified xsi:type="dcterms:W3CDTF">2013-06-11T14:51:42Z</dcterms:modified>
</cp:coreProperties>
</file>