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6" r:id="rId2"/>
    <p:sldId id="263" r:id="rId3"/>
    <p:sldId id="270" r:id="rId4"/>
    <p:sldId id="267" r:id="rId5"/>
    <p:sldId id="268" r:id="rId6"/>
    <p:sldId id="269" r:id="rId7"/>
  </p:sldIdLst>
  <p:sldSz cx="9144000" cy="6858000" type="screen4x3"/>
  <p:notesSz cx="6935788" cy="9220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E0000"/>
    <a:srgbClr val="FF0000"/>
    <a:srgbClr val="AAAAA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53" autoAdjust="0"/>
    <p:restoredTop sz="94634" autoAdjust="0"/>
  </p:normalViewPr>
  <p:slideViewPr>
    <p:cSldViewPr>
      <p:cViewPr>
        <p:scale>
          <a:sx n="131" d="100"/>
          <a:sy n="131" d="100"/>
        </p:scale>
        <p:origin x="-564" y="60"/>
      </p:cViewPr>
      <p:guideLst>
        <p:guide orient="horz" pos="216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850" y="-96"/>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22883" name="Rectangle 3"/>
          <p:cNvSpPr>
            <a:spLocks noGrp="1" noChangeArrowheads="1"/>
          </p:cNvSpPr>
          <p:nvPr>
            <p:ph type="dt" sz="quarter" idx="1"/>
          </p:nvPr>
        </p:nvSpPr>
        <p:spPr bwMode="auto">
          <a:xfrm>
            <a:off x="3929063" y="0"/>
            <a:ext cx="3005137"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22884"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22885" name="Rectangle 5"/>
          <p:cNvSpPr>
            <a:spLocks noGrp="1" noChangeArrowheads="1"/>
          </p:cNvSpPr>
          <p:nvPr>
            <p:ph type="sldNum" sz="quarter" idx="3"/>
          </p:nvPr>
        </p:nvSpPr>
        <p:spPr bwMode="auto">
          <a:xfrm>
            <a:off x="3929063" y="8758238"/>
            <a:ext cx="3005137"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60B3EC30-8A7B-4B4A-BC61-145FDDFC4DD7}" type="slidenum">
              <a:rPr lang="en-US"/>
              <a:pPr>
                <a:defRPr/>
              </a:pPr>
              <a:t>‹#›</a:t>
            </a:fld>
            <a:endParaRPr lang="en-US"/>
          </a:p>
        </p:txBody>
      </p:sp>
    </p:spTree>
    <p:extLst>
      <p:ext uri="{BB962C8B-B14F-4D97-AF65-F5344CB8AC3E}">
        <p14:creationId xmlns:p14="http://schemas.microsoft.com/office/powerpoint/2010/main" xmlns="" val="2228200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21859"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62050" y="692150"/>
            <a:ext cx="4611688" cy="3457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1861" name="Rectangle 5"/>
          <p:cNvSpPr>
            <a:spLocks noGrp="1" noChangeArrowheads="1"/>
          </p:cNvSpPr>
          <p:nvPr>
            <p:ph type="body" sz="quarter" idx="3"/>
          </p:nvPr>
        </p:nvSpPr>
        <p:spPr bwMode="auto">
          <a:xfrm>
            <a:off x="693738" y="4379913"/>
            <a:ext cx="5548312"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21863" name="Rectangle 7"/>
          <p:cNvSpPr>
            <a:spLocks noGrp="1" noChangeArrowheads="1"/>
          </p:cNvSpPr>
          <p:nvPr>
            <p:ph type="sldNum" sz="quarter" idx="5"/>
          </p:nvPr>
        </p:nvSpPr>
        <p:spPr bwMode="auto">
          <a:xfrm>
            <a:off x="3929063" y="8758238"/>
            <a:ext cx="3005137"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16A52FE-8C4F-4524-9791-AD09AF2162D5}" type="slidenum">
              <a:rPr lang="en-US"/>
              <a:pPr>
                <a:defRPr/>
              </a:pPr>
              <a:t>‹#›</a:t>
            </a:fld>
            <a:endParaRPr lang="en-US"/>
          </a:p>
        </p:txBody>
      </p:sp>
    </p:spTree>
    <p:extLst>
      <p:ext uri="{BB962C8B-B14F-4D97-AF65-F5344CB8AC3E}">
        <p14:creationId xmlns:p14="http://schemas.microsoft.com/office/powerpoint/2010/main" xmlns="" val="40527626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defRPr sz="4000">
                <a:solidFill>
                  <a:srgbClr val="DE0000"/>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smtClean="0"/>
              <a:t>Click to edit Master subtitle style</a:t>
            </a:r>
            <a:endParaRPr lang="en-US"/>
          </a:p>
        </p:txBody>
      </p:sp>
    </p:spTree>
    <p:extLst>
      <p:ext uri="{BB962C8B-B14F-4D97-AF65-F5344CB8AC3E}">
        <p14:creationId xmlns:p14="http://schemas.microsoft.com/office/powerpoint/2010/main" xmlns="" val="110671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341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DE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83495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DE000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260924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E0000"/>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838315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rgbClr val="DE0000"/>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99032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8"/>
          <p:cNvGrpSpPr>
            <a:grpSpLocks/>
          </p:cNvGrpSpPr>
          <p:nvPr userDrawn="1"/>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7" descr="ti_logo_powerpoint_1_line.png"/>
          <p:cNvPicPr>
            <a:picLocks noChangeAspect="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31"/>
          <p:cNvSpPr txBox="1">
            <a:spLocks noChangeArrowheads="1"/>
          </p:cNvSpPr>
          <p:nvPr userDrawn="1"/>
        </p:nvSpPr>
        <p:spPr bwMode="auto">
          <a:xfrm>
            <a:off x="152400" y="6477000"/>
            <a:ext cx="2533650" cy="215900"/>
          </a:xfrm>
          <a:prstGeom prst="rect">
            <a:avLst/>
          </a:prstGeom>
          <a:noFill/>
          <a:ln w="9525">
            <a:noFill/>
            <a:miter lim="800000"/>
            <a:headEnd/>
            <a:tailEnd/>
          </a:ln>
          <a:effectLst/>
        </p:spPr>
        <p:txBody>
          <a:bodyPr>
            <a:spAutoFit/>
          </a:bodyPr>
          <a:lstStyle/>
          <a:p>
            <a:pPr>
              <a:spcBef>
                <a:spcPct val="50000"/>
              </a:spcBef>
              <a:defRPr/>
            </a:pPr>
            <a:r>
              <a:rPr lang="en-US" sz="800" dirty="0">
                <a:cs typeface="+mn-cs"/>
              </a:rPr>
              <a:t>TI Confidential – NDA Restrictions</a:t>
            </a:r>
          </a:p>
        </p:txBody>
      </p:sp>
      <p:sp>
        <p:nvSpPr>
          <p:cNvPr id="3074" name="Rectangle 2"/>
          <p:cNvSpPr>
            <a:spLocks noGrp="1" noChangeArrowheads="1"/>
          </p:cNvSpPr>
          <p:nvPr>
            <p:ph type="ctrTitle"/>
          </p:nvPr>
        </p:nvSpPr>
        <p:spPr>
          <a:xfrm>
            <a:off x="342900" y="1943100"/>
            <a:ext cx="8458200" cy="1470025"/>
          </a:xfrm>
        </p:spPr>
        <p:txBody>
          <a:bodyPr/>
          <a:lstStyle>
            <a:lvl1pPr>
              <a:defRPr sz="4000">
                <a:solidFill>
                  <a:srgbClr val="DE0000"/>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smtClean="0"/>
              <a:t>Click to edit Master subtitle style</a:t>
            </a:r>
            <a:endParaRPr lang="en-US"/>
          </a:p>
        </p:txBody>
      </p:sp>
    </p:spTree>
    <p:extLst>
      <p:ext uri="{BB962C8B-B14F-4D97-AF65-F5344CB8AC3E}">
        <p14:creationId xmlns:p14="http://schemas.microsoft.com/office/powerpoint/2010/main" xmlns="" val="29074603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3"/>
          <p:cNvGrpSpPr>
            <a:grpSpLocks/>
          </p:cNvGrpSpPr>
          <p:nvPr userDrawn="1"/>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7" descr="ti_logo_powerpoint_1_line.png"/>
          <p:cNvPicPr>
            <a:picLocks noChangeAspect="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31"/>
          <p:cNvSpPr txBox="1">
            <a:spLocks noChangeArrowheads="1"/>
          </p:cNvSpPr>
          <p:nvPr userDrawn="1"/>
        </p:nvSpPr>
        <p:spPr bwMode="auto">
          <a:xfrm>
            <a:off x="314325" y="6038850"/>
            <a:ext cx="2533650" cy="215900"/>
          </a:xfrm>
          <a:prstGeom prst="rect">
            <a:avLst/>
          </a:prstGeom>
          <a:noFill/>
          <a:ln w="9525">
            <a:noFill/>
            <a:miter lim="800000"/>
            <a:headEnd/>
            <a:tailEnd/>
          </a:ln>
          <a:effectLst/>
        </p:spPr>
        <p:txBody>
          <a:bodyPr>
            <a:spAutoFit/>
          </a:bodyPr>
          <a:lstStyle/>
          <a:p>
            <a:pPr>
              <a:spcBef>
                <a:spcPct val="50000"/>
              </a:spcBef>
              <a:defRPr/>
            </a:pPr>
            <a:r>
              <a:rPr lang="en-US" sz="800" dirty="0">
                <a:cs typeface="+mn-cs"/>
              </a:rPr>
              <a:t>TI Confidential – NDA Restrictions</a:t>
            </a:r>
          </a:p>
        </p:txBody>
      </p:sp>
      <p:sp>
        <p:nvSpPr>
          <p:cNvPr id="3074" name="Rectangle 2"/>
          <p:cNvSpPr>
            <a:spLocks noGrp="1" noChangeArrowheads="1"/>
          </p:cNvSpPr>
          <p:nvPr>
            <p:ph type="ctrTitle"/>
          </p:nvPr>
        </p:nvSpPr>
        <p:spPr>
          <a:xfrm>
            <a:off x="342900" y="1943100"/>
            <a:ext cx="8458200" cy="1470025"/>
          </a:xfrm>
        </p:spPr>
        <p:txBody>
          <a:bodyPr/>
          <a:lstStyle>
            <a:lvl1pPr>
              <a:defRPr sz="4000">
                <a:solidFill>
                  <a:srgbClr val="DE0000"/>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smtClean="0"/>
              <a:t>Click to edit Master subtitle style</a:t>
            </a:r>
            <a:endParaRPr lang="en-US"/>
          </a:p>
        </p:txBody>
      </p:sp>
    </p:spTree>
    <p:extLst>
      <p:ext uri="{BB962C8B-B14F-4D97-AF65-F5344CB8AC3E}">
        <p14:creationId xmlns:p14="http://schemas.microsoft.com/office/powerpoint/2010/main" xmlns="" val="25932572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3"/>
          <p:cNvGrpSpPr>
            <a:grpSpLocks/>
          </p:cNvGrpSpPr>
          <p:nvPr userDrawn="1"/>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7" descr="ti_logo_powerpoint_1_line.png"/>
          <p:cNvPicPr>
            <a:picLocks noChangeAspect="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31"/>
          <p:cNvSpPr txBox="1">
            <a:spLocks noChangeArrowheads="1"/>
          </p:cNvSpPr>
          <p:nvPr userDrawn="1"/>
        </p:nvSpPr>
        <p:spPr bwMode="auto">
          <a:xfrm>
            <a:off x="314325" y="6038850"/>
            <a:ext cx="2533650" cy="215900"/>
          </a:xfrm>
          <a:prstGeom prst="rect">
            <a:avLst/>
          </a:prstGeom>
          <a:noFill/>
          <a:ln w="9525">
            <a:noFill/>
            <a:miter lim="800000"/>
            <a:headEnd/>
            <a:tailEnd/>
          </a:ln>
          <a:effectLst/>
        </p:spPr>
        <p:txBody>
          <a:bodyPr>
            <a:spAutoFit/>
          </a:bodyPr>
          <a:lstStyle/>
          <a:p>
            <a:pPr>
              <a:spcBef>
                <a:spcPct val="50000"/>
              </a:spcBef>
              <a:defRPr/>
            </a:pPr>
            <a:r>
              <a:rPr lang="en-US" sz="800" dirty="0">
                <a:cs typeface="+mn-cs"/>
              </a:rPr>
              <a:t>TI Confidential – NDA Restrictions</a:t>
            </a:r>
          </a:p>
        </p:txBody>
      </p:sp>
      <p:sp>
        <p:nvSpPr>
          <p:cNvPr id="3074" name="Rectangle 2"/>
          <p:cNvSpPr>
            <a:spLocks noGrp="1" noChangeArrowheads="1"/>
          </p:cNvSpPr>
          <p:nvPr>
            <p:ph type="ctrTitle"/>
          </p:nvPr>
        </p:nvSpPr>
        <p:spPr>
          <a:xfrm>
            <a:off x="342900" y="1943100"/>
            <a:ext cx="8458200" cy="1470025"/>
          </a:xfrm>
        </p:spPr>
        <p:txBody>
          <a:bodyPr/>
          <a:lstStyle>
            <a:lvl1pPr>
              <a:defRPr sz="4000">
                <a:solidFill>
                  <a:srgbClr val="DE0000"/>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smtClean="0"/>
              <a:t>Click to edit Master subtitle style</a:t>
            </a:r>
            <a:endParaRPr lang="en-US"/>
          </a:p>
        </p:txBody>
      </p:sp>
    </p:spTree>
    <p:extLst>
      <p:ext uri="{BB962C8B-B14F-4D97-AF65-F5344CB8AC3E}">
        <p14:creationId xmlns:p14="http://schemas.microsoft.com/office/powerpoint/2010/main" xmlns="" val="205855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E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vl1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xmlns="" val="232449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DE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51768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E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51753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rgbClr val="DE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69677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E0000"/>
                </a:solidFill>
              </a:defRPr>
            </a:lvl1pPr>
          </a:lstStyle>
          <a:p>
            <a:r>
              <a:rPr lang="en-US" smtClean="0"/>
              <a:t>Click to edit Master title style</a:t>
            </a:r>
            <a:endParaRPr lang="en-US" dirty="0"/>
          </a:p>
        </p:txBody>
      </p:sp>
    </p:spTree>
    <p:extLst>
      <p:ext uri="{BB962C8B-B14F-4D97-AF65-F5344CB8AC3E}">
        <p14:creationId xmlns:p14="http://schemas.microsoft.com/office/powerpoint/2010/main" xmlns="" val="233083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28" name="Picture 8" descr="ti_logo_powerpoint_1_line.png"/>
          <p:cNvPicPr>
            <a:picLocks noChangeAspect="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231775" y="142875"/>
            <a:ext cx="8458200" cy="814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0" name="Rectangle 3"/>
          <p:cNvSpPr>
            <a:spLocks noGrp="1" noChangeArrowheads="1"/>
          </p:cNvSpPr>
          <p:nvPr>
            <p:ph type="body" idx="1"/>
          </p:nvPr>
        </p:nvSpPr>
        <p:spPr bwMode="auto">
          <a:xfrm>
            <a:off x="333375" y="1058863"/>
            <a:ext cx="8467725" cy="4935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32" name="Group 16"/>
          <p:cNvGrpSpPr>
            <a:grpSpLocks/>
          </p:cNvGrpSpPr>
          <p:nvPr/>
        </p:nvGrpSpPr>
        <p:grpSpPr bwMode="auto">
          <a:xfrm>
            <a:off x="-7938" y="6323013"/>
            <a:ext cx="8815388" cy="466725"/>
            <a:chOff x="-7620" y="6323077"/>
            <a:chExt cx="8814816" cy="466344"/>
          </a:xfrm>
        </p:grpSpPr>
        <p:cxnSp>
          <p:nvCxnSpPr>
            <p:cNvPr id="13" name="Straight Connector 12"/>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sp>
        <p:nvSpPr>
          <p:cNvPr id="21" name="Text Box 31"/>
          <p:cNvSpPr txBox="1">
            <a:spLocks noChangeArrowheads="1"/>
          </p:cNvSpPr>
          <p:nvPr/>
        </p:nvSpPr>
        <p:spPr bwMode="auto">
          <a:xfrm>
            <a:off x="152400" y="6477000"/>
            <a:ext cx="2533650" cy="215900"/>
          </a:xfrm>
          <a:prstGeom prst="rect">
            <a:avLst/>
          </a:prstGeom>
          <a:noFill/>
          <a:ln w="9525">
            <a:noFill/>
            <a:miter lim="800000"/>
            <a:headEnd/>
            <a:tailEnd/>
          </a:ln>
          <a:effectLst/>
        </p:spPr>
        <p:txBody>
          <a:bodyPr>
            <a:spAutoFit/>
          </a:bodyPr>
          <a:lstStyle/>
          <a:p>
            <a:pPr>
              <a:spcBef>
                <a:spcPct val="50000"/>
              </a:spcBef>
              <a:defRPr/>
            </a:pPr>
            <a:r>
              <a:rPr lang="en-US" sz="800" dirty="0">
                <a:cs typeface="+mn-cs"/>
              </a:rPr>
              <a:t>TI Confidential – NDA Restrictions</a:t>
            </a: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hf hdr="0" ftr="0" dt="0"/>
  <p:txStyles>
    <p:titleStyle>
      <a:lvl1pPr algn="l" rtl="0" eaLnBrk="1" fontAlgn="base" hangingPunct="1">
        <a:lnSpc>
          <a:spcPct val="85000"/>
        </a:lnSpc>
        <a:spcBef>
          <a:spcPct val="0"/>
        </a:spcBef>
        <a:spcAft>
          <a:spcPct val="0"/>
        </a:spcAft>
        <a:defRPr sz="3200" b="1">
          <a:solidFill>
            <a:srgbClr val="DE0000"/>
          </a:solidFill>
          <a:latin typeface="+mj-lt"/>
          <a:ea typeface="+mj-ea"/>
          <a:cs typeface="+mj-cs"/>
        </a:defRPr>
      </a:lvl1pPr>
      <a:lvl2pPr algn="l" rtl="0" eaLnBrk="1" fontAlgn="base" hangingPunct="1">
        <a:lnSpc>
          <a:spcPct val="85000"/>
        </a:lnSpc>
        <a:spcBef>
          <a:spcPct val="0"/>
        </a:spcBef>
        <a:spcAft>
          <a:spcPct val="0"/>
        </a:spcAft>
        <a:defRPr sz="3200" b="1">
          <a:solidFill>
            <a:schemeClr val="tx2"/>
          </a:solidFill>
          <a:latin typeface="Arial" charset="0"/>
        </a:defRPr>
      </a:lvl2pPr>
      <a:lvl3pPr algn="l" rtl="0" eaLnBrk="1" fontAlgn="base" hangingPunct="1">
        <a:lnSpc>
          <a:spcPct val="85000"/>
        </a:lnSpc>
        <a:spcBef>
          <a:spcPct val="0"/>
        </a:spcBef>
        <a:spcAft>
          <a:spcPct val="0"/>
        </a:spcAft>
        <a:defRPr sz="3200" b="1">
          <a:solidFill>
            <a:schemeClr val="tx2"/>
          </a:solidFill>
          <a:latin typeface="Arial" charset="0"/>
        </a:defRPr>
      </a:lvl3pPr>
      <a:lvl4pPr algn="l" rtl="0" eaLnBrk="1" fontAlgn="base" hangingPunct="1">
        <a:lnSpc>
          <a:spcPct val="85000"/>
        </a:lnSpc>
        <a:spcBef>
          <a:spcPct val="0"/>
        </a:spcBef>
        <a:spcAft>
          <a:spcPct val="0"/>
        </a:spcAft>
        <a:defRPr sz="3200" b="1">
          <a:solidFill>
            <a:schemeClr val="tx2"/>
          </a:solidFill>
          <a:latin typeface="Arial" charset="0"/>
        </a:defRPr>
      </a:lvl4pPr>
      <a:lvl5pPr algn="l" rtl="0" eaLnBrk="1" fontAlgn="base" hangingPunct="1">
        <a:lnSpc>
          <a:spcPct val="85000"/>
        </a:lnSpc>
        <a:spcBef>
          <a:spcPct val="0"/>
        </a:spcBef>
        <a:spcAft>
          <a:spcPct val="0"/>
        </a:spcAft>
        <a:defRPr sz="3200" b="1">
          <a:solidFill>
            <a:schemeClr val="tx2"/>
          </a:solidFill>
          <a:latin typeface="Arial" charset="0"/>
        </a:defRPr>
      </a:lvl5pPr>
      <a:lvl6pPr marL="457200" algn="l" rtl="0" eaLnBrk="1" fontAlgn="base" hangingPunct="1">
        <a:lnSpc>
          <a:spcPct val="85000"/>
        </a:lnSpc>
        <a:spcBef>
          <a:spcPct val="0"/>
        </a:spcBef>
        <a:spcAft>
          <a:spcPct val="0"/>
        </a:spcAft>
        <a:defRPr sz="3200" b="1">
          <a:solidFill>
            <a:srgbClr val="FF0000"/>
          </a:solidFill>
          <a:latin typeface="Arial" charset="0"/>
        </a:defRPr>
      </a:lvl6pPr>
      <a:lvl7pPr marL="914400" algn="l" rtl="0" eaLnBrk="1" fontAlgn="base" hangingPunct="1">
        <a:lnSpc>
          <a:spcPct val="85000"/>
        </a:lnSpc>
        <a:spcBef>
          <a:spcPct val="0"/>
        </a:spcBef>
        <a:spcAft>
          <a:spcPct val="0"/>
        </a:spcAft>
        <a:defRPr sz="3200" b="1">
          <a:solidFill>
            <a:srgbClr val="FF0000"/>
          </a:solidFill>
          <a:latin typeface="Arial" charset="0"/>
        </a:defRPr>
      </a:lvl7pPr>
      <a:lvl8pPr marL="1371600" algn="l" rtl="0" eaLnBrk="1" fontAlgn="base" hangingPunct="1">
        <a:lnSpc>
          <a:spcPct val="85000"/>
        </a:lnSpc>
        <a:spcBef>
          <a:spcPct val="0"/>
        </a:spcBef>
        <a:spcAft>
          <a:spcPct val="0"/>
        </a:spcAft>
        <a:defRPr sz="3200" b="1">
          <a:solidFill>
            <a:srgbClr val="FF0000"/>
          </a:solidFill>
          <a:latin typeface="Arial" charset="0"/>
        </a:defRPr>
      </a:lvl8pPr>
      <a:lvl9pPr marL="1828800" algn="l" rtl="0" eaLnBrk="1" fontAlgn="base" hangingPunct="1">
        <a:lnSpc>
          <a:spcPct val="85000"/>
        </a:lnSpc>
        <a:spcBef>
          <a:spcPct val="0"/>
        </a:spcBef>
        <a:spcAft>
          <a:spcPct val="0"/>
        </a:spcAft>
        <a:defRPr sz="3200" b="1">
          <a:solidFill>
            <a:srgbClr val="FF0000"/>
          </a:solidFill>
          <a:latin typeface="Arial" charset="0"/>
        </a:defRPr>
      </a:lvl9pPr>
    </p:titleStyle>
    <p:body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a:solidFill>
            <a:schemeClr val="tx1"/>
          </a:solidFill>
          <a:latin typeface="+mn-lt"/>
        </a:defRPr>
      </a:lvl3pPr>
      <a:lvl4pPr marL="1201738" indent="-233363" algn="l" rtl="0" eaLnBrk="1" fontAlgn="base" hangingPunct="1">
        <a:spcBef>
          <a:spcPct val="5000"/>
        </a:spcBef>
        <a:spcAft>
          <a:spcPct val="0"/>
        </a:spcAft>
        <a:buChar char="–"/>
        <a:defRPr>
          <a:solidFill>
            <a:schemeClr val="tx1"/>
          </a:solidFill>
          <a:latin typeface="+mn-lt"/>
        </a:defRPr>
      </a:lvl4pPr>
      <a:lvl5pPr marL="1489075" indent="-173038" algn="l" rtl="0" eaLnBrk="1" fontAlgn="base" hangingPunct="1">
        <a:spcBef>
          <a:spcPct val="0"/>
        </a:spcBef>
        <a:spcAft>
          <a:spcPct val="0"/>
        </a:spcAft>
        <a:buChar char="»"/>
        <a:defRPr>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oleObject" Target="file:///C:\ti\keystone-2-csl-lld\ti\drv\aif2\docs\multicoreLLD.vsd"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r>
              <a:rPr lang="en-US" dirty="0" smtClean="0"/>
              <a:t>AIF2 LLD</a:t>
            </a:r>
          </a:p>
        </p:txBody>
      </p:sp>
      <p:sp>
        <p:nvSpPr>
          <p:cNvPr id="8195" name="Rectangle 3"/>
          <p:cNvSpPr>
            <a:spLocks noGrp="1" noChangeArrowheads="1"/>
          </p:cNvSpPr>
          <p:nvPr>
            <p:ph type="subTitle" idx="1"/>
          </p:nvPr>
        </p:nvSpPr>
        <p:spPr/>
        <p:txBody>
          <a:bodyPr/>
          <a:lstStyle/>
          <a:p>
            <a:r>
              <a:rPr lang="en-US" dirty="0" smtClean="0"/>
              <a:t>Driver architecture for multiple software stacks</a:t>
            </a:r>
          </a:p>
          <a:p>
            <a:r>
              <a:rPr lang="en-US" sz="1400" dirty="0" smtClean="0"/>
              <a:t>EMEA Telecom System Applications</a:t>
            </a:r>
          </a:p>
          <a:p>
            <a:r>
              <a:rPr lang="en-US" sz="1400" dirty="0" smtClean="0"/>
              <a:t>Sebastien Tomas – Benjamin Mouchard</a:t>
            </a:r>
          </a:p>
        </p:txBody>
      </p:sp>
      <p:sp>
        <p:nvSpPr>
          <p:cNvPr id="8196" name="Rectangle 24"/>
          <p:cNvSpPr>
            <a:spLocks noGrp="1" noChangeArrowheads="1"/>
          </p:cNvSpPr>
          <p:nvPr>
            <p:ph type="sldNum" sz="quarter" idx="4294967295"/>
          </p:nvPr>
        </p:nvSpPr>
        <p:spPr>
          <a:xfrm>
            <a:off x="6642100" y="6038850"/>
            <a:ext cx="2133600" cy="2063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8BA91C-76C3-4764-9ABF-CE3610E91ACC}" type="slidenum">
              <a:rPr lang="en-US" smtClean="0"/>
              <a:pPr eaLnBrk="1" hangingPunct="1"/>
              <a:t>1</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SW stack needs for </a:t>
            </a:r>
            <a:r>
              <a:rPr lang="en-US" dirty="0" err="1" smtClean="0"/>
              <a:t>Cpri</a:t>
            </a:r>
            <a:r>
              <a:rPr lang="en-US" dirty="0" smtClean="0"/>
              <a:t> traffic </a:t>
            </a:r>
          </a:p>
        </p:txBody>
      </p:sp>
      <p:sp>
        <p:nvSpPr>
          <p:cNvPr id="11267" name="Rectangle 3"/>
          <p:cNvSpPr>
            <a:spLocks noGrp="1" noChangeArrowheads="1"/>
          </p:cNvSpPr>
          <p:nvPr>
            <p:ph idx="1"/>
          </p:nvPr>
        </p:nvSpPr>
        <p:spPr>
          <a:xfrm>
            <a:off x="333375" y="1047750"/>
            <a:ext cx="8467725" cy="5124450"/>
          </a:xfrm>
        </p:spPr>
        <p:txBody>
          <a:bodyPr>
            <a:normAutofit fontScale="92500" lnSpcReduction="20000"/>
          </a:bodyPr>
          <a:lstStyle/>
          <a:p>
            <a:pPr lvl="0"/>
            <a:r>
              <a:rPr lang="en-US" dirty="0" smtClean="0"/>
              <a:t>Different SW stacks need to access AIF2 resources simultaneously</a:t>
            </a:r>
          </a:p>
          <a:p>
            <a:pPr lvl="1"/>
            <a:r>
              <a:rPr lang="en-US" dirty="0" err="1" smtClean="0"/>
              <a:t>Lte</a:t>
            </a:r>
            <a:r>
              <a:rPr lang="en-US" dirty="0" smtClean="0"/>
              <a:t>, </a:t>
            </a:r>
            <a:r>
              <a:rPr lang="en-US" dirty="0" err="1" smtClean="0"/>
              <a:t>Wcdma</a:t>
            </a:r>
            <a:r>
              <a:rPr lang="en-US" dirty="0" smtClean="0"/>
              <a:t>, Ethernet fast C&amp;M</a:t>
            </a:r>
          </a:p>
          <a:p>
            <a:pPr lvl="0"/>
            <a:r>
              <a:rPr lang="en-US" dirty="0" smtClean="0"/>
              <a:t>AIF2 needs to be programmed at once during application initialization. </a:t>
            </a:r>
          </a:p>
          <a:p>
            <a:pPr lvl="0"/>
            <a:r>
              <a:rPr lang="en-US" dirty="0" smtClean="0"/>
              <a:t>AIF2 has 2 DMA modes: </a:t>
            </a:r>
          </a:p>
          <a:p>
            <a:pPr lvl="1"/>
            <a:r>
              <a:rPr lang="en-US" dirty="0" smtClean="0"/>
              <a:t>DIO </a:t>
            </a:r>
            <a:r>
              <a:rPr lang="en-US" dirty="0" err="1" smtClean="0"/>
              <a:t>xor</a:t>
            </a:r>
            <a:r>
              <a:rPr lang="en-US" dirty="0" smtClean="0"/>
              <a:t> </a:t>
            </a:r>
            <a:r>
              <a:rPr lang="en-US" dirty="0" smtClean="0"/>
              <a:t>PKTDMA for Antenna IQ samples</a:t>
            </a:r>
            <a:endParaRPr lang="en-US" dirty="0" smtClean="0"/>
          </a:p>
          <a:p>
            <a:pPr lvl="1"/>
            <a:r>
              <a:rPr lang="en-US" dirty="0" smtClean="0"/>
              <a:t>When applications co-exist on the same device, only one mode selected</a:t>
            </a:r>
          </a:p>
          <a:p>
            <a:pPr lvl="1"/>
            <a:r>
              <a:rPr lang="en-US" dirty="0" smtClean="0"/>
              <a:t>DIO recommended for Dual </a:t>
            </a:r>
            <a:r>
              <a:rPr lang="en-US" dirty="0" err="1" smtClean="0"/>
              <a:t>Lte</a:t>
            </a:r>
            <a:r>
              <a:rPr lang="en-US" dirty="0" smtClean="0"/>
              <a:t>/</a:t>
            </a:r>
            <a:r>
              <a:rPr lang="en-US" dirty="0" err="1" smtClean="0"/>
              <a:t>Wcdma</a:t>
            </a:r>
            <a:r>
              <a:rPr lang="en-US" dirty="0" smtClean="0"/>
              <a:t> </a:t>
            </a:r>
            <a:r>
              <a:rPr lang="en-US" dirty="0" smtClean="0"/>
              <a:t>Mode</a:t>
            </a:r>
          </a:p>
          <a:p>
            <a:pPr lvl="1"/>
            <a:r>
              <a:rPr lang="en-US" dirty="0" smtClean="0"/>
              <a:t> PKTDMA used for Ethernet fast C&amp;M in any case</a:t>
            </a:r>
            <a:endParaRPr lang="en-US" dirty="0" smtClean="0"/>
          </a:p>
          <a:p>
            <a:pPr lvl="0"/>
            <a:r>
              <a:rPr lang="en-US" dirty="0" smtClean="0"/>
              <a:t>Different stacks can generate traffic for the same AIF2 link, or different ones.</a:t>
            </a:r>
          </a:p>
          <a:p>
            <a:pPr lvl="1"/>
            <a:r>
              <a:rPr lang="en-US" dirty="0" smtClean="0"/>
              <a:t>Antenna IQ and </a:t>
            </a:r>
            <a:r>
              <a:rPr lang="en-US" dirty="0" err="1" smtClean="0"/>
              <a:t>Cpri</a:t>
            </a:r>
            <a:r>
              <a:rPr lang="en-US" dirty="0" smtClean="0"/>
              <a:t> control words can be on the same link</a:t>
            </a:r>
          </a:p>
          <a:p>
            <a:pPr lvl="0"/>
            <a:r>
              <a:rPr lang="en-US" dirty="0" smtClean="0"/>
              <a:t>Applications have also different timing needs</a:t>
            </a:r>
          </a:p>
          <a:p>
            <a:pPr lvl="1"/>
            <a:r>
              <a:rPr lang="en-US" dirty="0" smtClean="0"/>
              <a:t>That influences the programming of AIF2 radio timers</a:t>
            </a:r>
          </a:p>
          <a:p>
            <a:pPr lvl="1"/>
            <a:r>
              <a:rPr lang="en-US" dirty="0" smtClean="0"/>
              <a:t>AT events are also shared resources.</a:t>
            </a:r>
          </a:p>
          <a:p>
            <a:pPr lvl="0"/>
            <a:r>
              <a:rPr lang="en-US" dirty="0" smtClean="0"/>
              <a:t>That implies that the different applications need a mechanism to describe their AIF2 resource needs, and in return, get access to a specific resource, for instance a </a:t>
            </a:r>
            <a:r>
              <a:rPr lang="en-US" dirty="0" err="1" smtClean="0"/>
              <a:t>Dio</a:t>
            </a:r>
            <a:r>
              <a:rPr lang="en-US" dirty="0" smtClean="0"/>
              <a:t> engine number, or a </a:t>
            </a:r>
            <a:r>
              <a:rPr lang="en-US" dirty="0" err="1" smtClean="0"/>
              <a:t>Pktdma</a:t>
            </a:r>
            <a:r>
              <a:rPr lang="en-US" dirty="0" smtClean="0"/>
              <a:t>/HW queue</a:t>
            </a:r>
          </a:p>
          <a:p>
            <a:pPr lvl="0"/>
            <a:endParaRPr lang="en-US" dirty="0" smtClean="0"/>
          </a:p>
          <a:p>
            <a:pPr lvl="0"/>
            <a:endParaRPr lang="en-US" dirty="0" smtClean="0"/>
          </a:p>
          <a:p>
            <a:endParaRPr lang="en-US" dirty="0" smtClean="0"/>
          </a:p>
        </p:txBody>
      </p:sp>
      <p:sp>
        <p:nvSpPr>
          <p:cNvPr id="11268" name="Slide Number Placeholder 3"/>
          <p:cNvSpPr>
            <a:spLocks noGrp="1"/>
          </p:cNvSpPr>
          <p:nvPr>
            <p:ph type="sldNum" sz="quarter" idx="4294967295"/>
          </p:nvPr>
        </p:nvSpPr>
        <p:spPr>
          <a:xfrm>
            <a:off x="6642100" y="6049963"/>
            <a:ext cx="2133600" cy="2063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B856310-941C-41B4-AD6A-E42792A54E3E}" type="slidenum">
              <a:rPr lang="en-US" smtClean="0"/>
              <a:pPr eaLnBrk="1" hangingPunct="1"/>
              <a:t>2</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SW stack limitations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current implementation of L1 stacks SW is interleaved with AIF2 configuration for CPRI link</a:t>
            </a:r>
          </a:p>
          <a:p>
            <a:pPr lvl="1"/>
            <a:r>
              <a:rPr lang="en-US" dirty="0" smtClean="0"/>
              <a:t>CPRI link setup procedure has been implemented as part of L1 SW</a:t>
            </a:r>
          </a:p>
          <a:p>
            <a:pPr lvl="1"/>
            <a:r>
              <a:rPr lang="en-US" dirty="0" smtClean="0"/>
              <a:t>It is performed after receiving FAPI PHY START message from L2</a:t>
            </a:r>
          </a:p>
          <a:p>
            <a:r>
              <a:rPr lang="en-US" dirty="0" smtClean="0"/>
              <a:t>Such a startup sequence is creating following issues in the overall system</a:t>
            </a:r>
          </a:p>
          <a:p>
            <a:pPr lvl="1"/>
            <a:r>
              <a:rPr lang="en-US" dirty="0" smtClean="0"/>
              <a:t>CPRI link setup is dependent on L1 SW (not practical for a RRH)</a:t>
            </a:r>
          </a:p>
          <a:p>
            <a:pPr lvl="1"/>
            <a:r>
              <a:rPr lang="en-US" dirty="0" smtClean="0"/>
              <a:t>CPRI link is down whenever L1 SW suspends/crashes (should not be the case)</a:t>
            </a:r>
          </a:p>
          <a:p>
            <a:pPr lvl="1"/>
            <a:r>
              <a:rPr lang="en-US" dirty="0" smtClean="0"/>
              <a:t>Any reconfiguration/reset of L1 SW requires complete CPRI link setup/synchronization to be repeated and thus creating delays in reconfiguration/reset </a:t>
            </a:r>
          </a:p>
          <a:p>
            <a:r>
              <a:rPr lang="en-US" dirty="0" smtClean="0"/>
              <a:t>LTE RRH case: from the overall </a:t>
            </a:r>
            <a:r>
              <a:rPr lang="en-US" dirty="0" err="1" smtClean="0"/>
              <a:t>eNB</a:t>
            </a:r>
            <a:r>
              <a:rPr lang="en-US" dirty="0" smtClean="0"/>
              <a:t> layers startup procedure the FAPI PHY START message is tied to Cell Setup trigger, so unless the Cell setup command is complete- L1 SW cannot come up which in turn shall enable the CPRI link and thus the Communication with Radio head cannot be started unless the Cell setup is complete. This essentially means that radio head software download, radio head configuration cannot be performed till cell setup is complete. Communication link with radio head is lost whenever L1 SW is down as the CPRI link is also down.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Multi-stack scenarios of interest</a:t>
            </a:r>
            <a:endParaRPr lang="en-US" dirty="0"/>
          </a:p>
        </p:txBody>
      </p:sp>
      <p:sp>
        <p:nvSpPr>
          <p:cNvPr id="3" name="Content Placeholder 2"/>
          <p:cNvSpPr>
            <a:spLocks noGrp="1"/>
          </p:cNvSpPr>
          <p:nvPr>
            <p:ph idx="1"/>
          </p:nvPr>
        </p:nvSpPr>
        <p:spPr/>
        <p:txBody>
          <a:bodyPr/>
          <a:lstStyle/>
          <a:p>
            <a:pPr lvl="0"/>
            <a:r>
              <a:rPr lang="en-US" dirty="0" smtClean="0"/>
              <a:t>Small cell </a:t>
            </a:r>
            <a:r>
              <a:rPr lang="en-US" dirty="0" err="1" smtClean="0"/>
              <a:t>Lte</a:t>
            </a:r>
            <a:r>
              <a:rPr lang="en-US" dirty="0" smtClean="0"/>
              <a:t> and </a:t>
            </a:r>
            <a:r>
              <a:rPr lang="en-US" dirty="0" err="1" smtClean="0"/>
              <a:t>Wcdma</a:t>
            </a:r>
            <a:r>
              <a:rPr lang="en-US" dirty="0" smtClean="0"/>
              <a:t> simultaneous traffic</a:t>
            </a:r>
          </a:p>
          <a:p>
            <a:pPr lvl="1"/>
            <a:r>
              <a:rPr lang="en-US" dirty="0" smtClean="0"/>
              <a:t>1 AIF2 4x link  for </a:t>
            </a:r>
            <a:r>
              <a:rPr lang="en-US" dirty="0" err="1" smtClean="0"/>
              <a:t>Lte</a:t>
            </a:r>
            <a:r>
              <a:rPr lang="en-US" dirty="0" smtClean="0"/>
              <a:t>, 1 AIF2 4x link  for </a:t>
            </a:r>
            <a:r>
              <a:rPr lang="en-US" dirty="0" err="1" smtClean="0"/>
              <a:t>Wcdma</a:t>
            </a:r>
            <a:endParaRPr lang="en-US" dirty="0" smtClean="0"/>
          </a:p>
          <a:p>
            <a:pPr lvl="1"/>
            <a:r>
              <a:rPr lang="en-US" dirty="0" smtClean="0"/>
              <a:t>AIF2 DIO mode for both traffic</a:t>
            </a:r>
          </a:p>
          <a:p>
            <a:pPr lvl="1"/>
            <a:r>
              <a:rPr lang="en-US" dirty="0" smtClean="0"/>
              <a:t>AIF2 interfaces to FFTC, RAC,TAC, and </a:t>
            </a:r>
            <a:r>
              <a:rPr lang="en-US" dirty="0" smtClean="0"/>
              <a:t>DDR/SL2</a:t>
            </a:r>
            <a:endParaRPr lang="en-US" dirty="0" smtClean="0"/>
          </a:p>
          <a:p>
            <a:pPr lvl="0"/>
            <a:r>
              <a:rPr lang="en-US" dirty="0" smtClean="0"/>
              <a:t>Small cell </a:t>
            </a:r>
            <a:r>
              <a:rPr lang="en-US" dirty="0" err="1" smtClean="0"/>
              <a:t>Lte</a:t>
            </a:r>
            <a:r>
              <a:rPr lang="en-US" dirty="0" smtClean="0"/>
              <a:t> and Ethernet Fast C&amp;M </a:t>
            </a:r>
          </a:p>
          <a:p>
            <a:pPr lvl="1"/>
            <a:r>
              <a:rPr lang="en-US" dirty="0" smtClean="0"/>
              <a:t>Same AIF2 4x link for both types of traffic</a:t>
            </a:r>
          </a:p>
          <a:p>
            <a:pPr lvl="1"/>
            <a:r>
              <a:rPr lang="en-US" dirty="0" smtClean="0"/>
              <a:t>AIF2 PKTDMA mode for both traffic</a:t>
            </a:r>
          </a:p>
          <a:p>
            <a:pPr lvl="1"/>
            <a:r>
              <a:rPr lang="en-US" dirty="0" smtClean="0"/>
              <a:t>AIF2 interfaces to FFTC and DDR/SL2</a:t>
            </a:r>
          </a:p>
          <a:p>
            <a:pPr lvl="1"/>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proposal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De-couple AIF2 configuration from </a:t>
            </a:r>
            <a:r>
              <a:rPr lang="en-US" dirty="0" err="1" smtClean="0"/>
              <a:t>Lte</a:t>
            </a:r>
            <a:r>
              <a:rPr lang="en-US" dirty="0" smtClean="0"/>
              <a:t> and </a:t>
            </a:r>
            <a:r>
              <a:rPr lang="en-US" dirty="0" err="1" smtClean="0"/>
              <a:t>Wcdma</a:t>
            </a:r>
            <a:r>
              <a:rPr lang="en-US" dirty="0" smtClean="0"/>
              <a:t> L1 software</a:t>
            </a:r>
          </a:p>
          <a:p>
            <a:pPr lvl="0"/>
            <a:r>
              <a:rPr lang="en-US" dirty="0" smtClean="0"/>
              <a:t>One instance of AIF2 LLD across all applications</a:t>
            </a:r>
            <a:endParaRPr lang="en-US" sz="2800" dirty="0" smtClean="0"/>
          </a:p>
          <a:p>
            <a:pPr lvl="1"/>
            <a:r>
              <a:rPr lang="en-US" dirty="0" smtClean="0"/>
              <a:t>Place </a:t>
            </a:r>
            <a:r>
              <a:rPr lang="en-US" dirty="0" err="1" smtClean="0"/>
              <a:t>AIF_ConfigObj</a:t>
            </a:r>
            <a:r>
              <a:rPr lang="en-US" dirty="0" smtClean="0"/>
              <a:t> in shared memory section and let AIF2 LLD manage it</a:t>
            </a:r>
            <a:endParaRPr lang="en-US" sz="2400" dirty="0" smtClean="0"/>
          </a:p>
          <a:p>
            <a:pPr lvl="0"/>
            <a:r>
              <a:rPr lang="en-US" dirty="0" smtClean="0"/>
              <a:t>AIF2 register handling</a:t>
            </a:r>
            <a:endParaRPr lang="en-US" sz="2800" dirty="0" smtClean="0"/>
          </a:p>
          <a:p>
            <a:pPr lvl="1"/>
            <a:r>
              <a:rPr lang="en-US" dirty="0" smtClean="0"/>
              <a:t>Centralized configuration and AIF2 exception monitoring</a:t>
            </a:r>
          </a:p>
          <a:p>
            <a:pPr lvl="2"/>
            <a:r>
              <a:rPr lang="en-US" dirty="0" smtClean="0"/>
              <a:t>Only one DSP core will perform the actual programming of AIF2 registers</a:t>
            </a:r>
          </a:p>
          <a:p>
            <a:pPr lvl="2"/>
            <a:r>
              <a:rPr lang="en-US" dirty="0" smtClean="0"/>
              <a:t>Only one DSP core manages AIF2 exceptions, and then need a notification/alarm mechanism to the different stacks</a:t>
            </a:r>
            <a:endParaRPr lang="en-US" sz="2400" dirty="0" smtClean="0"/>
          </a:p>
          <a:p>
            <a:pPr lvl="0"/>
            <a:r>
              <a:rPr lang="en-US" dirty="0" smtClean="0"/>
              <a:t>Application interfaces</a:t>
            </a:r>
            <a:endParaRPr lang="en-US" sz="2800" dirty="0" smtClean="0"/>
          </a:p>
          <a:p>
            <a:pPr lvl="1"/>
            <a:r>
              <a:rPr lang="en-US" dirty="0" smtClean="0"/>
              <a:t>Init time</a:t>
            </a:r>
            <a:endParaRPr lang="en-US" sz="2400" dirty="0" smtClean="0"/>
          </a:p>
          <a:p>
            <a:pPr lvl="2"/>
            <a:r>
              <a:rPr lang="en-US" dirty="0" err="1" smtClean="0"/>
              <a:t>AIF_ResDescObj</a:t>
            </a:r>
            <a:r>
              <a:rPr lang="en-US" dirty="0" smtClean="0"/>
              <a:t> describes in one structure the needs from all stacks (mode, link number, number of </a:t>
            </a:r>
            <a:r>
              <a:rPr lang="en-US" dirty="0" err="1" smtClean="0"/>
              <a:t>AxCs</a:t>
            </a:r>
            <a:r>
              <a:rPr lang="en-US" dirty="0" smtClean="0"/>
              <a:t>, </a:t>
            </a:r>
            <a:r>
              <a:rPr lang="en-US" dirty="0" err="1" smtClean="0"/>
              <a:t>dio</a:t>
            </a:r>
            <a:r>
              <a:rPr lang="en-US" dirty="0" smtClean="0"/>
              <a:t> engine number, …)</a:t>
            </a:r>
            <a:endParaRPr lang="en-US" sz="2400" dirty="0" smtClean="0"/>
          </a:p>
          <a:p>
            <a:pPr lvl="2"/>
            <a:r>
              <a:rPr lang="en-US" dirty="0" smtClean="0"/>
              <a:t>Each stack gets the configuration during init time and is in charge of configuring its DMA parameters (</a:t>
            </a:r>
            <a:r>
              <a:rPr lang="en-US" dirty="0" err="1" smtClean="0"/>
              <a:t>PktDMA</a:t>
            </a:r>
            <a:r>
              <a:rPr lang="en-US" dirty="0" smtClean="0"/>
              <a:t> or DIO)</a:t>
            </a:r>
            <a:endParaRPr lang="en-US" sz="2400" dirty="0" smtClean="0"/>
          </a:p>
          <a:p>
            <a:pPr lvl="1"/>
            <a:r>
              <a:rPr lang="en-US" dirty="0" smtClean="0"/>
              <a:t>Runtime</a:t>
            </a:r>
            <a:endParaRPr lang="en-US" sz="2400" dirty="0" smtClean="0"/>
          </a:p>
          <a:p>
            <a:pPr lvl="2"/>
            <a:r>
              <a:rPr lang="en-US" dirty="0" smtClean="0"/>
              <a:t>Stacks get radio timer info thru specific </a:t>
            </a:r>
            <a:r>
              <a:rPr lang="en-US" dirty="0" err="1" smtClean="0"/>
              <a:t>lld</a:t>
            </a:r>
            <a:r>
              <a:rPr lang="en-US" dirty="0" smtClean="0"/>
              <a:t> APIs</a:t>
            </a:r>
            <a:endParaRPr lang="en-US" sz="2400" dirty="0" smtClean="0"/>
          </a:p>
          <a:p>
            <a:pPr lvl="2"/>
            <a:r>
              <a:rPr lang="en-US" dirty="0" smtClean="0"/>
              <a:t>To push/pop/recycle packets, this is done thru </a:t>
            </a:r>
            <a:r>
              <a:rPr lang="en-US" dirty="0" err="1" smtClean="0"/>
              <a:t>qmss</a:t>
            </a:r>
            <a:r>
              <a:rPr lang="en-US" dirty="0" smtClean="0"/>
              <a:t> </a:t>
            </a:r>
            <a:r>
              <a:rPr lang="en-US" dirty="0" err="1" smtClean="0"/>
              <a:t>lld</a:t>
            </a:r>
            <a:r>
              <a:rPr lang="en-US" dirty="0" smtClean="0"/>
              <a:t> using fields from the </a:t>
            </a:r>
            <a:r>
              <a:rPr lang="en-US" dirty="0" err="1" smtClean="0"/>
              <a:t>AIF_ConfigObj</a:t>
            </a:r>
            <a:endParaRPr lang="en-US" sz="2400" dirty="0" smtClean="0"/>
          </a:p>
          <a:p>
            <a:pPr lvl="0"/>
            <a:r>
              <a:rPr lang="en-US" dirty="0" smtClean="0"/>
              <a:t>Sync points across all cores:</a:t>
            </a:r>
            <a:endParaRPr lang="en-US" sz="2800" dirty="0" smtClean="0"/>
          </a:p>
          <a:p>
            <a:pPr lvl="1"/>
            <a:r>
              <a:rPr lang="en-US" dirty="0" smtClean="0"/>
              <a:t>For init/get resources from </a:t>
            </a:r>
            <a:r>
              <a:rPr lang="en-US" dirty="0" err="1" smtClean="0"/>
              <a:t>AIF_ResDescObj</a:t>
            </a:r>
            <a:endParaRPr lang="en-US" sz="2400" dirty="0" smtClean="0"/>
          </a:p>
          <a:p>
            <a:pPr lvl="1"/>
            <a:r>
              <a:rPr lang="en-US" dirty="0" smtClean="0"/>
              <a:t>Prior to </a:t>
            </a:r>
            <a:r>
              <a:rPr lang="en-US" dirty="0" err="1" smtClean="0"/>
              <a:t>AIF_initHw</a:t>
            </a:r>
            <a:r>
              <a:rPr lang="en-US" dirty="0" smtClean="0"/>
              <a:t>()</a:t>
            </a:r>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br>
              <a:rPr lang="en-US" dirty="0" smtClean="0"/>
            </a:br>
            <a:r>
              <a:rPr lang="en-US" dirty="0" smtClean="0"/>
              <a:t>Diagram</a:t>
            </a:r>
            <a:endParaRPr lang="en-US" dirty="0"/>
          </a:p>
        </p:txBody>
      </p:sp>
      <p:graphicFrame>
        <p:nvGraphicFramePr>
          <p:cNvPr id="4" name="Object 3"/>
          <p:cNvGraphicFramePr>
            <a:graphicFrameLocks noChangeAspect="1"/>
          </p:cNvGraphicFramePr>
          <p:nvPr/>
        </p:nvGraphicFramePr>
        <p:xfrm>
          <a:off x="3505200" y="1075"/>
          <a:ext cx="5562600" cy="7009325"/>
        </p:xfrm>
        <a:graphic>
          <a:graphicData uri="http://schemas.openxmlformats.org/presentationml/2006/ole">
            <p:oleObj spid="_x0000_s1026" name="Visio" r:id="rId3" imgW="8781915" imgH="11058728" progId="Visio.Drawing.11">
              <p:link updateAutomatic="1"/>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I NDA Restrictio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 NDA Restrictions</Template>
  <TotalTime>1424</TotalTime>
  <Words>613</Words>
  <Application>Microsoft Office PowerPoint</Application>
  <PresentationFormat>On-screen Show (4:3)</PresentationFormat>
  <Paragraphs>59</Paragraphs>
  <Slides>6</Slides>
  <Notes>0</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6</vt:i4>
      </vt:variant>
    </vt:vector>
  </HeadingPairs>
  <TitlesOfParts>
    <vt:vector size="8" baseType="lpstr">
      <vt:lpstr>TI NDA Restrictions</vt:lpstr>
      <vt:lpstr>C:\ti\keystone-2-csl-lld\ti\drv\aif2\docs\multicoreLLD.vsd</vt:lpstr>
      <vt:lpstr>AIF2 LLD</vt:lpstr>
      <vt:lpstr>SW stack needs for Cpri traffic </vt:lpstr>
      <vt:lpstr>Current SW stack limitations</vt:lpstr>
      <vt:lpstr>Multi-stack scenarios of interest</vt:lpstr>
      <vt:lpstr>Implementation proposal</vt:lpstr>
      <vt:lpstr>Architecture Diagram</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Josef Alt</dc:creator>
  <cp:lastModifiedBy>a0918790</cp:lastModifiedBy>
  <cp:revision>22</cp:revision>
  <dcterms:created xsi:type="dcterms:W3CDTF">2013-01-18T08:25:21Z</dcterms:created>
  <dcterms:modified xsi:type="dcterms:W3CDTF">2013-03-04T17:17:55Z</dcterms:modified>
</cp:coreProperties>
</file>