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9" r:id="rId2"/>
    <p:sldId id="260" r:id="rId3"/>
    <p:sldId id="287" r:id="rId4"/>
    <p:sldId id="262" r:id="rId5"/>
    <p:sldId id="267" r:id="rId6"/>
    <p:sldId id="268" r:id="rId7"/>
    <p:sldId id="270" r:id="rId8"/>
    <p:sldId id="263" r:id="rId9"/>
    <p:sldId id="273" r:id="rId10"/>
    <p:sldId id="274" r:id="rId11"/>
    <p:sldId id="264" r:id="rId12"/>
    <p:sldId id="275" r:id="rId13"/>
    <p:sldId id="278" r:id="rId14"/>
    <p:sldId id="285" r:id="rId15"/>
    <p:sldId id="297" r:id="rId16"/>
    <p:sldId id="265" r:id="rId17"/>
    <p:sldId id="279" r:id="rId18"/>
    <p:sldId id="280" r:id="rId19"/>
    <p:sldId id="283" r:id="rId20"/>
    <p:sldId id="286" r:id="rId21"/>
    <p:sldId id="282" r:id="rId22"/>
    <p:sldId id="290" r:id="rId23"/>
    <p:sldId id="291" r:id="rId24"/>
    <p:sldId id="288" r:id="rId25"/>
    <p:sldId id="281" r:id="rId26"/>
    <p:sldId id="292" r:id="rId27"/>
    <p:sldId id="293" r:id="rId28"/>
    <p:sldId id="298" r:id="rId29"/>
    <p:sldId id="300" r:id="rId30"/>
    <p:sldId id="294" r:id="rId31"/>
    <p:sldId id="295" r:id="rId32"/>
    <p:sldId id="266" r:id="rId33"/>
  </p:sldIdLst>
  <p:sldSz cx="12192000" cy="6858000"/>
  <p:notesSz cx="7104063" cy="10234613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C401033-259A-44BD-9C80-68D35139AA04}">
          <p14:sldIdLst>
            <p14:sldId id="259"/>
            <p14:sldId id="260"/>
            <p14:sldId id="287"/>
            <p14:sldId id="262"/>
            <p14:sldId id="267"/>
            <p14:sldId id="268"/>
            <p14:sldId id="270"/>
            <p14:sldId id="263"/>
            <p14:sldId id="273"/>
            <p14:sldId id="274"/>
            <p14:sldId id="264"/>
            <p14:sldId id="275"/>
          </p14:sldIdLst>
        </p14:section>
        <p14:section name="第 1 节" id="{C3337BA6-3DF0-4411-99A4-6310D78F3E73}">
          <p14:sldIdLst>
            <p14:sldId id="278"/>
            <p14:sldId id="285"/>
            <p14:sldId id="297"/>
            <p14:sldId id="265"/>
            <p14:sldId id="279"/>
            <p14:sldId id="280"/>
            <p14:sldId id="283"/>
            <p14:sldId id="286"/>
            <p14:sldId id="282"/>
            <p14:sldId id="290"/>
            <p14:sldId id="291"/>
            <p14:sldId id="288"/>
            <p14:sldId id="281"/>
            <p14:sldId id="292"/>
            <p14:sldId id="293"/>
            <p14:sldId id="298"/>
            <p14:sldId id="300"/>
            <p14:sldId id="294"/>
            <p14:sldId id="29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E7FF"/>
    <a:srgbClr val="FF0000"/>
    <a:srgbClr val="FF5050"/>
    <a:srgbClr val="800202"/>
    <a:srgbClr val="04497D"/>
    <a:srgbClr val="11FF7D"/>
    <a:srgbClr val="DC4864"/>
    <a:srgbClr val="27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>
        <p:scale>
          <a:sx n="75" d="100"/>
          <a:sy n="75" d="100"/>
        </p:scale>
        <p:origin x="276" y="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F6C1-9603-45EE-A0D2-F3D33C7FD7D2}" type="datetimeFigureOut">
              <a:rPr lang="zh-CN" altLang="en-US" smtClean="0"/>
              <a:t>2020-12-25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E28E-8D29-409A-8F38-39A93462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3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85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0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21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832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70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46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08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4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99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37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4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93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78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91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84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19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7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08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4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29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12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3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961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99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7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4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36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67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37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5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12A3-4350-4A80-A02A-F92B3B1D0E4C}" type="datetimeFigureOut">
              <a:rPr lang="zh-CN" altLang="en-US" smtClean="0"/>
              <a:t>2020-12-25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1292-BB4D-45FA-8CF3-FAD5B2231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7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48e1d0cbffed09322e60ec6a930eaf3"/>
          <p:cNvPicPr>
            <a:picLocks noChangeAspect="1"/>
          </p:cNvPicPr>
          <p:nvPr userDrawn="1"/>
        </p:nvPicPr>
        <p:blipFill>
          <a:blip r:embed="rId4"/>
          <a:srcRect l="2081" r="13876"/>
          <a:stretch>
            <a:fillRect/>
          </a:stretch>
        </p:blipFill>
        <p:spPr>
          <a:xfrm>
            <a:off x="-60325" y="-5080"/>
            <a:ext cx="12313285" cy="686816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60325" y="-5080"/>
            <a:ext cx="12313285" cy="68694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</p:sldLayoutIdLst>
  <p:transition spd="med" advClick="0" advTm="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700" y="210294"/>
            <a:ext cx="6602810" cy="664770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94049" y="1914328"/>
            <a:ext cx="7359869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dirty="0">
                <a:solidFill>
                  <a:srgbClr val="6AE7FF"/>
                </a:solidFill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天斗药业管理系统</a:t>
            </a:r>
            <a:endParaRPr sz="6600" dirty="0">
              <a:solidFill>
                <a:srgbClr val="6AE7FF"/>
              </a:solidFill>
              <a:effectLst/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46028" y="3080090"/>
            <a:ext cx="470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6AE7FF"/>
                </a:solidFill>
                <a:latin typeface="Playfair Display Black" panose="00000A00000000000000" pitchFamily="50" charset="0"/>
                <a:ea typeface="汉仪程行简" panose="00020600040101010101" pitchFamily="18" charset="-122"/>
              </a:rPr>
              <a:t>Pharmacy management system</a:t>
            </a:r>
            <a:endParaRPr lang="en-US" altLang="zh-CN" sz="1600" dirty="0">
              <a:solidFill>
                <a:srgbClr val="6AE7FF"/>
              </a:solidFill>
              <a:latin typeface="Playfair Display Black" panose="00000A00000000000000" pitchFamily="50" charset="0"/>
              <a:ea typeface="汉仪程行简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05228" y="3676694"/>
            <a:ext cx="2279497" cy="403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10FBFE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汇报人：李林旭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8" grpId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23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  <a:sym typeface="+mn-ea"/>
              </a:rPr>
              <a:t>数据字典 </a:t>
            </a:r>
            <a:r>
              <a:rPr lang="zh-CN" altLang="en-US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lang="zh-CN" altLang="en-US" sz="3200" b="1" dirty="0">
                <a:solidFill>
                  <a:srgbClr val="10FBFE"/>
                </a:solidFill>
                <a:latin typeface="点字文人榜书" panose="00020600040101010101" pitchFamily="18" charset="-122"/>
                <a:ea typeface="点字文人榜书" panose="00020600040101010101" pitchFamily="18" charset="-122"/>
                <a:sym typeface="+mn-ea"/>
              </a:rPr>
              <a:t>表单</a:t>
            </a:r>
            <a:endParaRPr lang="zh-CN" altLang="en-US" sz="3200" b="1" dirty="0">
              <a:solidFill>
                <a:srgbClr val="10FBFE"/>
              </a:solidFill>
              <a:latin typeface="点字文人榜书" panose="00020600040101010101" pitchFamily="18" charset="-122"/>
              <a:ea typeface="点字文人榜书" panose="00020600040101010101" pitchFamily="18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6052097" y="1940719"/>
            <a:ext cx="0" cy="361315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243638" y="3253423"/>
            <a:ext cx="4984750" cy="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863185" y="3064510"/>
            <a:ext cx="377825" cy="377825"/>
          </a:xfrm>
          <a:prstGeom prst="ellipse">
            <a:avLst/>
          </a:prstGeom>
          <a:solidFill>
            <a:srgbClr val="6A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94"/>
          <p:cNvGrpSpPr/>
          <p:nvPr/>
        </p:nvGrpSpPr>
        <p:grpSpPr bwMode="auto">
          <a:xfrm>
            <a:off x="6714649" y="467827"/>
            <a:ext cx="2522609" cy="2484120"/>
            <a:chOff x="9390392" y="2186816"/>
            <a:chExt cx="1545336" cy="1545336"/>
          </a:xfrm>
        </p:grpSpPr>
        <p:sp>
          <p:nvSpPr>
            <p:cNvPr id="14" name="Oval 19"/>
            <p:cNvSpPr/>
            <p:nvPr/>
          </p:nvSpPr>
          <p:spPr>
            <a:xfrm>
              <a:off x="9577609" y="2377402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Arc 23"/>
            <p:cNvSpPr/>
            <p:nvPr/>
          </p:nvSpPr>
          <p:spPr>
            <a:xfrm>
              <a:off x="9390392" y="2186816"/>
              <a:ext cx="1545336" cy="1545336"/>
            </a:xfrm>
            <a:prstGeom prst="arc">
              <a:avLst>
                <a:gd name="adj1" fmla="val 17026676"/>
                <a:gd name="adj2" fmla="val 13044588"/>
              </a:avLst>
            </a:prstGeom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TextBox 29"/>
            <p:cNvSpPr txBox="1">
              <a:spLocks noChangeArrowheads="1"/>
            </p:cNvSpPr>
            <p:nvPr/>
          </p:nvSpPr>
          <p:spPr bwMode="auto">
            <a:xfrm>
              <a:off x="9637979" y="2815886"/>
              <a:ext cx="1055836" cy="287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rgbClr val="6AE7FF"/>
                  </a:solidFill>
                  <a:latin typeface="汉仪颜楷 W" panose="00020600040101010101" pitchFamily="18" charset="-122"/>
                  <a:ea typeface="汉仪颜楷 W" panose="00020600040101010101" pitchFamily="18" charset="-122"/>
                </a:rPr>
                <a:t>自动售货机</a:t>
              </a:r>
              <a:endPara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5B9162D-174B-4348-8446-CBFE659DA0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24" y="1411148"/>
            <a:ext cx="5875105" cy="44063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CF8FE0-D554-4906-9695-AE7F9C4A5B2F}"/>
              </a:ext>
            </a:extLst>
          </p:cNvPr>
          <p:cNvSpPr txBox="1"/>
          <p:nvPr/>
        </p:nvSpPr>
        <p:spPr>
          <a:xfrm>
            <a:off x="6858000" y="3614312"/>
            <a:ext cx="32398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利用自动售药机的便捷性</a:t>
            </a:r>
            <a:r>
              <a:rPr lang="en-US" altLang="zh-CN" sz="2000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扩大药店的经营范围</a:t>
            </a:r>
            <a:r>
              <a:rPr lang="en-US" altLang="zh-CN" sz="2000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根据不同地段的特点</a:t>
            </a:r>
            <a:r>
              <a:rPr lang="en-US" altLang="zh-CN" sz="2000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选择性投放</a:t>
            </a:r>
            <a:r>
              <a:rPr lang="en-US" altLang="zh-CN" sz="2000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时时跟进数据</a:t>
            </a:r>
            <a:r>
              <a:rPr lang="en-US" altLang="zh-CN" sz="2000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查询药品的销量情况</a:t>
            </a:r>
            <a:r>
              <a:rPr lang="en-US" altLang="zh-CN" sz="2000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更新药品</a:t>
            </a:r>
          </a:p>
        </p:txBody>
      </p:sp>
      <p:grpSp>
        <p:nvGrpSpPr>
          <p:cNvPr id="17" name="组合 19">
            <a:extLst>
              <a:ext uri="{FF2B5EF4-FFF2-40B4-BE49-F238E27FC236}">
                <a16:creationId xmlns:a16="http://schemas.microsoft.com/office/drawing/2014/main" id="{C2B1A69E-A6B1-43FF-90EC-FB01F31F1DE8}"/>
              </a:ext>
            </a:extLst>
          </p:cNvPr>
          <p:cNvGrpSpPr/>
          <p:nvPr/>
        </p:nvGrpSpPr>
        <p:grpSpPr bwMode="auto">
          <a:xfrm>
            <a:off x="2563264" y="708312"/>
            <a:ext cx="782955" cy="130810"/>
            <a:chOff x="2879812" y="1150472"/>
            <a:chExt cx="648072" cy="10800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DAB7111-7E5B-4C16-9932-622609B92DA4}"/>
                </a:ext>
              </a:extLst>
            </p:cNvPr>
            <p:cNvCxnSpPr/>
            <p:nvPr/>
          </p:nvCxnSpPr>
          <p:spPr>
            <a:xfrm>
              <a:off x="2879812" y="1203985"/>
              <a:ext cx="648072" cy="0"/>
            </a:xfrm>
            <a:prstGeom prst="line">
              <a:avLst/>
            </a:prstGeom>
            <a:ln w="127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0A09DA1-715B-4F95-B47A-02F5BEA905A9}"/>
                </a:ext>
              </a:extLst>
            </p:cNvPr>
            <p:cNvSpPr/>
            <p:nvPr/>
          </p:nvSpPr>
          <p:spPr>
            <a:xfrm>
              <a:off x="3173885" y="1150472"/>
              <a:ext cx="108210" cy="1080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  <a:latin typeface="汉仪尚巍和风体 W" panose="00020600040101010101" pitchFamily="18" charset="-122"/>
                <a:ea typeface="汉仪尚巍和风体 W" panose="00020600040101010101" pitchFamily="18" charset="-122"/>
              </a:rPr>
              <a:t>03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44060" y="2875002"/>
            <a:ext cx="3735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 dirty="0">
                <a:solidFill>
                  <a:srgbClr val="10FBFE"/>
                </a:solidFill>
                <a:latin typeface="汉仪东海墨行 W" panose="00020600040101010101" pitchFamily="18" charset="-122"/>
                <a:ea typeface="汉仪东海墨行 W" panose="00020600040101010101" pitchFamily="18" charset="-122"/>
              </a:rPr>
              <a:t>结构展示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229" y="398840"/>
            <a:ext cx="523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  <a:sym typeface="+mn-ea"/>
              </a:rPr>
              <a:t>E-R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  <a:sym typeface="+mn-ea"/>
              </a:rPr>
              <a:t>图展示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2C02997-EA54-422E-B9AB-1657A70CA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348" y="0"/>
            <a:ext cx="8651175" cy="6858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52390" y="375615"/>
            <a:ext cx="523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数据流图 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/First</a:t>
            </a:r>
            <a:endParaRPr lang="zh-CN" altLang="en-US" sz="3200" b="1" dirty="0">
              <a:solidFill>
                <a:srgbClr val="10FBFE"/>
              </a:solidFill>
              <a:latin typeface="汉仪铸字木头人W" panose="00020600040101010101" pitchFamily="18" charset="-122"/>
              <a:ea typeface="汉仪铸字木头人W" panose="00020600040101010101" pitchFamily="18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C9D9DC-9FB6-4B1E-9569-A6C06E969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89" y="983615"/>
            <a:ext cx="8891752" cy="5515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083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689982" y="377190"/>
            <a:ext cx="523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数据流图 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/Second</a:t>
            </a:r>
            <a:endParaRPr lang="zh-CN" altLang="en-US" sz="3200" b="1" dirty="0">
              <a:solidFill>
                <a:srgbClr val="10FBFE"/>
              </a:solidFill>
              <a:latin typeface="汉仪铸字木头人W" panose="00020600040101010101" pitchFamily="18" charset="-122"/>
              <a:ea typeface="汉仪铸字木头人W" panose="00020600040101010101" pitchFamily="18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1477A8-AC23-4F08-B887-35C02F4FD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35" y="1022226"/>
            <a:ext cx="9341330" cy="4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89482" y="5247184"/>
            <a:ext cx="595168" cy="595168"/>
            <a:chOff x="6096000" y="4371976"/>
            <a:chExt cx="595168" cy="595168"/>
          </a:xfrm>
        </p:grpSpPr>
        <p:sp>
          <p:nvSpPr>
            <p:cNvPr id="11" name="矩形: 圆角 8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statistics-on-laptop_82095"/>
            <p:cNvSpPr>
              <a:spLocks noChangeAspect="1"/>
            </p:cNvSpPr>
            <p:nvPr/>
          </p:nvSpPr>
          <p:spPr bwMode="auto">
            <a:xfrm>
              <a:off x="6199456" y="4525560"/>
              <a:ext cx="388257" cy="288001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</p:sp>
      </p:grpSp>
      <p:grpSp>
        <p:nvGrpSpPr>
          <p:cNvPr id="36" name="组合 35"/>
          <p:cNvGrpSpPr/>
          <p:nvPr/>
        </p:nvGrpSpPr>
        <p:grpSpPr>
          <a:xfrm>
            <a:off x="2166930" y="5247184"/>
            <a:ext cx="595168" cy="595168"/>
            <a:chOff x="6096000" y="4371976"/>
            <a:chExt cx="595168" cy="595168"/>
          </a:xfrm>
        </p:grpSpPr>
        <p:sp>
          <p:nvSpPr>
            <p:cNvPr id="37" name="矩形: 圆角 36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6205958" y="4475432"/>
              <a:ext cx="375253" cy="388257"/>
            </a:xfrm>
            <a:custGeom>
              <a:avLst/>
              <a:gdLst>
                <a:gd name="connsiteX0" fmla="*/ 153872 w 320675"/>
                <a:gd name="connsiteY0" fmla="*/ 11112 h 331787"/>
                <a:gd name="connsiteX1" fmla="*/ 153872 w 320675"/>
                <a:gd name="connsiteY1" fmla="*/ 161105 h 331787"/>
                <a:gd name="connsiteX2" fmla="*/ 166803 w 320675"/>
                <a:gd name="connsiteY2" fmla="*/ 177915 h 331787"/>
                <a:gd name="connsiteX3" fmla="*/ 170682 w 320675"/>
                <a:gd name="connsiteY3" fmla="*/ 177915 h 331787"/>
                <a:gd name="connsiteX4" fmla="*/ 186198 w 320675"/>
                <a:gd name="connsiteY4" fmla="*/ 168864 h 331787"/>
                <a:gd name="connsiteX5" fmla="*/ 250851 w 320675"/>
                <a:gd name="connsiteY5" fmla="*/ 39559 h 331787"/>
                <a:gd name="connsiteX6" fmla="*/ 320675 w 320675"/>
                <a:gd name="connsiteY6" fmla="*/ 171450 h 331787"/>
                <a:gd name="connsiteX7" fmla="*/ 160337 w 320675"/>
                <a:gd name="connsiteY7" fmla="*/ 331787 h 331787"/>
                <a:gd name="connsiteX8" fmla="*/ 0 w 320675"/>
                <a:gd name="connsiteY8" fmla="*/ 171450 h 331787"/>
                <a:gd name="connsiteX9" fmla="*/ 153872 w 320675"/>
                <a:gd name="connsiteY9" fmla="*/ 11112 h 331787"/>
                <a:gd name="connsiteX10" fmla="*/ 169862 w 320675"/>
                <a:gd name="connsiteY10" fmla="*/ 0 h 331787"/>
                <a:gd name="connsiteX11" fmla="*/ 242887 w 320675"/>
                <a:gd name="connsiteY11" fmla="*/ 16810 h 331787"/>
                <a:gd name="connsiteX12" fmla="*/ 169862 w 320675"/>
                <a:gd name="connsiteY12" fmla="*/ 160338 h 331787"/>
                <a:gd name="connsiteX13" fmla="*/ 169862 w 320675"/>
                <a:gd name="connsiteY13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0675" h="331787">
                  <a:moveTo>
                    <a:pt x="153872" y="11112"/>
                  </a:moveTo>
                  <a:cubicBezTo>
                    <a:pt x="153872" y="11112"/>
                    <a:pt x="153872" y="11112"/>
                    <a:pt x="153872" y="161105"/>
                  </a:cubicBezTo>
                  <a:cubicBezTo>
                    <a:pt x="153872" y="168864"/>
                    <a:pt x="159044" y="175329"/>
                    <a:pt x="166803" y="177915"/>
                  </a:cubicBezTo>
                  <a:cubicBezTo>
                    <a:pt x="168096" y="177915"/>
                    <a:pt x="169389" y="177915"/>
                    <a:pt x="170682" y="177915"/>
                  </a:cubicBezTo>
                  <a:cubicBezTo>
                    <a:pt x="177147" y="177915"/>
                    <a:pt x="183612" y="174036"/>
                    <a:pt x="186198" y="168864"/>
                  </a:cubicBezTo>
                  <a:cubicBezTo>
                    <a:pt x="186198" y="168864"/>
                    <a:pt x="186198" y="168864"/>
                    <a:pt x="250851" y="39559"/>
                  </a:cubicBezTo>
                  <a:cubicBezTo>
                    <a:pt x="293521" y="69299"/>
                    <a:pt x="320675" y="117142"/>
                    <a:pt x="320675" y="171450"/>
                  </a:cubicBezTo>
                  <a:cubicBezTo>
                    <a:pt x="320675" y="260670"/>
                    <a:pt x="248265" y="331787"/>
                    <a:pt x="160337" y="331787"/>
                  </a:cubicBezTo>
                  <a:cubicBezTo>
                    <a:pt x="72410" y="331787"/>
                    <a:pt x="0" y="260670"/>
                    <a:pt x="0" y="171450"/>
                  </a:cubicBezTo>
                  <a:cubicBezTo>
                    <a:pt x="0" y="84816"/>
                    <a:pt x="68531" y="14991"/>
                    <a:pt x="153872" y="11112"/>
                  </a:cubicBezTo>
                  <a:close/>
                  <a:moveTo>
                    <a:pt x="169862" y="0"/>
                  </a:moveTo>
                  <a:cubicBezTo>
                    <a:pt x="195942" y="0"/>
                    <a:pt x="242887" y="16810"/>
                    <a:pt x="242887" y="16810"/>
                  </a:cubicBezTo>
                  <a:cubicBezTo>
                    <a:pt x="242887" y="16810"/>
                    <a:pt x="242887" y="16810"/>
                    <a:pt x="169862" y="160338"/>
                  </a:cubicBezTo>
                  <a:cubicBezTo>
                    <a:pt x="169862" y="160338"/>
                    <a:pt x="169862" y="160338"/>
                    <a:pt x="169862" y="0"/>
                  </a:cubicBez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44378" y="5247184"/>
            <a:ext cx="595168" cy="595168"/>
            <a:chOff x="6096000" y="4371976"/>
            <a:chExt cx="595168" cy="595168"/>
          </a:xfrm>
        </p:grpSpPr>
        <p:sp>
          <p:nvSpPr>
            <p:cNvPr id="40" name="矩形: 圆角 39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1" name="statistics-on-laptop_82095"/>
            <p:cNvSpPr>
              <a:spLocks noChangeAspect="1"/>
            </p:cNvSpPr>
            <p:nvPr/>
          </p:nvSpPr>
          <p:spPr bwMode="auto">
            <a:xfrm>
              <a:off x="6199456" y="4538897"/>
              <a:ext cx="388257" cy="261326"/>
            </a:xfrm>
            <a:custGeom>
              <a:avLst/>
              <a:gdLst>
                <a:gd name="connsiteX0" fmla="*/ 139872 w 330200"/>
                <a:gd name="connsiteY0" fmla="*/ 160338 h 222250"/>
                <a:gd name="connsiteX1" fmla="*/ 295103 w 330200"/>
                <a:gd name="connsiteY1" fmla="*/ 160338 h 222250"/>
                <a:gd name="connsiteX2" fmla="*/ 301625 w 330200"/>
                <a:gd name="connsiteY2" fmla="*/ 167266 h 222250"/>
                <a:gd name="connsiteX3" fmla="*/ 295103 w 330200"/>
                <a:gd name="connsiteY3" fmla="*/ 173038 h 222250"/>
                <a:gd name="connsiteX4" fmla="*/ 139872 w 330200"/>
                <a:gd name="connsiteY4" fmla="*/ 173038 h 222250"/>
                <a:gd name="connsiteX5" fmla="*/ 133350 w 330200"/>
                <a:gd name="connsiteY5" fmla="*/ 167266 h 222250"/>
                <a:gd name="connsiteX6" fmla="*/ 139872 w 330200"/>
                <a:gd name="connsiteY6" fmla="*/ 160338 h 222250"/>
                <a:gd name="connsiteX7" fmla="*/ 14287 w 330200"/>
                <a:gd name="connsiteY7" fmla="*/ 106363 h 222250"/>
                <a:gd name="connsiteX8" fmla="*/ 14287 w 330200"/>
                <a:gd name="connsiteY8" fmla="*/ 201533 h 222250"/>
                <a:gd name="connsiteX9" fmla="*/ 20732 w 330200"/>
                <a:gd name="connsiteY9" fmla="*/ 207963 h 222250"/>
                <a:gd name="connsiteX10" fmla="*/ 309467 w 330200"/>
                <a:gd name="connsiteY10" fmla="*/ 207963 h 222250"/>
                <a:gd name="connsiteX11" fmla="*/ 315912 w 330200"/>
                <a:gd name="connsiteY11" fmla="*/ 201533 h 222250"/>
                <a:gd name="connsiteX12" fmla="*/ 315912 w 330200"/>
                <a:gd name="connsiteY12" fmla="*/ 106363 h 222250"/>
                <a:gd name="connsiteX13" fmla="*/ 14287 w 330200"/>
                <a:gd name="connsiteY13" fmla="*/ 106363 h 222250"/>
                <a:gd name="connsiteX14" fmla="*/ 14287 w 330200"/>
                <a:gd name="connsiteY14" fmla="*/ 53975 h 222250"/>
                <a:gd name="connsiteX15" fmla="*/ 14287 w 330200"/>
                <a:gd name="connsiteY15" fmla="*/ 92075 h 222250"/>
                <a:gd name="connsiteX16" fmla="*/ 315912 w 330200"/>
                <a:gd name="connsiteY16" fmla="*/ 92075 h 222250"/>
                <a:gd name="connsiteX17" fmla="*/ 315912 w 330200"/>
                <a:gd name="connsiteY17" fmla="*/ 53975 h 222250"/>
                <a:gd name="connsiteX18" fmla="*/ 20732 w 330200"/>
                <a:gd name="connsiteY18" fmla="*/ 14288 h 222250"/>
                <a:gd name="connsiteX19" fmla="*/ 14287 w 330200"/>
                <a:gd name="connsiteY19" fmla="*/ 20972 h 222250"/>
                <a:gd name="connsiteX20" fmla="*/ 14287 w 330200"/>
                <a:gd name="connsiteY20" fmla="*/ 39688 h 222250"/>
                <a:gd name="connsiteX21" fmla="*/ 315912 w 330200"/>
                <a:gd name="connsiteY21" fmla="*/ 39688 h 222250"/>
                <a:gd name="connsiteX22" fmla="*/ 315912 w 330200"/>
                <a:gd name="connsiteY22" fmla="*/ 20972 h 222250"/>
                <a:gd name="connsiteX23" fmla="*/ 309467 w 330200"/>
                <a:gd name="connsiteY23" fmla="*/ 14288 h 222250"/>
                <a:gd name="connsiteX24" fmla="*/ 20732 w 330200"/>
                <a:gd name="connsiteY24" fmla="*/ 14288 h 222250"/>
                <a:gd name="connsiteX25" fmla="*/ 20637 w 330200"/>
                <a:gd name="connsiteY25" fmla="*/ 0 h 222250"/>
                <a:gd name="connsiteX26" fmla="*/ 309563 w 330200"/>
                <a:gd name="connsiteY26" fmla="*/ 0 h 222250"/>
                <a:gd name="connsiteX27" fmla="*/ 330200 w 330200"/>
                <a:gd name="connsiteY27" fmla="*/ 20674 h 222250"/>
                <a:gd name="connsiteX28" fmla="*/ 330200 w 330200"/>
                <a:gd name="connsiteY28" fmla="*/ 201576 h 222250"/>
                <a:gd name="connsiteX29" fmla="*/ 309563 w 330200"/>
                <a:gd name="connsiteY29" fmla="*/ 222250 h 222250"/>
                <a:gd name="connsiteX30" fmla="*/ 20637 w 330200"/>
                <a:gd name="connsiteY30" fmla="*/ 222250 h 222250"/>
                <a:gd name="connsiteX31" fmla="*/ 0 w 330200"/>
                <a:gd name="connsiteY31" fmla="*/ 201576 h 222250"/>
                <a:gd name="connsiteX32" fmla="*/ 0 w 330200"/>
                <a:gd name="connsiteY32" fmla="*/ 20674 h 222250"/>
                <a:gd name="connsiteX33" fmla="*/ 20637 w 330200"/>
                <a:gd name="connsiteY33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0200" h="222250">
                  <a:moveTo>
                    <a:pt x="139872" y="160338"/>
                  </a:moveTo>
                  <a:cubicBezTo>
                    <a:pt x="139872" y="160338"/>
                    <a:pt x="139872" y="160338"/>
                    <a:pt x="295103" y="160338"/>
                  </a:cubicBezTo>
                  <a:cubicBezTo>
                    <a:pt x="297712" y="160338"/>
                    <a:pt x="301625" y="163802"/>
                    <a:pt x="301625" y="167266"/>
                  </a:cubicBezTo>
                  <a:cubicBezTo>
                    <a:pt x="301625" y="170729"/>
                    <a:pt x="297712" y="173038"/>
                    <a:pt x="295103" y="173038"/>
                  </a:cubicBezTo>
                  <a:cubicBezTo>
                    <a:pt x="295103" y="173038"/>
                    <a:pt x="295103" y="173038"/>
                    <a:pt x="139872" y="173038"/>
                  </a:cubicBezTo>
                  <a:cubicBezTo>
                    <a:pt x="135959" y="173038"/>
                    <a:pt x="133350" y="170729"/>
                    <a:pt x="133350" y="167266"/>
                  </a:cubicBezTo>
                  <a:cubicBezTo>
                    <a:pt x="133350" y="163802"/>
                    <a:pt x="135959" y="160338"/>
                    <a:pt x="139872" y="160338"/>
                  </a:cubicBezTo>
                  <a:close/>
                  <a:moveTo>
                    <a:pt x="14287" y="106363"/>
                  </a:moveTo>
                  <a:cubicBezTo>
                    <a:pt x="14287" y="106363"/>
                    <a:pt x="14287" y="106363"/>
                    <a:pt x="14287" y="201533"/>
                  </a:cubicBezTo>
                  <a:cubicBezTo>
                    <a:pt x="14287" y="205391"/>
                    <a:pt x="16865" y="207963"/>
                    <a:pt x="20732" y="207963"/>
                  </a:cubicBezTo>
                  <a:cubicBezTo>
                    <a:pt x="20732" y="207963"/>
                    <a:pt x="20732" y="207963"/>
                    <a:pt x="309467" y="207963"/>
                  </a:cubicBezTo>
                  <a:cubicBezTo>
                    <a:pt x="313334" y="207963"/>
                    <a:pt x="315912" y="205391"/>
                    <a:pt x="315912" y="201533"/>
                  </a:cubicBezTo>
                  <a:cubicBezTo>
                    <a:pt x="315912" y="201533"/>
                    <a:pt x="315912" y="201533"/>
                    <a:pt x="315912" y="106363"/>
                  </a:cubicBezTo>
                  <a:cubicBezTo>
                    <a:pt x="315912" y="106363"/>
                    <a:pt x="315912" y="106363"/>
                    <a:pt x="14287" y="106363"/>
                  </a:cubicBezTo>
                  <a:close/>
                  <a:moveTo>
                    <a:pt x="14287" y="53975"/>
                  </a:moveTo>
                  <a:lnTo>
                    <a:pt x="14287" y="92075"/>
                  </a:lnTo>
                  <a:lnTo>
                    <a:pt x="315912" y="92075"/>
                  </a:lnTo>
                  <a:lnTo>
                    <a:pt x="315912" y="53975"/>
                  </a:lnTo>
                  <a:close/>
                  <a:moveTo>
                    <a:pt x="20732" y="14288"/>
                  </a:moveTo>
                  <a:cubicBezTo>
                    <a:pt x="16865" y="14288"/>
                    <a:pt x="14287" y="16961"/>
                    <a:pt x="14287" y="20972"/>
                  </a:cubicBezTo>
                  <a:cubicBezTo>
                    <a:pt x="14287" y="20972"/>
                    <a:pt x="14287" y="20972"/>
                    <a:pt x="14287" y="39688"/>
                  </a:cubicBezTo>
                  <a:cubicBezTo>
                    <a:pt x="14287" y="39688"/>
                    <a:pt x="14287" y="39688"/>
                    <a:pt x="315912" y="39688"/>
                  </a:cubicBezTo>
                  <a:cubicBezTo>
                    <a:pt x="315912" y="39688"/>
                    <a:pt x="315912" y="39688"/>
                    <a:pt x="315912" y="20972"/>
                  </a:cubicBezTo>
                  <a:cubicBezTo>
                    <a:pt x="315912" y="16961"/>
                    <a:pt x="313334" y="14288"/>
                    <a:pt x="309467" y="14288"/>
                  </a:cubicBezTo>
                  <a:cubicBezTo>
                    <a:pt x="309467" y="14288"/>
                    <a:pt x="309467" y="14288"/>
                    <a:pt x="20732" y="14288"/>
                  </a:cubicBezTo>
                  <a:close/>
                  <a:moveTo>
                    <a:pt x="20637" y="0"/>
                  </a:moveTo>
                  <a:cubicBezTo>
                    <a:pt x="20637" y="0"/>
                    <a:pt x="20637" y="0"/>
                    <a:pt x="309563" y="0"/>
                  </a:cubicBezTo>
                  <a:cubicBezTo>
                    <a:pt x="321171" y="0"/>
                    <a:pt x="330200" y="9045"/>
                    <a:pt x="330200" y="20674"/>
                  </a:cubicBezTo>
                  <a:cubicBezTo>
                    <a:pt x="330200" y="20674"/>
                    <a:pt x="330200" y="20674"/>
                    <a:pt x="330200" y="201576"/>
                  </a:cubicBezTo>
                  <a:cubicBezTo>
                    <a:pt x="330200" y="213205"/>
                    <a:pt x="321171" y="222250"/>
                    <a:pt x="309563" y="222250"/>
                  </a:cubicBezTo>
                  <a:cubicBezTo>
                    <a:pt x="309563" y="222250"/>
                    <a:pt x="309563" y="222250"/>
                    <a:pt x="20637" y="222250"/>
                  </a:cubicBezTo>
                  <a:cubicBezTo>
                    <a:pt x="9029" y="222250"/>
                    <a:pt x="0" y="213205"/>
                    <a:pt x="0" y="201576"/>
                  </a:cubicBezTo>
                  <a:cubicBezTo>
                    <a:pt x="0" y="201576"/>
                    <a:pt x="0" y="201576"/>
                    <a:pt x="0" y="20674"/>
                  </a:cubicBezTo>
                  <a:cubicBezTo>
                    <a:pt x="0" y="9045"/>
                    <a:pt x="9029" y="0"/>
                    <a:pt x="20637" y="0"/>
                  </a:cubicBez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321826" y="5247184"/>
            <a:ext cx="595168" cy="595168"/>
            <a:chOff x="6096000" y="4371976"/>
            <a:chExt cx="595168" cy="595168"/>
          </a:xfrm>
        </p:grpSpPr>
        <p:sp>
          <p:nvSpPr>
            <p:cNvPr id="43" name="矩形: 圆角 42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4" name="statistics-on-laptop_82095"/>
            <p:cNvSpPr>
              <a:spLocks noChangeAspect="1"/>
            </p:cNvSpPr>
            <p:nvPr/>
          </p:nvSpPr>
          <p:spPr bwMode="auto">
            <a:xfrm>
              <a:off x="6245188" y="4475432"/>
              <a:ext cx="296793" cy="388257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6" name="TextBox 35"/>
          <p:cNvSpPr txBox="1">
            <a:spLocks noChangeArrowheads="1"/>
          </p:cNvSpPr>
          <p:nvPr/>
        </p:nvSpPr>
        <p:spPr bwMode="auto">
          <a:xfrm>
            <a:off x="1013460" y="1575189"/>
            <a:ext cx="45399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药品编号</a:t>
            </a:r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员工编号</a:t>
            </a:r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入库时间</a:t>
            </a:r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药品数量</a:t>
            </a:r>
            <a:endParaRPr lang="en-US" altLang="zh-CN" sz="1600" kern="100" dirty="0">
              <a:solidFill>
                <a:srgbClr val="6AE7FF"/>
              </a:solidFill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  <a:p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药品名称</a:t>
            </a:r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员工名称</a:t>
            </a:r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zh-CN" altLang="en-US" sz="1600" kern="100" dirty="0">
              <a:solidFill>
                <a:srgbClr val="6AE7FF"/>
              </a:solidFill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</p:txBody>
      </p:sp>
      <p:sp>
        <p:nvSpPr>
          <p:cNvPr id="50" name="文本框 7"/>
          <p:cNvSpPr txBox="1">
            <a:spLocks noChangeArrowheads="1"/>
          </p:cNvSpPr>
          <p:nvPr/>
        </p:nvSpPr>
        <p:spPr bwMode="auto">
          <a:xfrm>
            <a:off x="1018103" y="1234254"/>
            <a:ext cx="2682240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入库单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1009495" y="2933158"/>
            <a:ext cx="44697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药品编号</a:t>
            </a:r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员工编号</a:t>
            </a:r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出货时间</a:t>
            </a:r>
            <a:endParaRPr lang="en-US" altLang="zh-CN" sz="1600" kern="100" dirty="0">
              <a:solidFill>
                <a:srgbClr val="6AE7FF"/>
              </a:solidFill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  <a:p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药品名称</a:t>
            </a:r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员工名称</a:t>
            </a:r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zh-CN" altLang="en-US" sz="1600" kern="100" dirty="0">
              <a:solidFill>
                <a:srgbClr val="6AE7FF"/>
              </a:solidFill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1013460" y="2621305"/>
            <a:ext cx="2682240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出库单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1013460" y="4328160"/>
            <a:ext cx="45360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药品编号</a:t>
            </a:r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 销售时间</a:t>
            </a:r>
            <a:endParaRPr lang="en-US" altLang="zh-CN" sz="1600" kern="100" dirty="0">
              <a:solidFill>
                <a:srgbClr val="6AE7FF"/>
              </a:solidFill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  <a:p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药品名称</a:t>
            </a:r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药品售价</a:t>
            </a:r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药品进价</a:t>
            </a:r>
            <a:r>
              <a:rPr lang="en-US" altLang="zh-CN" sz="16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en-US" altLang="zh-CN" sz="1600" dirty="0">
              <a:solidFill>
                <a:srgbClr val="6AE7FF"/>
              </a:solidFill>
              <a:ea typeface="微软雅黑" panose="020B0503020204020204" charset="-122"/>
            </a:endParaRPr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1013460" y="3990975"/>
            <a:ext cx="2682240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销售单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29DF65-711B-46DB-B654-3198AE391E64}"/>
              </a:ext>
            </a:extLst>
          </p:cNvPr>
          <p:cNvSpPr txBox="1"/>
          <p:nvPr/>
        </p:nvSpPr>
        <p:spPr>
          <a:xfrm>
            <a:off x="952390" y="375615"/>
            <a:ext cx="523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数据字典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/ 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模型优化</a:t>
            </a:r>
            <a:endParaRPr lang="zh-CN" altLang="en-US" sz="3200" b="1" dirty="0">
              <a:solidFill>
                <a:srgbClr val="10FBFE"/>
              </a:solidFill>
              <a:latin typeface="汉仪铸字木头人W" panose="00020600040101010101" pitchFamily="18" charset="-122"/>
              <a:ea typeface="汉仪铸字木头人W" panose="00020600040101010101" pitchFamily="18" charset="-122"/>
              <a:sym typeface="+mn-ea"/>
            </a:endParaRPr>
          </a:p>
        </p:txBody>
      </p:sp>
      <p:sp>
        <p:nvSpPr>
          <p:cNvPr id="26" name="文本框 7">
            <a:extLst>
              <a:ext uri="{FF2B5EF4-FFF2-40B4-BE49-F238E27FC236}">
                <a16:creationId xmlns:a16="http://schemas.microsoft.com/office/drawing/2014/main" id="{3EAD33FB-5423-4167-BD6C-936394821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866" y="1689734"/>
            <a:ext cx="2682240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退货单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6750A3EE-4E8F-4B98-B53F-0DA0E4A77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865" y="3225545"/>
            <a:ext cx="4533039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采购单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14E6F1-08E8-4BEE-ABF8-6ECF1E366D39}"/>
              </a:ext>
            </a:extLst>
          </p:cNvPr>
          <p:cNvSpPr txBox="1"/>
          <p:nvPr/>
        </p:nvSpPr>
        <p:spPr>
          <a:xfrm>
            <a:off x="6385866" y="3557391"/>
            <a:ext cx="390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药品编号</a:t>
            </a:r>
            <a:r>
              <a:rPr lang="en-US" altLang="zh-CN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 供货商名称</a:t>
            </a:r>
            <a:r>
              <a:rPr lang="en-US" altLang="zh-CN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退货时间</a:t>
            </a:r>
            <a:endParaRPr lang="en-US" altLang="zh-CN" sz="1800" kern="100" dirty="0">
              <a:solidFill>
                <a:srgbClr val="6AE7FF"/>
              </a:solidFill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  <a:p>
            <a:r>
              <a:rPr lang="en-US" altLang="zh-CN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en-US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药品名称</a:t>
            </a:r>
            <a:r>
              <a:rPr lang="en-US" altLang="zh-CN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E6DD99-934D-41B6-A0CB-52AE34C0440F}"/>
              </a:ext>
            </a:extLst>
          </p:cNvPr>
          <p:cNvSpPr txBox="1"/>
          <p:nvPr/>
        </p:nvSpPr>
        <p:spPr>
          <a:xfrm>
            <a:off x="6288536" y="2026919"/>
            <a:ext cx="3619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药品编号</a:t>
            </a:r>
            <a:r>
              <a:rPr lang="en-US" altLang="zh-CN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 供货商名称</a:t>
            </a:r>
            <a:r>
              <a:rPr lang="en-US" altLang="zh-CN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退货时间</a:t>
            </a:r>
            <a:r>
              <a:rPr lang="en-US" altLang="zh-CN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en-US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药品名称</a:t>
            </a:r>
            <a:r>
              <a:rPr lang="en-US" altLang="zh-CN" sz="1800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zh-CN" altLang="en-US" sz="1800" kern="100" dirty="0">
              <a:solidFill>
                <a:srgbClr val="6AE7FF"/>
              </a:solidFill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6" grpId="0"/>
      <p:bldP spid="50" grpId="0"/>
      <p:bldP spid="14" grpId="0"/>
      <p:bldP spid="15" grpId="0"/>
      <p:bldP spid="16" grpId="0"/>
      <p:bldP spid="17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  <a:latin typeface="汉仪尚巍和风体 W" panose="00020600040101010101" pitchFamily="18" charset="-122"/>
                <a:ea typeface="汉仪尚巍和风体 W" panose="00020600040101010101" pitchFamily="18" charset="-122"/>
              </a:rPr>
              <a:t>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31708" y="2875002"/>
            <a:ext cx="5090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 dirty="0">
                <a:solidFill>
                  <a:srgbClr val="10FBFE"/>
                </a:solidFill>
                <a:latin typeface="汉仪东海墨行 W" panose="00020600040101010101" pitchFamily="18" charset="-122"/>
                <a:ea typeface="汉仪东海墨行 W" panose="00020600040101010101" pitchFamily="18" charset="-122"/>
              </a:rPr>
              <a:t>数据库实现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4" y="377190"/>
            <a:ext cx="523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创建数据库</a:t>
            </a:r>
            <a:endParaRPr lang="zh-CN" altLang="en-US" sz="3200" b="1" dirty="0">
              <a:solidFill>
                <a:srgbClr val="10FBFE"/>
              </a:solidFill>
              <a:latin typeface="汉仪铸字木头人W" panose="00020600040101010101" pitchFamily="18" charset="-122"/>
              <a:ea typeface="汉仪铸字木头人W" panose="00020600040101010101" pitchFamily="18" charset="-122"/>
              <a:sym typeface="+mn-ea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968365" y="2160270"/>
            <a:ext cx="4842510" cy="1270"/>
          </a:xfrm>
          <a:prstGeom prst="line">
            <a:avLst/>
          </a:prstGeom>
          <a:ln w="12700">
            <a:solidFill>
              <a:srgbClr val="6AE7FF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图片 2">
            <a:extLst>
              <a:ext uri="{FF2B5EF4-FFF2-40B4-BE49-F238E27FC236}">
                <a16:creationId xmlns:a16="http://schemas.microsoft.com/office/drawing/2014/main" id="{75440563-BBA0-4941-8894-C1C24C215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42" y="2060442"/>
            <a:ext cx="11366575" cy="284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tatistics-on-laptop_82095">
            <a:extLst>
              <a:ext uri="{FF2B5EF4-FFF2-40B4-BE49-F238E27FC236}">
                <a16:creationId xmlns:a16="http://schemas.microsoft.com/office/drawing/2014/main" id="{893382BA-D705-4C34-8C2E-0E98E7490074}"/>
              </a:ext>
            </a:extLst>
          </p:cNvPr>
          <p:cNvSpPr>
            <a:spLocks noChangeAspect="1"/>
          </p:cNvSpPr>
          <p:nvPr/>
        </p:nvSpPr>
        <p:spPr bwMode="auto">
          <a:xfrm>
            <a:off x="11417839" y="56620"/>
            <a:ext cx="774161" cy="798009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87388" y="431712"/>
            <a:ext cx="523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数据库的建立 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/ 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创建表</a:t>
            </a:r>
            <a:endParaRPr lang="zh-CN" altLang="en-US" sz="3200" b="1" dirty="0">
              <a:solidFill>
                <a:srgbClr val="10FBFE"/>
              </a:solidFill>
              <a:latin typeface="汉仪铸字木头人W" panose="00020600040101010101" pitchFamily="18" charset="-122"/>
              <a:ea typeface="汉仪铸字木头人W" panose="00020600040101010101" pitchFamily="18" charset="-122"/>
              <a:sym typeface="+mn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95325" y="1541800"/>
            <a:ext cx="9582096" cy="1712913"/>
            <a:chOff x="695324" y="1564620"/>
            <a:chExt cx="9582096" cy="1712913"/>
          </a:xfrm>
        </p:grpSpPr>
        <p:sp>
          <p:nvSpPr>
            <p:cNvPr id="46" name="任意多边形: 形状 45"/>
            <p:cNvSpPr/>
            <p:nvPr/>
          </p:nvSpPr>
          <p:spPr bwMode="auto">
            <a:xfrm>
              <a:off x="695324" y="1801157"/>
              <a:ext cx="8276838" cy="1181100"/>
            </a:xfrm>
            <a:custGeom>
              <a:avLst/>
              <a:gdLst>
                <a:gd name="connsiteX0" fmla="*/ 0 w 8276838"/>
                <a:gd name="connsiteY0" fmla="*/ 0 h 1181100"/>
                <a:gd name="connsiteX1" fmla="*/ 2394337 w 8276838"/>
                <a:gd name="connsiteY1" fmla="*/ 0 h 1181100"/>
                <a:gd name="connsiteX2" fmla="*/ 4990475 w 8276838"/>
                <a:gd name="connsiteY2" fmla="*/ 0 h 1181100"/>
                <a:gd name="connsiteX3" fmla="*/ 7384812 w 8276838"/>
                <a:gd name="connsiteY3" fmla="*/ 0 h 1181100"/>
                <a:gd name="connsiteX4" fmla="*/ 7875801 w 8276838"/>
                <a:gd name="connsiteY4" fmla="*/ 584200 h 1181100"/>
                <a:gd name="connsiteX5" fmla="*/ 8269342 w 8276838"/>
                <a:gd name="connsiteY5" fmla="*/ 471488 h 1181100"/>
                <a:gd name="connsiteX6" fmla="*/ 8276838 w 8276838"/>
                <a:gd name="connsiteY6" fmla="*/ 477838 h 1181100"/>
                <a:gd name="connsiteX7" fmla="*/ 7883297 w 8276838"/>
                <a:gd name="connsiteY7" fmla="*/ 590550 h 1181100"/>
                <a:gd name="connsiteX8" fmla="*/ 8276838 w 8276838"/>
                <a:gd name="connsiteY8" fmla="*/ 703263 h 1181100"/>
                <a:gd name="connsiteX9" fmla="*/ 8269342 w 8276838"/>
                <a:gd name="connsiteY9" fmla="*/ 709613 h 1181100"/>
                <a:gd name="connsiteX10" fmla="*/ 7875801 w 8276838"/>
                <a:gd name="connsiteY10" fmla="*/ 596900 h 1181100"/>
                <a:gd name="connsiteX11" fmla="*/ 7384812 w 8276838"/>
                <a:gd name="connsiteY11" fmla="*/ 1181100 h 1181100"/>
                <a:gd name="connsiteX12" fmla="*/ 4990475 w 8276838"/>
                <a:gd name="connsiteY12" fmla="*/ 1181100 h 1181100"/>
                <a:gd name="connsiteX13" fmla="*/ 2394337 w 8276838"/>
                <a:gd name="connsiteY13" fmla="*/ 1181100 h 1181100"/>
                <a:gd name="connsiteX14" fmla="*/ 0 w 8276838"/>
                <a:gd name="connsiteY14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76838" h="1181100">
                  <a:moveTo>
                    <a:pt x="0" y="0"/>
                  </a:moveTo>
                  <a:lnTo>
                    <a:pt x="2394337" y="0"/>
                  </a:lnTo>
                  <a:lnTo>
                    <a:pt x="4990475" y="0"/>
                  </a:lnTo>
                  <a:lnTo>
                    <a:pt x="7384812" y="0"/>
                  </a:lnTo>
                  <a:lnTo>
                    <a:pt x="7875801" y="584200"/>
                  </a:lnTo>
                  <a:lnTo>
                    <a:pt x="8269342" y="471488"/>
                  </a:lnTo>
                  <a:lnTo>
                    <a:pt x="8276838" y="477838"/>
                  </a:lnTo>
                  <a:lnTo>
                    <a:pt x="7883297" y="590550"/>
                  </a:lnTo>
                  <a:lnTo>
                    <a:pt x="8276838" y="703263"/>
                  </a:lnTo>
                  <a:lnTo>
                    <a:pt x="8269342" y="709613"/>
                  </a:lnTo>
                  <a:lnTo>
                    <a:pt x="7875801" y="596900"/>
                  </a:lnTo>
                  <a:lnTo>
                    <a:pt x="7384812" y="1181100"/>
                  </a:lnTo>
                  <a:lnTo>
                    <a:pt x="4990475" y="1181100"/>
                  </a:lnTo>
                  <a:lnTo>
                    <a:pt x="2394337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AE7FF">
                <a:alpha val="70000"/>
              </a:srgb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dirty="0"/>
            </a:p>
          </p:txBody>
        </p:sp>
        <p:grpSp>
          <p:nvGrpSpPr>
            <p:cNvPr id="10" name="Group 4"/>
            <p:cNvGrpSpPr/>
            <p:nvPr/>
          </p:nvGrpSpPr>
          <p:grpSpPr>
            <a:xfrm>
              <a:off x="8931220" y="1564620"/>
              <a:ext cx="1346200" cy="1712913"/>
              <a:chOff x="5494338" y="769938"/>
              <a:chExt cx="1346200" cy="1712913"/>
            </a:xfrm>
            <a:solidFill>
              <a:schemeClr val="accent4"/>
            </a:solidFill>
          </p:grpSpPr>
          <p:sp>
            <p:nvSpPr>
              <p:cNvPr id="41" name="Freeform: Shape 6"/>
              <p:cNvSpPr/>
              <p:nvPr/>
            </p:nvSpPr>
            <p:spPr bwMode="auto">
              <a:xfrm>
                <a:off x="5494338" y="769938"/>
                <a:ext cx="1346200" cy="1712913"/>
              </a:xfrm>
              <a:custGeom>
                <a:avLst/>
                <a:gdLst>
                  <a:gd name="T0" fmla="*/ 598 w 598"/>
                  <a:gd name="T1" fmla="*/ 377 h 760"/>
                  <a:gd name="T2" fmla="*/ 594 w 598"/>
                  <a:gd name="T3" fmla="*/ 374 h 760"/>
                  <a:gd name="T4" fmla="*/ 593 w 598"/>
                  <a:gd name="T5" fmla="*/ 374 h 760"/>
                  <a:gd name="T6" fmla="*/ 588 w 598"/>
                  <a:gd name="T7" fmla="*/ 371 h 760"/>
                  <a:gd name="T8" fmla="*/ 585 w 598"/>
                  <a:gd name="T9" fmla="*/ 372 h 760"/>
                  <a:gd name="T10" fmla="*/ 582 w 598"/>
                  <a:gd name="T11" fmla="*/ 369 h 760"/>
                  <a:gd name="T12" fmla="*/ 592 w 598"/>
                  <a:gd name="T13" fmla="*/ 320 h 760"/>
                  <a:gd name="T14" fmla="*/ 569 w 598"/>
                  <a:gd name="T15" fmla="*/ 308 h 760"/>
                  <a:gd name="T16" fmla="*/ 566 w 598"/>
                  <a:gd name="T17" fmla="*/ 360 h 760"/>
                  <a:gd name="T18" fmla="*/ 561 w 598"/>
                  <a:gd name="T19" fmla="*/ 361 h 760"/>
                  <a:gd name="T20" fmla="*/ 547 w 598"/>
                  <a:gd name="T21" fmla="*/ 331 h 760"/>
                  <a:gd name="T22" fmla="*/ 446 w 598"/>
                  <a:gd name="T23" fmla="*/ 332 h 760"/>
                  <a:gd name="T24" fmla="*/ 445 w 598"/>
                  <a:gd name="T25" fmla="*/ 325 h 760"/>
                  <a:gd name="T26" fmla="*/ 455 w 598"/>
                  <a:gd name="T27" fmla="*/ 316 h 760"/>
                  <a:gd name="T28" fmla="*/ 470 w 598"/>
                  <a:gd name="T29" fmla="*/ 316 h 760"/>
                  <a:gd name="T30" fmla="*/ 492 w 598"/>
                  <a:gd name="T31" fmla="*/ 304 h 760"/>
                  <a:gd name="T32" fmla="*/ 467 w 598"/>
                  <a:gd name="T33" fmla="*/ 296 h 760"/>
                  <a:gd name="T34" fmla="*/ 444 w 598"/>
                  <a:gd name="T35" fmla="*/ 298 h 760"/>
                  <a:gd name="T36" fmla="*/ 428 w 598"/>
                  <a:gd name="T37" fmla="*/ 8 h 760"/>
                  <a:gd name="T38" fmla="*/ 347 w 598"/>
                  <a:gd name="T39" fmla="*/ 4 h 760"/>
                  <a:gd name="T40" fmla="*/ 332 w 598"/>
                  <a:gd name="T41" fmla="*/ 47 h 760"/>
                  <a:gd name="T42" fmla="*/ 342 w 598"/>
                  <a:gd name="T43" fmla="*/ 47 h 760"/>
                  <a:gd name="T44" fmla="*/ 337 w 598"/>
                  <a:gd name="T45" fmla="*/ 96 h 760"/>
                  <a:gd name="T46" fmla="*/ 324 w 598"/>
                  <a:gd name="T47" fmla="*/ 105 h 760"/>
                  <a:gd name="T48" fmla="*/ 287 w 598"/>
                  <a:gd name="T49" fmla="*/ 341 h 760"/>
                  <a:gd name="T50" fmla="*/ 213 w 598"/>
                  <a:gd name="T51" fmla="*/ 351 h 760"/>
                  <a:gd name="T52" fmla="*/ 85 w 598"/>
                  <a:gd name="T53" fmla="*/ 368 h 760"/>
                  <a:gd name="T54" fmla="*/ 64 w 598"/>
                  <a:gd name="T55" fmla="*/ 241 h 760"/>
                  <a:gd name="T56" fmla="*/ 9 w 598"/>
                  <a:gd name="T57" fmla="*/ 241 h 760"/>
                  <a:gd name="T58" fmla="*/ 0 w 598"/>
                  <a:gd name="T59" fmla="*/ 376 h 760"/>
                  <a:gd name="T60" fmla="*/ 4 w 598"/>
                  <a:gd name="T61" fmla="*/ 377 h 760"/>
                  <a:gd name="T62" fmla="*/ 4 w 598"/>
                  <a:gd name="T63" fmla="*/ 382 h 760"/>
                  <a:gd name="T64" fmla="*/ 0 w 598"/>
                  <a:gd name="T65" fmla="*/ 384 h 760"/>
                  <a:gd name="T66" fmla="*/ 9 w 598"/>
                  <a:gd name="T67" fmla="*/ 518 h 760"/>
                  <a:gd name="T68" fmla="*/ 64 w 598"/>
                  <a:gd name="T69" fmla="*/ 518 h 760"/>
                  <a:gd name="T70" fmla="*/ 85 w 598"/>
                  <a:gd name="T71" fmla="*/ 391 h 760"/>
                  <a:gd name="T72" fmla="*/ 213 w 598"/>
                  <a:gd name="T73" fmla="*/ 408 h 760"/>
                  <a:gd name="T74" fmla="*/ 287 w 598"/>
                  <a:gd name="T75" fmla="*/ 418 h 760"/>
                  <a:gd name="T76" fmla="*/ 324 w 598"/>
                  <a:gd name="T77" fmla="*/ 654 h 760"/>
                  <a:gd name="T78" fmla="*/ 337 w 598"/>
                  <a:gd name="T79" fmla="*/ 663 h 760"/>
                  <a:gd name="T80" fmla="*/ 342 w 598"/>
                  <a:gd name="T81" fmla="*/ 712 h 760"/>
                  <a:gd name="T82" fmla="*/ 332 w 598"/>
                  <a:gd name="T83" fmla="*/ 712 h 760"/>
                  <a:gd name="T84" fmla="*/ 347 w 598"/>
                  <a:gd name="T85" fmla="*/ 755 h 760"/>
                  <a:gd name="T86" fmla="*/ 428 w 598"/>
                  <a:gd name="T87" fmla="*/ 752 h 760"/>
                  <a:gd name="T88" fmla="*/ 444 w 598"/>
                  <a:gd name="T89" fmla="*/ 461 h 760"/>
                  <a:gd name="T90" fmla="*/ 467 w 598"/>
                  <a:gd name="T91" fmla="*/ 463 h 760"/>
                  <a:gd name="T92" fmla="*/ 492 w 598"/>
                  <a:gd name="T93" fmla="*/ 455 h 760"/>
                  <a:gd name="T94" fmla="*/ 470 w 598"/>
                  <a:gd name="T95" fmla="*/ 443 h 760"/>
                  <a:gd name="T96" fmla="*/ 455 w 598"/>
                  <a:gd name="T97" fmla="*/ 443 h 760"/>
                  <a:gd name="T98" fmla="*/ 445 w 598"/>
                  <a:gd name="T99" fmla="*/ 434 h 760"/>
                  <a:gd name="T100" fmla="*/ 446 w 598"/>
                  <a:gd name="T101" fmla="*/ 427 h 760"/>
                  <a:gd name="T102" fmla="*/ 547 w 598"/>
                  <a:gd name="T103" fmla="*/ 429 h 760"/>
                  <a:gd name="T104" fmla="*/ 561 w 598"/>
                  <a:gd name="T105" fmla="*/ 398 h 760"/>
                  <a:gd name="T106" fmla="*/ 566 w 598"/>
                  <a:gd name="T107" fmla="*/ 400 h 760"/>
                  <a:gd name="T108" fmla="*/ 569 w 598"/>
                  <a:gd name="T109" fmla="*/ 452 h 760"/>
                  <a:gd name="T110" fmla="*/ 592 w 598"/>
                  <a:gd name="T111" fmla="*/ 439 h 760"/>
                  <a:gd name="T112" fmla="*/ 582 w 598"/>
                  <a:gd name="T113" fmla="*/ 390 h 760"/>
                  <a:gd name="T114" fmla="*/ 585 w 598"/>
                  <a:gd name="T115" fmla="*/ 387 h 760"/>
                  <a:gd name="T116" fmla="*/ 588 w 598"/>
                  <a:gd name="T117" fmla="*/ 388 h 760"/>
                  <a:gd name="T118" fmla="*/ 593 w 598"/>
                  <a:gd name="T119" fmla="*/ 385 h 760"/>
                  <a:gd name="T120" fmla="*/ 594 w 598"/>
                  <a:gd name="T121" fmla="*/ 385 h 760"/>
                  <a:gd name="T122" fmla="*/ 598 w 598"/>
                  <a:gd name="T123" fmla="*/ 382 h 760"/>
                  <a:gd name="T124" fmla="*/ 598 w 598"/>
                  <a:gd name="T125" fmla="*/ 377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8" h="760">
                    <a:moveTo>
                      <a:pt x="598" y="377"/>
                    </a:moveTo>
                    <a:cubicBezTo>
                      <a:pt x="598" y="375"/>
                      <a:pt x="596" y="374"/>
                      <a:pt x="594" y="374"/>
                    </a:cubicBezTo>
                    <a:cubicBezTo>
                      <a:pt x="594" y="374"/>
                      <a:pt x="593" y="374"/>
                      <a:pt x="593" y="374"/>
                    </a:cubicBezTo>
                    <a:cubicBezTo>
                      <a:pt x="592" y="372"/>
                      <a:pt x="590" y="371"/>
                      <a:pt x="588" y="371"/>
                    </a:cubicBezTo>
                    <a:cubicBezTo>
                      <a:pt x="587" y="371"/>
                      <a:pt x="586" y="372"/>
                      <a:pt x="585" y="372"/>
                    </a:cubicBezTo>
                    <a:cubicBezTo>
                      <a:pt x="584" y="371"/>
                      <a:pt x="583" y="370"/>
                      <a:pt x="582" y="369"/>
                    </a:cubicBezTo>
                    <a:cubicBezTo>
                      <a:pt x="588" y="356"/>
                      <a:pt x="598" y="329"/>
                      <a:pt x="592" y="320"/>
                    </a:cubicBezTo>
                    <a:cubicBezTo>
                      <a:pt x="584" y="307"/>
                      <a:pt x="579" y="301"/>
                      <a:pt x="569" y="308"/>
                    </a:cubicBezTo>
                    <a:cubicBezTo>
                      <a:pt x="563" y="312"/>
                      <a:pt x="564" y="341"/>
                      <a:pt x="566" y="360"/>
                    </a:cubicBezTo>
                    <a:cubicBezTo>
                      <a:pt x="564" y="360"/>
                      <a:pt x="563" y="360"/>
                      <a:pt x="561" y="361"/>
                    </a:cubicBezTo>
                    <a:cubicBezTo>
                      <a:pt x="562" y="347"/>
                      <a:pt x="559" y="330"/>
                      <a:pt x="547" y="331"/>
                    </a:cubicBezTo>
                    <a:cubicBezTo>
                      <a:pt x="526" y="331"/>
                      <a:pt x="446" y="332"/>
                      <a:pt x="446" y="332"/>
                    </a:cubicBezTo>
                    <a:cubicBezTo>
                      <a:pt x="446" y="332"/>
                      <a:pt x="446" y="330"/>
                      <a:pt x="445" y="325"/>
                    </a:cubicBezTo>
                    <a:cubicBezTo>
                      <a:pt x="455" y="316"/>
                      <a:pt x="455" y="316"/>
                      <a:pt x="455" y="316"/>
                    </a:cubicBezTo>
                    <a:cubicBezTo>
                      <a:pt x="470" y="316"/>
                      <a:pt x="470" y="316"/>
                      <a:pt x="470" y="316"/>
                    </a:cubicBezTo>
                    <a:cubicBezTo>
                      <a:pt x="479" y="316"/>
                      <a:pt x="492" y="311"/>
                      <a:pt x="492" y="304"/>
                    </a:cubicBezTo>
                    <a:cubicBezTo>
                      <a:pt x="492" y="297"/>
                      <a:pt x="481" y="296"/>
                      <a:pt x="467" y="296"/>
                    </a:cubicBezTo>
                    <a:cubicBezTo>
                      <a:pt x="460" y="296"/>
                      <a:pt x="451" y="297"/>
                      <a:pt x="444" y="298"/>
                    </a:cubicBezTo>
                    <a:cubicBezTo>
                      <a:pt x="441" y="216"/>
                      <a:pt x="431" y="13"/>
                      <a:pt x="428" y="8"/>
                    </a:cubicBezTo>
                    <a:cubicBezTo>
                      <a:pt x="423" y="0"/>
                      <a:pt x="355" y="0"/>
                      <a:pt x="347" y="4"/>
                    </a:cubicBezTo>
                    <a:cubicBezTo>
                      <a:pt x="339" y="8"/>
                      <a:pt x="332" y="47"/>
                      <a:pt x="332" y="47"/>
                    </a:cubicBezTo>
                    <a:cubicBezTo>
                      <a:pt x="342" y="47"/>
                      <a:pt x="342" y="47"/>
                      <a:pt x="342" y="47"/>
                    </a:cubicBezTo>
                    <a:cubicBezTo>
                      <a:pt x="337" y="96"/>
                      <a:pt x="337" y="96"/>
                      <a:pt x="337" y="96"/>
                    </a:cubicBezTo>
                    <a:cubicBezTo>
                      <a:pt x="324" y="105"/>
                      <a:pt x="324" y="105"/>
                      <a:pt x="324" y="105"/>
                    </a:cubicBezTo>
                    <a:cubicBezTo>
                      <a:pt x="287" y="341"/>
                      <a:pt x="287" y="341"/>
                      <a:pt x="287" y="341"/>
                    </a:cubicBezTo>
                    <a:cubicBezTo>
                      <a:pt x="287" y="341"/>
                      <a:pt x="258" y="344"/>
                      <a:pt x="213" y="351"/>
                    </a:cubicBezTo>
                    <a:cubicBezTo>
                      <a:pt x="191" y="355"/>
                      <a:pt x="136" y="362"/>
                      <a:pt x="85" y="368"/>
                    </a:cubicBezTo>
                    <a:cubicBezTo>
                      <a:pt x="64" y="241"/>
                      <a:pt x="64" y="241"/>
                      <a:pt x="64" y="241"/>
                    </a:cubicBezTo>
                    <a:cubicBezTo>
                      <a:pt x="9" y="241"/>
                      <a:pt x="9" y="241"/>
                      <a:pt x="9" y="241"/>
                    </a:cubicBezTo>
                    <a:cubicBezTo>
                      <a:pt x="0" y="376"/>
                      <a:pt x="0" y="376"/>
                      <a:pt x="0" y="376"/>
                    </a:cubicBezTo>
                    <a:cubicBezTo>
                      <a:pt x="4" y="377"/>
                      <a:pt x="4" y="377"/>
                      <a:pt x="4" y="377"/>
                    </a:cubicBezTo>
                    <a:cubicBezTo>
                      <a:pt x="4" y="382"/>
                      <a:pt x="4" y="382"/>
                      <a:pt x="4" y="382"/>
                    </a:cubicBezTo>
                    <a:cubicBezTo>
                      <a:pt x="0" y="384"/>
                      <a:pt x="0" y="384"/>
                      <a:pt x="0" y="384"/>
                    </a:cubicBezTo>
                    <a:cubicBezTo>
                      <a:pt x="9" y="518"/>
                      <a:pt x="9" y="518"/>
                      <a:pt x="9" y="518"/>
                    </a:cubicBezTo>
                    <a:cubicBezTo>
                      <a:pt x="64" y="518"/>
                      <a:pt x="64" y="518"/>
                      <a:pt x="64" y="518"/>
                    </a:cubicBezTo>
                    <a:cubicBezTo>
                      <a:pt x="85" y="391"/>
                      <a:pt x="85" y="391"/>
                      <a:pt x="85" y="391"/>
                    </a:cubicBezTo>
                    <a:cubicBezTo>
                      <a:pt x="136" y="397"/>
                      <a:pt x="191" y="404"/>
                      <a:pt x="213" y="408"/>
                    </a:cubicBezTo>
                    <a:cubicBezTo>
                      <a:pt x="258" y="416"/>
                      <a:pt x="287" y="418"/>
                      <a:pt x="287" y="418"/>
                    </a:cubicBezTo>
                    <a:cubicBezTo>
                      <a:pt x="324" y="654"/>
                      <a:pt x="324" y="654"/>
                      <a:pt x="324" y="654"/>
                    </a:cubicBezTo>
                    <a:cubicBezTo>
                      <a:pt x="337" y="663"/>
                      <a:pt x="337" y="663"/>
                      <a:pt x="337" y="663"/>
                    </a:cubicBezTo>
                    <a:cubicBezTo>
                      <a:pt x="342" y="712"/>
                      <a:pt x="342" y="712"/>
                      <a:pt x="342" y="712"/>
                    </a:cubicBezTo>
                    <a:cubicBezTo>
                      <a:pt x="332" y="712"/>
                      <a:pt x="332" y="712"/>
                      <a:pt x="332" y="712"/>
                    </a:cubicBezTo>
                    <a:cubicBezTo>
                      <a:pt x="332" y="712"/>
                      <a:pt x="339" y="751"/>
                      <a:pt x="347" y="755"/>
                    </a:cubicBezTo>
                    <a:cubicBezTo>
                      <a:pt x="355" y="760"/>
                      <a:pt x="423" y="759"/>
                      <a:pt x="428" y="752"/>
                    </a:cubicBezTo>
                    <a:cubicBezTo>
                      <a:pt x="431" y="746"/>
                      <a:pt x="441" y="543"/>
                      <a:pt x="444" y="461"/>
                    </a:cubicBezTo>
                    <a:cubicBezTo>
                      <a:pt x="451" y="462"/>
                      <a:pt x="460" y="463"/>
                      <a:pt x="467" y="463"/>
                    </a:cubicBezTo>
                    <a:cubicBezTo>
                      <a:pt x="481" y="463"/>
                      <a:pt x="492" y="463"/>
                      <a:pt x="492" y="455"/>
                    </a:cubicBezTo>
                    <a:cubicBezTo>
                      <a:pt x="492" y="448"/>
                      <a:pt x="479" y="443"/>
                      <a:pt x="470" y="443"/>
                    </a:cubicBezTo>
                    <a:cubicBezTo>
                      <a:pt x="462" y="443"/>
                      <a:pt x="455" y="443"/>
                      <a:pt x="455" y="443"/>
                    </a:cubicBezTo>
                    <a:cubicBezTo>
                      <a:pt x="445" y="434"/>
                      <a:pt x="445" y="434"/>
                      <a:pt x="445" y="434"/>
                    </a:cubicBezTo>
                    <a:cubicBezTo>
                      <a:pt x="446" y="430"/>
                      <a:pt x="446" y="427"/>
                      <a:pt x="446" y="427"/>
                    </a:cubicBezTo>
                    <a:cubicBezTo>
                      <a:pt x="446" y="427"/>
                      <a:pt x="526" y="428"/>
                      <a:pt x="547" y="429"/>
                    </a:cubicBezTo>
                    <a:cubicBezTo>
                      <a:pt x="559" y="429"/>
                      <a:pt x="562" y="412"/>
                      <a:pt x="561" y="398"/>
                    </a:cubicBezTo>
                    <a:cubicBezTo>
                      <a:pt x="563" y="399"/>
                      <a:pt x="564" y="399"/>
                      <a:pt x="566" y="400"/>
                    </a:cubicBezTo>
                    <a:cubicBezTo>
                      <a:pt x="564" y="418"/>
                      <a:pt x="563" y="447"/>
                      <a:pt x="569" y="452"/>
                    </a:cubicBezTo>
                    <a:cubicBezTo>
                      <a:pt x="579" y="458"/>
                      <a:pt x="584" y="452"/>
                      <a:pt x="592" y="439"/>
                    </a:cubicBezTo>
                    <a:cubicBezTo>
                      <a:pt x="598" y="430"/>
                      <a:pt x="588" y="404"/>
                      <a:pt x="582" y="390"/>
                    </a:cubicBezTo>
                    <a:cubicBezTo>
                      <a:pt x="583" y="390"/>
                      <a:pt x="584" y="388"/>
                      <a:pt x="585" y="387"/>
                    </a:cubicBezTo>
                    <a:cubicBezTo>
                      <a:pt x="586" y="388"/>
                      <a:pt x="587" y="388"/>
                      <a:pt x="588" y="388"/>
                    </a:cubicBezTo>
                    <a:cubicBezTo>
                      <a:pt x="590" y="388"/>
                      <a:pt x="592" y="387"/>
                      <a:pt x="593" y="385"/>
                    </a:cubicBezTo>
                    <a:cubicBezTo>
                      <a:pt x="593" y="385"/>
                      <a:pt x="594" y="385"/>
                      <a:pt x="594" y="385"/>
                    </a:cubicBezTo>
                    <a:cubicBezTo>
                      <a:pt x="596" y="385"/>
                      <a:pt x="598" y="384"/>
                      <a:pt x="598" y="382"/>
                    </a:cubicBezTo>
                    <a:lnTo>
                      <a:pt x="598" y="377"/>
                    </a:lnTo>
                    <a:close/>
                  </a:path>
                </a:pathLst>
              </a:custGeom>
              <a:solidFill>
                <a:srgbClr val="6AE7FF">
                  <a:alpha val="7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2" name="Oval 7"/>
              <p:cNvSpPr/>
              <p:nvPr/>
            </p:nvSpPr>
            <p:spPr bwMode="auto">
              <a:xfrm>
                <a:off x="6167438" y="1479551"/>
                <a:ext cx="290512" cy="2905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680248" y="3004008"/>
            <a:ext cx="8841782" cy="1712913"/>
            <a:chOff x="680248" y="3004008"/>
            <a:chExt cx="8841782" cy="1712913"/>
          </a:xfrm>
        </p:grpSpPr>
        <p:sp>
          <p:nvSpPr>
            <p:cNvPr id="47" name="任意多边形: 形状 46"/>
            <p:cNvSpPr/>
            <p:nvPr/>
          </p:nvSpPr>
          <p:spPr bwMode="auto">
            <a:xfrm>
              <a:off x="680248" y="3217959"/>
              <a:ext cx="7495582" cy="1179513"/>
            </a:xfrm>
            <a:custGeom>
              <a:avLst/>
              <a:gdLst>
                <a:gd name="connsiteX0" fmla="*/ 0 w 7495582"/>
                <a:gd name="connsiteY0" fmla="*/ 0 h 1179513"/>
                <a:gd name="connsiteX1" fmla="*/ 2394338 w 7495582"/>
                <a:gd name="connsiteY1" fmla="*/ 0 h 1179513"/>
                <a:gd name="connsiteX2" fmla="*/ 4152732 w 7495582"/>
                <a:gd name="connsiteY2" fmla="*/ 0 h 1179513"/>
                <a:gd name="connsiteX3" fmla="*/ 6547070 w 7495582"/>
                <a:gd name="connsiteY3" fmla="*/ 0 h 1179513"/>
                <a:gd name="connsiteX4" fmla="*/ 7069150 w 7495582"/>
                <a:gd name="connsiteY4" fmla="*/ 582613 h 1179513"/>
                <a:gd name="connsiteX5" fmla="*/ 7487612 w 7495582"/>
                <a:gd name="connsiteY5" fmla="*/ 469900 h 1179513"/>
                <a:gd name="connsiteX6" fmla="*/ 7495582 w 7495582"/>
                <a:gd name="connsiteY6" fmla="*/ 477838 h 1179513"/>
                <a:gd name="connsiteX7" fmla="*/ 7079114 w 7495582"/>
                <a:gd name="connsiteY7" fmla="*/ 590550 h 1179513"/>
                <a:gd name="connsiteX8" fmla="*/ 7495582 w 7495582"/>
                <a:gd name="connsiteY8" fmla="*/ 703263 h 1179513"/>
                <a:gd name="connsiteX9" fmla="*/ 7487612 w 7495582"/>
                <a:gd name="connsiteY9" fmla="*/ 709613 h 1179513"/>
                <a:gd name="connsiteX10" fmla="*/ 7069150 w 7495582"/>
                <a:gd name="connsiteY10" fmla="*/ 596900 h 1179513"/>
                <a:gd name="connsiteX11" fmla="*/ 6547070 w 7495582"/>
                <a:gd name="connsiteY11" fmla="*/ 1179513 h 1179513"/>
                <a:gd name="connsiteX12" fmla="*/ 4152732 w 7495582"/>
                <a:gd name="connsiteY12" fmla="*/ 1179513 h 1179513"/>
                <a:gd name="connsiteX13" fmla="*/ 2394338 w 7495582"/>
                <a:gd name="connsiteY13" fmla="*/ 1179513 h 1179513"/>
                <a:gd name="connsiteX14" fmla="*/ 0 w 7495582"/>
                <a:gd name="connsiteY14" fmla="*/ 1179513 h 117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95582" h="1179513">
                  <a:moveTo>
                    <a:pt x="0" y="0"/>
                  </a:moveTo>
                  <a:lnTo>
                    <a:pt x="2394338" y="0"/>
                  </a:lnTo>
                  <a:lnTo>
                    <a:pt x="4152732" y="0"/>
                  </a:lnTo>
                  <a:lnTo>
                    <a:pt x="6547070" y="0"/>
                  </a:lnTo>
                  <a:lnTo>
                    <a:pt x="7069150" y="582613"/>
                  </a:lnTo>
                  <a:lnTo>
                    <a:pt x="7487612" y="469900"/>
                  </a:lnTo>
                  <a:lnTo>
                    <a:pt x="7495582" y="477838"/>
                  </a:lnTo>
                  <a:lnTo>
                    <a:pt x="7079114" y="590550"/>
                  </a:lnTo>
                  <a:lnTo>
                    <a:pt x="7495582" y="703263"/>
                  </a:lnTo>
                  <a:lnTo>
                    <a:pt x="7487612" y="709613"/>
                  </a:lnTo>
                  <a:lnTo>
                    <a:pt x="7069150" y="596900"/>
                  </a:lnTo>
                  <a:lnTo>
                    <a:pt x="6547070" y="1179513"/>
                  </a:lnTo>
                  <a:lnTo>
                    <a:pt x="4152732" y="1179513"/>
                  </a:lnTo>
                  <a:lnTo>
                    <a:pt x="2394338" y="1179513"/>
                  </a:lnTo>
                  <a:lnTo>
                    <a:pt x="0" y="1179513"/>
                  </a:lnTo>
                  <a:close/>
                </a:path>
              </a:pathLst>
            </a:custGeom>
            <a:solidFill>
              <a:srgbClr val="6AE7FF">
                <a:alpha val="50000"/>
              </a:srgb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dirty="0"/>
            </a:p>
          </p:txBody>
        </p:sp>
        <p:grpSp>
          <p:nvGrpSpPr>
            <p:cNvPr id="11" name="Group 9"/>
            <p:cNvGrpSpPr/>
            <p:nvPr/>
          </p:nvGrpSpPr>
          <p:grpSpPr>
            <a:xfrm>
              <a:off x="8175830" y="3004008"/>
              <a:ext cx="1346200" cy="1712913"/>
              <a:chOff x="4575175" y="2673351"/>
              <a:chExt cx="1346200" cy="1712913"/>
            </a:xfrm>
            <a:solidFill>
              <a:schemeClr val="accent5"/>
            </a:solidFill>
          </p:grpSpPr>
          <p:sp>
            <p:nvSpPr>
              <p:cNvPr id="12" name="Freeform: Shape 11"/>
              <p:cNvSpPr/>
              <p:nvPr/>
            </p:nvSpPr>
            <p:spPr bwMode="auto">
              <a:xfrm>
                <a:off x="4575175" y="2673351"/>
                <a:ext cx="1346200" cy="1712913"/>
              </a:xfrm>
              <a:custGeom>
                <a:avLst/>
                <a:gdLst>
                  <a:gd name="T0" fmla="*/ 598 w 598"/>
                  <a:gd name="T1" fmla="*/ 378 h 760"/>
                  <a:gd name="T2" fmla="*/ 594 w 598"/>
                  <a:gd name="T3" fmla="*/ 374 h 760"/>
                  <a:gd name="T4" fmla="*/ 593 w 598"/>
                  <a:gd name="T5" fmla="*/ 375 h 760"/>
                  <a:gd name="T6" fmla="*/ 588 w 598"/>
                  <a:gd name="T7" fmla="*/ 371 h 760"/>
                  <a:gd name="T8" fmla="*/ 585 w 598"/>
                  <a:gd name="T9" fmla="*/ 373 h 760"/>
                  <a:gd name="T10" fmla="*/ 582 w 598"/>
                  <a:gd name="T11" fmla="*/ 369 h 760"/>
                  <a:gd name="T12" fmla="*/ 592 w 598"/>
                  <a:gd name="T13" fmla="*/ 320 h 760"/>
                  <a:gd name="T14" fmla="*/ 569 w 598"/>
                  <a:gd name="T15" fmla="*/ 308 h 760"/>
                  <a:gd name="T16" fmla="*/ 566 w 598"/>
                  <a:gd name="T17" fmla="*/ 360 h 760"/>
                  <a:gd name="T18" fmla="*/ 561 w 598"/>
                  <a:gd name="T19" fmla="*/ 361 h 760"/>
                  <a:gd name="T20" fmla="*/ 547 w 598"/>
                  <a:gd name="T21" fmla="*/ 331 h 760"/>
                  <a:gd name="T22" fmla="*/ 446 w 598"/>
                  <a:gd name="T23" fmla="*/ 333 h 760"/>
                  <a:gd name="T24" fmla="*/ 445 w 598"/>
                  <a:gd name="T25" fmla="*/ 325 h 760"/>
                  <a:gd name="T26" fmla="*/ 455 w 598"/>
                  <a:gd name="T27" fmla="*/ 316 h 760"/>
                  <a:gd name="T28" fmla="*/ 470 w 598"/>
                  <a:gd name="T29" fmla="*/ 316 h 760"/>
                  <a:gd name="T30" fmla="*/ 492 w 598"/>
                  <a:gd name="T31" fmla="*/ 304 h 760"/>
                  <a:gd name="T32" fmla="*/ 467 w 598"/>
                  <a:gd name="T33" fmla="*/ 297 h 760"/>
                  <a:gd name="T34" fmla="*/ 444 w 598"/>
                  <a:gd name="T35" fmla="*/ 299 h 760"/>
                  <a:gd name="T36" fmla="*/ 428 w 598"/>
                  <a:gd name="T37" fmla="*/ 8 h 760"/>
                  <a:gd name="T38" fmla="*/ 347 w 598"/>
                  <a:gd name="T39" fmla="*/ 4 h 760"/>
                  <a:gd name="T40" fmla="*/ 332 w 598"/>
                  <a:gd name="T41" fmla="*/ 47 h 760"/>
                  <a:gd name="T42" fmla="*/ 342 w 598"/>
                  <a:gd name="T43" fmla="*/ 47 h 760"/>
                  <a:gd name="T44" fmla="*/ 337 w 598"/>
                  <a:gd name="T45" fmla="*/ 97 h 760"/>
                  <a:gd name="T46" fmla="*/ 324 w 598"/>
                  <a:gd name="T47" fmla="*/ 105 h 760"/>
                  <a:gd name="T48" fmla="*/ 287 w 598"/>
                  <a:gd name="T49" fmla="*/ 341 h 760"/>
                  <a:gd name="T50" fmla="*/ 213 w 598"/>
                  <a:gd name="T51" fmla="*/ 352 h 760"/>
                  <a:gd name="T52" fmla="*/ 85 w 598"/>
                  <a:gd name="T53" fmla="*/ 368 h 760"/>
                  <a:gd name="T54" fmla="*/ 64 w 598"/>
                  <a:gd name="T55" fmla="*/ 242 h 760"/>
                  <a:gd name="T56" fmla="*/ 9 w 598"/>
                  <a:gd name="T57" fmla="*/ 242 h 760"/>
                  <a:gd name="T58" fmla="*/ 0 w 598"/>
                  <a:gd name="T59" fmla="*/ 376 h 760"/>
                  <a:gd name="T60" fmla="*/ 4 w 598"/>
                  <a:gd name="T61" fmla="*/ 378 h 760"/>
                  <a:gd name="T62" fmla="*/ 4 w 598"/>
                  <a:gd name="T63" fmla="*/ 382 h 760"/>
                  <a:gd name="T64" fmla="*/ 0 w 598"/>
                  <a:gd name="T65" fmla="*/ 384 h 760"/>
                  <a:gd name="T66" fmla="*/ 9 w 598"/>
                  <a:gd name="T67" fmla="*/ 518 h 760"/>
                  <a:gd name="T68" fmla="*/ 64 w 598"/>
                  <a:gd name="T69" fmla="*/ 518 h 760"/>
                  <a:gd name="T70" fmla="*/ 85 w 598"/>
                  <a:gd name="T71" fmla="*/ 392 h 760"/>
                  <a:gd name="T72" fmla="*/ 213 w 598"/>
                  <a:gd name="T73" fmla="*/ 408 h 760"/>
                  <a:gd name="T74" fmla="*/ 287 w 598"/>
                  <a:gd name="T75" fmla="*/ 419 h 760"/>
                  <a:gd name="T76" fmla="*/ 324 w 598"/>
                  <a:gd name="T77" fmla="*/ 655 h 760"/>
                  <a:gd name="T78" fmla="*/ 337 w 598"/>
                  <a:gd name="T79" fmla="*/ 663 h 760"/>
                  <a:gd name="T80" fmla="*/ 342 w 598"/>
                  <a:gd name="T81" fmla="*/ 713 h 760"/>
                  <a:gd name="T82" fmla="*/ 332 w 598"/>
                  <a:gd name="T83" fmla="*/ 713 h 760"/>
                  <a:gd name="T84" fmla="*/ 347 w 598"/>
                  <a:gd name="T85" fmla="*/ 756 h 760"/>
                  <a:gd name="T86" fmla="*/ 428 w 598"/>
                  <a:gd name="T87" fmla="*/ 752 h 760"/>
                  <a:gd name="T88" fmla="*/ 444 w 598"/>
                  <a:gd name="T89" fmla="*/ 461 h 760"/>
                  <a:gd name="T90" fmla="*/ 467 w 598"/>
                  <a:gd name="T91" fmla="*/ 463 h 760"/>
                  <a:gd name="T92" fmla="*/ 492 w 598"/>
                  <a:gd name="T93" fmla="*/ 456 h 760"/>
                  <a:gd name="T94" fmla="*/ 470 w 598"/>
                  <a:gd name="T95" fmla="*/ 444 h 760"/>
                  <a:gd name="T96" fmla="*/ 455 w 598"/>
                  <a:gd name="T97" fmla="*/ 444 h 760"/>
                  <a:gd name="T98" fmla="*/ 445 w 598"/>
                  <a:gd name="T99" fmla="*/ 435 h 760"/>
                  <a:gd name="T100" fmla="*/ 446 w 598"/>
                  <a:gd name="T101" fmla="*/ 427 h 760"/>
                  <a:gd name="T102" fmla="*/ 547 w 598"/>
                  <a:gd name="T103" fmla="*/ 429 h 760"/>
                  <a:gd name="T104" fmla="*/ 561 w 598"/>
                  <a:gd name="T105" fmla="*/ 399 h 760"/>
                  <a:gd name="T106" fmla="*/ 566 w 598"/>
                  <a:gd name="T107" fmla="*/ 400 h 760"/>
                  <a:gd name="T108" fmla="*/ 569 w 598"/>
                  <a:gd name="T109" fmla="*/ 452 h 760"/>
                  <a:gd name="T110" fmla="*/ 592 w 598"/>
                  <a:gd name="T111" fmla="*/ 440 h 760"/>
                  <a:gd name="T112" fmla="*/ 582 w 598"/>
                  <a:gd name="T113" fmla="*/ 391 h 760"/>
                  <a:gd name="T114" fmla="*/ 585 w 598"/>
                  <a:gd name="T115" fmla="*/ 387 h 760"/>
                  <a:gd name="T116" fmla="*/ 588 w 598"/>
                  <a:gd name="T117" fmla="*/ 389 h 760"/>
                  <a:gd name="T118" fmla="*/ 593 w 598"/>
                  <a:gd name="T119" fmla="*/ 385 h 760"/>
                  <a:gd name="T120" fmla="*/ 594 w 598"/>
                  <a:gd name="T121" fmla="*/ 386 h 760"/>
                  <a:gd name="T122" fmla="*/ 598 w 598"/>
                  <a:gd name="T123" fmla="*/ 382 h 760"/>
                  <a:gd name="T124" fmla="*/ 598 w 598"/>
                  <a:gd name="T125" fmla="*/ 378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8" h="760">
                    <a:moveTo>
                      <a:pt x="598" y="378"/>
                    </a:moveTo>
                    <a:cubicBezTo>
                      <a:pt x="598" y="376"/>
                      <a:pt x="596" y="374"/>
                      <a:pt x="594" y="374"/>
                    </a:cubicBezTo>
                    <a:cubicBezTo>
                      <a:pt x="594" y="374"/>
                      <a:pt x="593" y="374"/>
                      <a:pt x="593" y="375"/>
                    </a:cubicBezTo>
                    <a:cubicBezTo>
                      <a:pt x="592" y="373"/>
                      <a:pt x="590" y="371"/>
                      <a:pt x="588" y="371"/>
                    </a:cubicBezTo>
                    <a:cubicBezTo>
                      <a:pt x="587" y="371"/>
                      <a:pt x="586" y="372"/>
                      <a:pt x="585" y="373"/>
                    </a:cubicBezTo>
                    <a:cubicBezTo>
                      <a:pt x="584" y="371"/>
                      <a:pt x="583" y="370"/>
                      <a:pt x="582" y="369"/>
                    </a:cubicBezTo>
                    <a:cubicBezTo>
                      <a:pt x="588" y="356"/>
                      <a:pt x="598" y="330"/>
                      <a:pt x="592" y="320"/>
                    </a:cubicBezTo>
                    <a:cubicBezTo>
                      <a:pt x="584" y="307"/>
                      <a:pt x="579" y="301"/>
                      <a:pt x="569" y="308"/>
                    </a:cubicBezTo>
                    <a:cubicBezTo>
                      <a:pt x="563" y="312"/>
                      <a:pt x="564" y="341"/>
                      <a:pt x="566" y="360"/>
                    </a:cubicBezTo>
                    <a:cubicBezTo>
                      <a:pt x="564" y="360"/>
                      <a:pt x="563" y="361"/>
                      <a:pt x="561" y="361"/>
                    </a:cubicBezTo>
                    <a:cubicBezTo>
                      <a:pt x="562" y="347"/>
                      <a:pt x="559" y="331"/>
                      <a:pt x="547" y="331"/>
                    </a:cubicBezTo>
                    <a:cubicBezTo>
                      <a:pt x="526" y="332"/>
                      <a:pt x="446" y="333"/>
                      <a:pt x="446" y="333"/>
                    </a:cubicBezTo>
                    <a:cubicBezTo>
                      <a:pt x="446" y="333"/>
                      <a:pt x="446" y="330"/>
                      <a:pt x="445" y="325"/>
                    </a:cubicBezTo>
                    <a:cubicBezTo>
                      <a:pt x="455" y="316"/>
                      <a:pt x="455" y="316"/>
                      <a:pt x="455" y="316"/>
                    </a:cubicBezTo>
                    <a:cubicBezTo>
                      <a:pt x="470" y="316"/>
                      <a:pt x="470" y="316"/>
                      <a:pt x="470" y="316"/>
                    </a:cubicBezTo>
                    <a:cubicBezTo>
                      <a:pt x="479" y="316"/>
                      <a:pt x="492" y="311"/>
                      <a:pt x="492" y="304"/>
                    </a:cubicBezTo>
                    <a:cubicBezTo>
                      <a:pt x="492" y="297"/>
                      <a:pt x="481" y="297"/>
                      <a:pt x="467" y="297"/>
                    </a:cubicBezTo>
                    <a:cubicBezTo>
                      <a:pt x="460" y="297"/>
                      <a:pt x="451" y="298"/>
                      <a:pt x="444" y="299"/>
                    </a:cubicBezTo>
                    <a:cubicBezTo>
                      <a:pt x="441" y="217"/>
                      <a:pt x="431" y="14"/>
                      <a:pt x="428" y="8"/>
                    </a:cubicBezTo>
                    <a:cubicBezTo>
                      <a:pt x="423" y="1"/>
                      <a:pt x="355" y="0"/>
                      <a:pt x="347" y="4"/>
                    </a:cubicBezTo>
                    <a:cubicBezTo>
                      <a:pt x="339" y="9"/>
                      <a:pt x="332" y="47"/>
                      <a:pt x="332" y="47"/>
                    </a:cubicBezTo>
                    <a:cubicBezTo>
                      <a:pt x="342" y="47"/>
                      <a:pt x="342" y="47"/>
                      <a:pt x="342" y="47"/>
                    </a:cubicBezTo>
                    <a:cubicBezTo>
                      <a:pt x="337" y="97"/>
                      <a:pt x="337" y="97"/>
                      <a:pt x="337" y="97"/>
                    </a:cubicBezTo>
                    <a:cubicBezTo>
                      <a:pt x="324" y="105"/>
                      <a:pt x="324" y="105"/>
                      <a:pt x="324" y="105"/>
                    </a:cubicBezTo>
                    <a:cubicBezTo>
                      <a:pt x="287" y="341"/>
                      <a:pt x="287" y="341"/>
                      <a:pt x="287" y="341"/>
                    </a:cubicBezTo>
                    <a:cubicBezTo>
                      <a:pt x="287" y="341"/>
                      <a:pt x="258" y="344"/>
                      <a:pt x="213" y="352"/>
                    </a:cubicBezTo>
                    <a:cubicBezTo>
                      <a:pt x="191" y="355"/>
                      <a:pt x="136" y="362"/>
                      <a:pt x="85" y="368"/>
                    </a:cubicBezTo>
                    <a:cubicBezTo>
                      <a:pt x="64" y="242"/>
                      <a:pt x="64" y="242"/>
                      <a:pt x="64" y="242"/>
                    </a:cubicBezTo>
                    <a:cubicBezTo>
                      <a:pt x="9" y="242"/>
                      <a:pt x="9" y="242"/>
                      <a:pt x="9" y="242"/>
                    </a:cubicBezTo>
                    <a:cubicBezTo>
                      <a:pt x="0" y="376"/>
                      <a:pt x="0" y="376"/>
                      <a:pt x="0" y="376"/>
                    </a:cubicBezTo>
                    <a:cubicBezTo>
                      <a:pt x="4" y="378"/>
                      <a:pt x="4" y="378"/>
                      <a:pt x="4" y="378"/>
                    </a:cubicBezTo>
                    <a:cubicBezTo>
                      <a:pt x="4" y="382"/>
                      <a:pt x="4" y="382"/>
                      <a:pt x="4" y="382"/>
                    </a:cubicBezTo>
                    <a:cubicBezTo>
                      <a:pt x="0" y="384"/>
                      <a:pt x="0" y="384"/>
                      <a:pt x="0" y="384"/>
                    </a:cubicBezTo>
                    <a:cubicBezTo>
                      <a:pt x="9" y="518"/>
                      <a:pt x="9" y="518"/>
                      <a:pt x="9" y="518"/>
                    </a:cubicBezTo>
                    <a:cubicBezTo>
                      <a:pt x="64" y="518"/>
                      <a:pt x="64" y="518"/>
                      <a:pt x="64" y="518"/>
                    </a:cubicBezTo>
                    <a:cubicBezTo>
                      <a:pt x="85" y="392"/>
                      <a:pt x="85" y="392"/>
                      <a:pt x="85" y="392"/>
                    </a:cubicBezTo>
                    <a:cubicBezTo>
                      <a:pt x="136" y="398"/>
                      <a:pt x="191" y="405"/>
                      <a:pt x="213" y="408"/>
                    </a:cubicBezTo>
                    <a:cubicBezTo>
                      <a:pt x="258" y="416"/>
                      <a:pt x="287" y="419"/>
                      <a:pt x="287" y="419"/>
                    </a:cubicBezTo>
                    <a:cubicBezTo>
                      <a:pt x="324" y="655"/>
                      <a:pt x="324" y="655"/>
                      <a:pt x="324" y="655"/>
                    </a:cubicBezTo>
                    <a:cubicBezTo>
                      <a:pt x="337" y="663"/>
                      <a:pt x="337" y="663"/>
                      <a:pt x="337" y="663"/>
                    </a:cubicBezTo>
                    <a:cubicBezTo>
                      <a:pt x="342" y="713"/>
                      <a:pt x="342" y="713"/>
                      <a:pt x="342" y="713"/>
                    </a:cubicBezTo>
                    <a:cubicBezTo>
                      <a:pt x="332" y="713"/>
                      <a:pt x="332" y="713"/>
                      <a:pt x="332" y="713"/>
                    </a:cubicBezTo>
                    <a:cubicBezTo>
                      <a:pt x="332" y="713"/>
                      <a:pt x="339" y="751"/>
                      <a:pt x="347" y="756"/>
                    </a:cubicBezTo>
                    <a:cubicBezTo>
                      <a:pt x="355" y="760"/>
                      <a:pt x="423" y="759"/>
                      <a:pt x="428" y="752"/>
                    </a:cubicBezTo>
                    <a:cubicBezTo>
                      <a:pt x="431" y="746"/>
                      <a:pt x="441" y="543"/>
                      <a:pt x="444" y="461"/>
                    </a:cubicBezTo>
                    <a:cubicBezTo>
                      <a:pt x="451" y="462"/>
                      <a:pt x="460" y="463"/>
                      <a:pt x="467" y="463"/>
                    </a:cubicBezTo>
                    <a:cubicBezTo>
                      <a:pt x="481" y="463"/>
                      <a:pt x="492" y="463"/>
                      <a:pt x="492" y="456"/>
                    </a:cubicBezTo>
                    <a:cubicBezTo>
                      <a:pt x="492" y="449"/>
                      <a:pt x="479" y="444"/>
                      <a:pt x="470" y="444"/>
                    </a:cubicBezTo>
                    <a:cubicBezTo>
                      <a:pt x="462" y="444"/>
                      <a:pt x="455" y="444"/>
                      <a:pt x="455" y="444"/>
                    </a:cubicBezTo>
                    <a:cubicBezTo>
                      <a:pt x="445" y="435"/>
                      <a:pt x="445" y="435"/>
                      <a:pt x="445" y="435"/>
                    </a:cubicBezTo>
                    <a:cubicBezTo>
                      <a:pt x="446" y="430"/>
                      <a:pt x="446" y="427"/>
                      <a:pt x="446" y="427"/>
                    </a:cubicBezTo>
                    <a:cubicBezTo>
                      <a:pt x="446" y="427"/>
                      <a:pt x="526" y="428"/>
                      <a:pt x="547" y="429"/>
                    </a:cubicBezTo>
                    <a:cubicBezTo>
                      <a:pt x="559" y="429"/>
                      <a:pt x="562" y="413"/>
                      <a:pt x="561" y="399"/>
                    </a:cubicBezTo>
                    <a:cubicBezTo>
                      <a:pt x="563" y="399"/>
                      <a:pt x="564" y="400"/>
                      <a:pt x="566" y="400"/>
                    </a:cubicBezTo>
                    <a:cubicBezTo>
                      <a:pt x="564" y="419"/>
                      <a:pt x="563" y="448"/>
                      <a:pt x="569" y="452"/>
                    </a:cubicBezTo>
                    <a:cubicBezTo>
                      <a:pt x="579" y="459"/>
                      <a:pt x="584" y="453"/>
                      <a:pt x="592" y="440"/>
                    </a:cubicBezTo>
                    <a:cubicBezTo>
                      <a:pt x="598" y="430"/>
                      <a:pt x="588" y="404"/>
                      <a:pt x="582" y="391"/>
                    </a:cubicBezTo>
                    <a:cubicBezTo>
                      <a:pt x="583" y="390"/>
                      <a:pt x="584" y="389"/>
                      <a:pt x="585" y="387"/>
                    </a:cubicBezTo>
                    <a:cubicBezTo>
                      <a:pt x="586" y="388"/>
                      <a:pt x="587" y="389"/>
                      <a:pt x="588" y="389"/>
                    </a:cubicBezTo>
                    <a:cubicBezTo>
                      <a:pt x="590" y="389"/>
                      <a:pt x="592" y="387"/>
                      <a:pt x="593" y="385"/>
                    </a:cubicBezTo>
                    <a:cubicBezTo>
                      <a:pt x="593" y="386"/>
                      <a:pt x="594" y="386"/>
                      <a:pt x="594" y="386"/>
                    </a:cubicBezTo>
                    <a:cubicBezTo>
                      <a:pt x="596" y="386"/>
                      <a:pt x="598" y="384"/>
                      <a:pt x="598" y="382"/>
                    </a:cubicBezTo>
                    <a:lnTo>
                      <a:pt x="598" y="378"/>
                    </a:lnTo>
                    <a:close/>
                  </a:path>
                </a:pathLst>
              </a:custGeom>
              <a:solidFill>
                <a:srgbClr val="6AE7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5257800" y="3386138"/>
                <a:ext cx="290512" cy="2873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695325" y="4443391"/>
            <a:ext cx="10182525" cy="1712913"/>
            <a:chOff x="695325" y="4443391"/>
            <a:chExt cx="10182525" cy="1712913"/>
          </a:xfrm>
        </p:grpSpPr>
        <p:sp>
          <p:nvSpPr>
            <p:cNvPr id="48" name="任意多边形: 形状 47"/>
            <p:cNvSpPr/>
            <p:nvPr/>
          </p:nvSpPr>
          <p:spPr bwMode="auto">
            <a:xfrm>
              <a:off x="695325" y="4709603"/>
              <a:ext cx="8864088" cy="1181100"/>
            </a:xfrm>
            <a:custGeom>
              <a:avLst/>
              <a:gdLst>
                <a:gd name="connsiteX0" fmla="*/ 0 w 8864088"/>
                <a:gd name="connsiteY0" fmla="*/ 0 h 1181100"/>
                <a:gd name="connsiteX1" fmla="*/ 2394338 w 8864088"/>
                <a:gd name="connsiteY1" fmla="*/ 0 h 1181100"/>
                <a:gd name="connsiteX2" fmla="*/ 5639398 w 8864088"/>
                <a:gd name="connsiteY2" fmla="*/ 0 h 1181100"/>
                <a:gd name="connsiteX3" fmla="*/ 8033736 w 8864088"/>
                <a:gd name="connsiteY3" fmla="*/ 0 h 1181100"/>
                <a:gd name="connsiteX4" fmla="*/ 8492179 w 8864088"/>
                <a:gd name="connsiteY4" fmla="*/ 582613 h 1181100"/>
                <a:gd name="connsiteX5" fmla="*/ 8858565 w 8864088"/>
                <a:gd name="connsiteY5" fmla="*/ 471488 h 1181100"/>
                <a:gd name="connsiteX6" fmla="*/ 8864088 w 8864088"/>
                <a:gd name="connsiteY6" fmla="*/ 479425 h 1181100"/>
                <a:gd name="connsiteX7" fmla="*/ 8501385 w 8864088"/>
                <a:gd name="connsiteY7" fmla="*/ 590550 h 1181100"/>
                <a:gd name="connsiteX8" fmla="*/ 8864088 w 8864088"/>
                <a:gd name="connsiteY8" fmla="*/ 703263 h 1181100"/>
                <a:gd name="connsiteX9" fmla="*/ 8858565 w 8864088"/>
                <a:gd name="connsiteY9" fmla="*/ 711200 h 1181100"/>
                <a:gd name="connsiteX10" fmla="*/ 8492179 w 8864088"/>
                <a:gd name="connsiteY10" fmla="*/ 598488 h 1181100"/>
                <a:gd name="connsiteX11" fmla="*/ 8033736 w 8864088"/>
                <a:gd name="connsiteY11" fmla="*/ 1181100 h 1181100"/>
                <a:gd name="connsiteX12" fmla="*/ 5639398 w 8864088"/>
                <a:gd name="connsiteY12" fmla="*/ 1181100 h 1181100"/>
                <a:gd name="connsiteX13" fmla="*/ 2394338 w 8864088"/>
                <a:gd name="connsiteY13" fmla="*/ 1181100 h 1181100"/>
                <a:gd name="connsiteX14" fmla="*/ 0 w 8864088"/>
                <a:gd name="connsiteY14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64088" h="1181100">
                  <a:moveTo>
                    <a:pt x="0" y="0"/>
                  </a:moveTo>
                  <a:lnTo>
                    <a:pt x="2394338" y="0"/>
                  </a:lnTo>
                  <a:lnTo>
                    <a:pt x="5639398" y="0"/>
                  </a:lnTo>
                  <a:lnTo>
                    <a:pt x="8033736" y="0"/>
                  </a:lnTo>
                  <a:lnTo>
                    <a:pt x="8492179" y="582613"/>
                  </a:lnTo>
                  <a:lnTo>
                    <a:pt x="8858565" y="471488"/>
                  </a:lnTo>
                  <a:lnTo>
                    <a:pt x="8864088" y="479425"/>
                  </a:lnTo>
                  <a:lnTo>
                    <a:pt x="8501385" y="590550"/>
                  </a:lnTo>
                  <a:lnTo>
                    <a:pt x="8864088" y="703263"/>
                  </a:lnTo>
                  <a:lnTo>
                    <a:pt x="8858565" y="711200"/>
                  </a:lnTo>
                  <a:lnTo>
                    <a:pt x="8492179" y="598488"/>
                  </a:lnTo>
                  <a:lnTo>
                    <a:pt x="8033736" y="1181100"/>
                  </a:lnTo>
                  <a:lnTo>
                    <a:pt x="5639398" y="1181100"/>
                  </a:lnTo>
                  <a:lnTo>
                    <a:pt x="2394338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6AE7FF">
                <a:alpha val="30000"/>
              </a:srgb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9528475" y="4443391"/>
              <a:ext cx="1349375" cy="1712913"/>
              <a:chOff x="6200775" y="4576763"/>
              <a:chExt cx="1349375" cy="1712913"/>
            </a:xfrm>
            <a:solidFill>
              <a:schemeClr val="accent6"/>
            </a:solidFill>
          </p:grpSpPr>
          <p:sp>
            <p:nvSpPr>
              <p:cNvPr id="15" name="Freeform: Shape 16"/>
              <p:cNvSpPr/>
              <p:nvPr/>
            </p:nvSpPr>
            <p:spPr bwMode="auto">
              <a:xfrm>
                <a:off x="6200775" y="4576763"/>
                <a:ext cx="1349375" cy="1712913"/>
              </a:xfrm>
              <a:custGeom>
                <a:avLst/>
                <a:gdLst>
                  <a:gd name="T0" fmla="*/ 598 w 599"/>
                  <a:gd name="T1" fmla="*/ 378 h 760"/>
                  <a:gd name="T2" fmla="*/ 595 w 599"/>
                  <a:gd name="T3" fmla="*/ 375 h 760"/>
                  <a:gd name="T4" fmla="*/ 593 w 599"/>
                  <a:gd name="T5" fmla="*/ 375 h 760"/>
                  <a:gd name="T6" fmla="*/ 589 w 599"/>
                  <a:gd name="T7" fmla="*/ 372 h 760"/>
                  <a:gd name="T8" fmla="*/ 585 w 599"/>
                  <a:gd name="T9" fmla="*/ 373 h 760"/>
                  <a:gd name="T10" fmla="*/ 583 w 599"/>
                  <a:gd name="T11" fmla="*/ 370 h 760"/>
                  <a:gd name="T12" fmla="*/ 593 w 599"/>
                  <a:gd name="T13" fmla="*/ 321 h 760"/>
                  <a:gd name="T14" fmla="*/ 570 w 599"/>
                  <a:gd name="T15" fmla="*/ 308 h 760"/>
                  <a:gd name="T16" fmla="*/ 567 w 599"/>
                  <a:gd name="T17" fmla="*/ 360 h 760"/>
                  <a:gd name="T18" fmla="*/ 562 w 599"/>
                  <a:gd name="T19" fmla="*/ 362 h 760"/>
                  <a:gd name="T20" fmla="*/ 547 w 599"/>
                  <a:gd name="T21" fmla="*/ 331 h 760"/>
                  <a:gd name="T22" fmla="*/ 446 w 599"/>
                  <a:gd name="T23" fmla="*/ 333 h 760"/>
                  <a:gd name="T24" fmla="*/ 446 w 599"/>
                  <a:gd name="T25" fmla="*/ 326 h 760"/>
                  <a:gd name="T26" fmla="*/ 455 w 599"/>
                  <a:gd name="T27" fmla="*/ 317 h 760"/>
                  <a:gd name="T28" fmla="*/ 471 w 599"/>
                  <a:gd name="T29" fmla="*/ 317 h 760"/>
                  <a:gd name="T30" fmla="*/ 493 w 599"/>
                  <a:gd name="T31" fmla="*/ 305 h 760"/>
                  <a:gd name="T32" fmla="*/ 468 w 599"/>
                  <a:gd name="T33" fmla="*/ 297 h 760"/>
                  <a:gd name="T34" fmla="*/ 445 w 599"/>
                  <a:gd name="T35" fmla="*/ 299 h 760"/>
                  <a:gd name="T36" fmla="*/ 428 w 599"/>
                  <a:gd name="T37" fmla="*/ 8 h 760"/>
                  <a:gd name="T38" fmla="*/ 348 w 599"/>
                  <a:gd name="T39" fmla="*/ 5 h 760"/>
                  <a:gd name="T40" fmla="*/ 333 w 599"/>
                  <a:gd name="T41" fmla="*/ 48 h 760"/>
                  <a:gd name="T42" fmla="*/ 343 w 599"/>
                  <a:gd name="T43" fmla="*/ 48 h 760"/>
                  <a:gd name="T44" fmla="*/ 337 w 599"/>
                  <a:gd name="T45" fmla="*/ 97 h 760"/>
                  <a:gd name="T46" fmla="*/ 324 w 599"/>
                  <a:gd name="T47" fmla="*/ 106 h 760"/>
                  <a:gd name="T48" fmla="*/ 287 w 599"/>
                  <a:gd name="T49" fmla="*/ 342 h 760"/>
                  <a:gd name="T50" fmla="*/ 214 w 599"/>
                  <a:gd name="T51" fmla="*/ 352 h 760"/>
                  <a:gd name="T52" fmla="*/ 85 w 599"/>
                  <a:gd name="T53" fmla="*/ 369 h 760"/>
                  <a:gd name="T54" fmla="*/ 65 w 599"/>
                  <a:gd name="T55" fmla="*/ 242 h 760"/>
                  <a:gd name="T56" fmla="*/ 9 w 599"/>
                  <a:gd name="T57" fmla="*/ 242 h 760"/>
                  <a:gd name="T58" fmla="*/ 0 w 599"/>
                  <a:gd name="T59" fmla="*/ 376 h 760"/>
                  <a:gd name="T60" fmla="*/ 5 w 599"/>
                  <a:gd name="T61" fmla="*/ 378 h 760"/>
                  <a:gd name="T62" fmla="*/ 5 w 599"/>
                  <a:gd name="T63" fmla="*/ 383 h 760"/>
                  <a:gd name="T64" fmla="*/ 0 w 599"/>
                  <a:gd name="T65" fmla="*/ 384 h 760"/>
                  <a:gd name="T66" fmla="*/ 9 w 599"/>
                  <a:gd name="T67" fmla="*/ 519 h 760"/>
                  <a:gd name="T68" fmla="*/ 65 w 599"/>
                  <a:gd name="T69" fmla="*/ 519 h 760"/>
                  <a:gd name="T70" fmla="*/ 85 w 599"/>
                  <a:gd name="T71" fmla="*/ 392 h 760"/>
                  <a:gd name="T72" fmla="*/ 214 w 599"/>
                  <a:gd name="T73" fmla="*/ 409 h 760"/>
                  <a:gd name="T74" fmla="*/ 287 w 599"/>
                  <a:gd name="T75" fmla="*/ 419 h 760"/>
                  <a:gd name="T76" fmla="*/ 324 w 599"/>
                  <a:gd name="T77" fmla="*/ 655 h 760"/>
                  <a:gd name="T78" fmla="*/ 337 w 599"/>
                  <a:gd name="T79" fmla="*/ 664 h 760"/>
                  <a:gd name="T80" fmla="*/ 343 w 599"/>
                  <a:gd name="T81" fmla="*/ 713 h 760"/>
                  <a:gd name="T82" fmla="*/ 333 w 599"/>
                  <a:gd name="T83" fmla="*/ 713 h 760"/>
                  <a:gd name="T84" fmla="*/ 348 w 599"/>
                  <a:gd name="T85" fmla="*/ 756 h 760"/>
                  <a:gd name="T86" fmla="*/ 428 w 599"/>
                  <a:gd name="T87" fmla="*/ 752 h 760"/>
                  <a:gd name="T88" fmla="*/ 445 w 599"/>
                  <a:gd name="T89" fmla="*/ 462 h 760"/>
                  <a:gd name="T90" fmla="*/ 468 w 599"/>
                  <a:gd name="T91" fmla="*/ 464 h 760"/>
                  <a:gd name="T92" fmla="*/ 493 w 599"/>
                  <a:gd name="T93" fmla="*/ 456 h 760"/>
                  <a:gd name="T94" fmla="*/ 471 w 599"/>
                  <a:gd name="T95" fmla="*/ 444 h 760"/>
                  <a:gd name="T96" fmla="*/ 455 w 599"/>
                  <a:gd name="T97" fmla="*/ 444 h 760"/>
                  <a:gd name="T98" fmla="*/ 446 w 599"/>
                  <a:gd name="T99" fmla="*/ 435 h 760"/>
                  <a:gd name="T100" fmla="*/ 446 w 599"/>
                  <a:gd name="T101" fmla="*/ 428 h 760"/>
                  <a:gd name="T102" fmla="*/ 547 w 599"/>
                  <a:gd name="T103" fmla="*/ 429 h 760"/>
                  <a:gd name="T104" fmla="*/ 562 w 599"/>
                  <a:gd name="T105" fmla="*/ 399 h 760"/>
                  <a:gd name="T106" fmla="*/ 567 w 599"/>
                  <a:gd name="T107" fmla="*/ 400 h 760"/>
                  <a:gd name="T108" fmla="*/ 570 w 599"/>
                  <a:gd name="T109" fmla="*/ 452 h 760"/>
                  <a:gd name="T110" fmla="*/ 593 w 599"/>
                  <a:gd name="T111" fmla="*/ 440 h 760"/>
                  <a:gd name="T112" fmla="*/ 583 w 599"/>
                  <a:gd name="T113" fmla="*/ 391 h 760"/>
                  <a:gd name="T114" fmla="*/ 585 w 599"/>
                  <a:gd name="T115" fmla="*/ 388 h 760"/>
                  <a:gd name="T116" fmla="*/ 589 w 599"/>
                  <a:gd name="T117" fmla="*/ 389 h 760"/>
                  <a:gd name="T118" fmla="*/ 593 w 599"/>
                  <a:gd name="T119" fmla="*/ 386 h 760"/>
                  <a:gd name="T120" fmla="*/ 595 w 599"/>
                  <a:gd name="T121" fmla="*/ 386 h 760"/>
                  <a:gd name="T122" fmla="*/ 598 w 599"/>
                  <a:gd name="T123" fmla="*/ 383 h 760"/>
                  <a:gd name="T124" fmla="*/ 598 w 599"/>
                  <a:gd name="T125" fmla="*/ 378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9" h="760">
                    <a:moveTo>
                      <a:pt x="598" y="378"/>
                    </a:moveTo>
                    <a:cubicBezTo>
                      <a:pt x="598" y="376"/>
                      <a:pt x="597" y="375"/>
                      <a:pt x="595" y="375"/>
                    </a:cubicBezTo>
                    <a:cubicBezTo>
                      <a:pt x="594" y="375"/>
                      <a:pt x="594" y="375"/>
                      <a:pt x="593" y="375"/>
                    </a:cubicBezTo>
                    <a:cubicBezTo>
                      <a:pt x="593" y="373"/>
                      <a:pt x="591" y="372"/>
                      <a:pt x="589" y="372"/>
                    </a:cubicBezTo>
                    <a:cubicBezTo>
                      <a:pt x="587" y="372"/>
                      <a:pt x="586" y="372"/>
                      <a:pt x="585" y="373"/>
                    </a:cubicBezTo>
                    <a:cubicBezTo>
                      <a:pt x="585" y="372"/>
                      <a:pt x="584" y="370"/>
                      <a:pt x="583" y="370"/>
                    </a:cubicBezTo>
                    <a:cubicBezTo>
                      <a:pt x="588" y="356"/>
                      <a:pt x="599" y="330"/>
                      <a:pt x="593" y="321"/>
                    </a:cubicBezTo>
                    <a:cubicBezTo>
                      <a:pt x="584" y="308"/>
                      <a:pt x="580" y="302"/>
                      <a:pt x="570" y="308"/>
                    </a:cubicBezTo>
                    <a:cubicBezTo>
                      <a:pt x="563" y="313"/>
                      <a:pt x="565" y="342"/>
                      <a:pt x="567" y="360"/>
                    </a:cubicBezTo>
                    <a:cubicBezTo>
                      <a:pt x="565" y="361"/>
                      <a:pt x="563" y="361"/>
                      <a:pt x="562" y="362"/>
                    </a:cubicBezTo>
                    <a:cubicBezTo>
                      <a:pt x="562" y="348"/>
                      <a:pt x="560" y="331"/>
                      <a:pt x="547" y="331"/>
                    </a:cubicBezTo>
                    <a:cubicBezTo>
                      <a:pt x="526" y="332"/>
                      <a:pt x="446" y="333"/>
                      <a:pt x="446" y="333"/>
                    </a:cubicBezTo>
                    <a:cubicBezTo>
                      <a:pt x="446" y="333"/>
                      <a:pt x="446" y="330"/>
                      <a:pt x="446" y="326"/>
                    </a:cubicBezTo>
                    <a:cubicBezTo>
                      <a:pt x="455" y="317"/>
                      <a:pt x="455" y="317"/>
                      <a:pt x="455" y="317"/>
                    </a:cubicBezTo>
                    <a:cubicBezTo>
                      <a:pt x="471" y="317"/>
                      <a:pt x="471" y="317"/>
                      <a:pt x="471" y="317"/>
                    </a:cubicBezTo>
                    <a:cubicBezTo>
                      <a:pt x="479" y="317"/>
                      <a:pt x="493" y="312"/>
                      <a:pt x="493" y="305"/>
                    </a:cubicBezTo>
                    <a:cubicBezTo>
                      <a:pt x="493" y="297"/>
                      <a:pt x="481" y="297"/>
                      <a:pt x="468" y="297"/>
                    </a:cubicBezTo>
                    <a:cubicBezTo>
                      <a:pt x="461" y="297"/>
                      <a:pt x="452" y="298"/>
                      <a:pt x="445" y="299"/>
                    </a:cubicBezTo>
                    <a:cubicBezTo>
                      <a:pt x="441" y="217"/>
                      <a:pt x="432" y="14"/>
                      <a:pt x="428" y="8"/>
                    </a:cubicBezTo>
                    <a:cubicBezTo>
                      <a:pt x="424" y="1"/>
                      <a:pt x="356" y="0"/>
                      <a:pt x="348" y="5"/>
                    </a:cubicBezTo>
                    <a:cubicBezTo>
                      <a:pt x="340" y="9"/>
                      <a:pt x="333" y="48"/>
                      <a:pt x="333" y="48"/>
                    </a:cubicBezTo>
                    <a:cubicBezTo>
                      <a:pt x="343" y="48"/>
                      <a:pt x="343" y="48"/>
                      <a:pt x="343" y="48"/>
                    </a:cubicBezTo>
                    <a:cubicBezTo>
                      <a:pt x="337" y="97"/>
                      <a:pt x="337" y="97"/>
                      <a:pt x="337" y="97"/>
                    </a:cubicBezTo>
                    <a:cubicBezTo>
                      <a:pt x="324" y="106"/>
                      <a:pt x="324" y="106"/>
                      <a:pt x="324" y="106"/>
                    </a:cubicBezTo>
                    <a:cubicBezTo>
                      <a:pt x="287" y="342"/>
                      <a:pt x="287" y="342"/>
                      <a:pt x="287" y="342"/>
                    </a:cubicBezTo>
                    <a:cubicBezTo>
                      <a:pt x="287" y="342"/>
                      <a:pt x="259" y="344"/>
                      <a:pt x="214" y="352"/>
                    </a:cubicBezTo>
                    <a:cubicBezTo>
                      <a:pt x="192" y="356"/>
                      <a:pt x="136" y="363"/>
                      <a:pt x="85" y="369"/>
                    </a:cubicBezTo>
                    <a:cubicBezTo>
                      <a:pt x="65" y="242"/>
                      <a:pt x="65" y="242"/>
                      <a:pt x="65" y="242"/>
                    </a:cubicBezTo>
                    <a:cubicBezTo>
                      <a:pt x="9" y="242"/>
                      <a:pt x="9" y="242"/>
                      <a:pt x="9" y="242"/>
                    </a:cubicBezTo>
                    <a:cubicBezTo>
                      <a:pt x="0" y="376"/>
                      <a:pt x="0" y="376"/>
                      <a:pt x="0" y="376"/>
                    </a:cubicBezTo>
                    <a:cubicBezTo>
                      <a:pt x="5" y="378"/>
                      <a:pt x="5" y="378"/>
                      <a:pt x="5" y="378"/>
                    </a:cubicBezTo>
                    <a:cubicBezTo>
                      <a:pt x="5" y="383"/>
                      <a:pt x="5" y="383"/>
                      <a:pt x="5" y="383"/>
                    </a:cubicBezTo>
                    <a:cubicBezTo>
                      <a:pt x="0" y="384"/>
                      <a:pt x="0" y="384"/>
                      <a:pt x="0" y="384"/>
                    </a:cubicBezTo>
                    <a:cubicBezTo>
                      <a:pt x="9" y="519"/>
                      <a:pt x="9" y="519"/>
                      <a:pt x="9" y="519"/>
                    </a:cubicBezTo>
                    <a:cubicBezTo>
                      <a:pt x="65" y="519"/>
                      <a:pt x="65" y="519"/>
                      <a:pt x="65" y="519"/>
                    </a:cubicBezTo>
                    <a:cubicBezTo>
                      <a:pt x="85" y="392"/>
                      <a:pt x="85" y="392"/>
                      <a:pt x="85" y="392"/>
                    </a:cubicBezTo>
                    <a:cubicBezTo>
                      <a:pt x="136" y="398"/>
                      <a:pt x="192" y="405"/>
                      <a:pt x="214" y="409"/>
                    </a:cubicBezTo>
                    <a:cubicBezTo>
                      <a:pt x="259" y="416"/>
                      <a:pt x="287" y="419"/>
                      <a:pt x="287" y="419"/>
                    </a:cubicBezTo>
                    <a:cubicBezTo>
                      <a:pt x="324" y="655"/>
                      <a:pt x="324" y="655"/>
                      <a:pt x="324" y="655"/>
                    </a:cubicBezTo>
                    <a:cubicBezTo>
                      <a:pt x="337" y="664"/>
                      <a:pt x="337" y="664"/>
                      <a:pt x="337" y="664"/>
                    </a:cubicBezTo>
                    <a:cubicBezTo>
                      <a:pt x="343" y="713"/>
                      <a:pt x="343" y="713"/>
                      <a:pt x="343" y="713"/>
                    </a:cubicBezTo>
                    <a:cubicBezTo>
                      <a:pt x="333" y="713"/>
                      <a:pt x="333" y="713"/>
                      <a:pt x="333" y="713"/>
                    </a:cubicBezTo>
                    <a:cubicBezTo>
                      <a:pt x="333" y="713"/>
                      <a:pt x="340" y="752"/>
                      <a:pt x="348" y="756"/>
                    </a:cubicBezTo>
                    <a:cubicBezTo>
                      <a:pt x="356" y="760"/>
                      <a:pt x="424" y="760"/>
                      <a:pt x="428" y="752"/>
                    </a:cubicBezTo>
                    <a:cubicBezTo>
                      <a:pt x="432" y="747"/>
                      <a:pt x="441" y="544"/>
                      <a:pt x="445" y="462"/>
                    </a:cubicBezTo>
                    <a:cubicBezTo>
                      <a:pt x="452" y="463"/>
                      <a:pt x="461" y="464"/>
                      <a:pt x="468" y="464"/>
                    </a:cubicBezTo>
                    <a:cubicBezTo>
                      <a:pt x="481" y="464"/>
                      <a:pt x="493" y="463"/>
                      <a:pt x="493" y="456"/>
                    </a:cubicBezTo>
                    <a:cubicBezTo>
                      <a:pt x="493" y="449"/>
                      <a:pt x="479" y="444"/>
                      <a:pt x="471" y="444"/>
                    </a:cubicBezTo>
                    <a:cubicBezTo>
                      <a:pt x="463" y="444"/>
                      <a:pt x="455" y="444"/>
                      <a:pt x="455" y="444"/>
                    </a:cubicBezTo>
                    <a:cubicBezTo>
                      <a:pt x="446" y="435"/>
                      <a:pt x="446" y="435"/>
                      <a:pt x="446" y="435"/>
                    </a:cubicBezTo>
                    <a:cubicBezTo>
                      <a:pt x="446" y="430"/>
                      <a:pt x="446" y="428"/>
                      <a:pt x="446" y="428"/>
                    </a:cubicBezTo>
                    <a:cubicBezTo>
                      <a:pt x="446" y="428"/>
                      <a:pt x="526" y="429"/>
                      <a:pt x="547" y="429"/>
                    </a:cubicBezTo>
                    <a:cubicBezTo>
                      <a:pt x="560" y="430"/>
                      <a:pt x="562" y="413"/>
                      <a:pt x="562" y="399"/>
                    </a:cubicBezTo>
                    <a:cubicBezTo>
                      <a:pt x="563" y="400"/>
                      <a:pt x="565" y="400"/>
                      <a:pt x="567" y="400"/>
                    </a:cubicBezTo>
                    <a:cubicBezTo>
                      <a:pt x="565" y="419"/>
                      <a:pt x="563" y="448"/>
                      <a:pt x="570" y="452"/>
                    </a:cubicBezTo>
                    <a:cubicBezTo>
                      <a:pt x="580" y="459"/>
                      <a:pt x="584" y="453"/>
                      <a:pt x="593" y="440"/>
                    </a:cubicBezTo>
                    <a:cubicBezTo>
                      <a:pt x="599" y="431"/>
                      <a:pt x="589" y="404"/>
                      <a:pt x="583" y="391"/>
                    </a:cubicBezTo>
                    <a:cubicBezTo>
                      <a:pt x="584" y="390"/>
                      <a:pt x="585" y="389"/>
                      <a:pt x="585" y="388"/>
                    </a:cubicBezTo>
                    <a:cubicBezTo>
                      <a:pt x="586" y="388"/>
                      <a:pt x="587" y="389"/>
                      <a:pt x="589" y="389"/>
                    </a:cubicBezTo>
                    <a:cubicBezTo>
                      <a:pt x="591" y="389"/>
                      <a:pt x="593" y="388"/>
                      <a:pt x="593" y="386"/>
                    </a:cubicBezTo>
                    <a:cubicBezTo>
                      <a:pt x="594" y="386"/>
                      <a:pt x="594" y="386"/>
                      <a:pt x="595" y="386"/>
                    </a:cubicBezTo>
                    <a:cubicBezTo>
                      <a:pt x="597" y="386"/>
                      <a:pt x="598" y="385"/>
                      <a:pt x="598" y="383"/>
                    </a:cubicBezTo>
                    <a:lnTo>
                      <a:pt x="598" y="378"/>
                    </a:lnTo>
                    <a:close/>
                  </a:path>
                </a:pathLst>
              </a:custGeom>
              <a:solidFill>
                <a:srgbClr val="6AE7FF">
                  <a:alpha val="3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Oval 17"/>
              <p:cNvSpPr/>
              <p:nvPr/>
            </p:nvSpPr>
            <p:spPr bwMode="auto">
              <a:xfrm>
                <a:off x="6878638" y="5289551"/>
                <a:ext cx="290512" cy="29051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66" name="statistics-on-laptop_82095"/>
          <p:cNvSpPr>
            <a:spLocks noChangeAspect="1"/>
          </p:cNvSpPr>
          <p:nvPr/>
        </p:nvSpPr>
        <p:spPr bwMode="auto">
          <a:xfrm>
            <a:off x="987388" y="1992703"/>
            <a:ext cx="798009" cy="798006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statistics-on-laptop_82095"/>
          <p:cNvSpPr>
            <a:spLocks noChangeAspect="1"/>
          </p:cNvSpPr>
          <p:nvPr/>
        </p:nvSpPr>
        <p:spPr bwMode="auto">
          <a:xfrm>
            <a:off x="1000770" y="3457334"/>
            <a:ext cx="771246" cy="798009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statistics-on-laptop_82095"/>
          <p:cNvSpPr>
            <a:spLocks noChangeAspect="1"/>
          </p:cNvSpPr>
          <p:nvPr/>
        </p:nvSpPr>
        <p:spPr bwMode="auto">
          <a:xfrm>
            <a:off x="987388" y="4900842"/>
            <a:ext cx="798009" cy="798009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818113" y="2010934"/>
            <a:ext cx="2241974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952852" y="3187181"/>
            <a:ext cx="6600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rgbClr val="FF5050"/>
                </a:solidFill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售货机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货机编号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药品编号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zh-CN" altLang="zh-CN" sz="1800" kern="100" dirty="0">
              <a:effectLst/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rgbClr val="FF5050"/>
                </a:solidFill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员工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员工工号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zh-CN" altLang="zh-CN" sz="1800" kern="100" dirty="0">
              <a:effectLst/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rgbClr val="FF5050"/>
                </a:solidFill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入库单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药品编号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员工编号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入库时间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zh-CN" altLang="zh-CN" sz="1800" kern="100" dirty="0">
              <a:effectLst/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rgbClr val="FF5050"/>
                </a:solidFill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出货单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药品编号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员工编号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出货时间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7D4B9E-5F6B-4262-BAF2-0B383D28A266}"/>
              </a:ext>
            </a:extLst>
          </p:cNvPr>
          <p:cNvSpPr txBox="1"/>
          <p:nvPr/>
        </p:nvSpPr>
        <p:spPr>
          <a:xfrm>
            <a:off x="1973388" y="1807634"/>
            <a:ext cx="4085565" cy="147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rgbClr val="800202"/>
                </a:solidFill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药品编</a:t>
            </a:r>
            <a:r>
              <a:rPr lang="zh-CN" altLang="en-US" kern="100" dirty="0">
                <a:latin typeface="汉仪书魂体简" panose="02010600000101010101" pitchFamily="2" charset="-122"/>
                <a:ea typeface="汉仪书魂体简" panose="02010600000101010101" pitchFamily="2" charset="-122"/>
              </a:rPr>
              <a:t>号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zh-CN" altLang="zh-CN" sz="1800" kern="100" dirty="0">
              <a:effectLst/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rgbClr val="800202"/>
                </a:solidFill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供货商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供货商</a:t>
            </a:r>
            <a:r>
              <a:rPr lang="zh-CN" altLang="en-US" kern="100" dirty="0">
                <a:latin typeface="汉仪书魂体简" panose="02010600000101010101" pitchFamily="2" charset="-122"/>
                <a:ea typeface="汉仪书魂体简" panose="02010600000101010101" pitchFamily="2" charset="-122"/>
              </a:rPr>
              <a:t>名称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zh-CN" altLang="zh-CN" sz="1800" kern="100" dirty="0">
              <a:effectLst/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rgbClr val="800202"/>
                </a:solidFill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批发商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批发商姓名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rgbClr val="800202"/>
                </a:solidFill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柜台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柜台编号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en-US" altLang="zh-CN" sz="1800" u="heavy" kern="100" dirty="0">
              <a:effectLst/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2A652D-C9C2-4641-812C-1FB0A90C3A3E}"/>
              </a:ext>
            </a:extLst>
          </p:cNvPr>
          <p:cNvSpPr txBox="1"/>
          <p:nvPr/>
        </p:nvSpPr>
        <p:spPr>
          <a:xfrm>
            <a:off x="1973388" y="4838181"/>
            <a:ext cx="8486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采购单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药品编号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员工编号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kern="100" dirty="0">
                <a:latin typeface="汉仪书魂体简" panose="02010600000101010101" pitchFamily="2" charset="-122"/>
                <a:ea typeface="汉仪书魂体简" panose="02010600000101010101" pitchFamily="2" charset="-122"/>
              </a:rPr>
              <a:t>供货商名称</a:t>
            </a:r>
            <a:r>
              <a:rPr lang="en-US" altLang="zh-CN" kern="100" dirty="0"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kern="100" dirty="0">
                <a:latin typeface="汉仪书魂体简" panose="02010600000101010101" pitchFamily="2" charset="-122"/>
                <a:ea typeface="汉仪书魂体简" panose="02010600000101010101" pitchFamily="2" charset="-122"/>
              </a:rPr>
              <a:t>采购时间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zh-CN" altLang="zh-CN" sz="1800" kern="100" dirty="0">
              <a:effectLst/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退货单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药品编号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 供货商名称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退货时间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zh-CN" altLang="zh-CN" sz="1800" kern="100" dirty="0">
              <a:effectLst/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销售单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(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药品编号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 </a:t>
            </a:r>
            <a:r>
              <a:rPr lang="zh-CN" altLang="en-US" kern="100" dirty="0">
                <a:latin typeface="汉仪书魂体简" panose="02010600000101010101" pitchFamily="2" charset="-122"/>
                <a:ea typeface="汉仪书魂体简" panose="02010600000101010101" pitchFamily="2" charset="-122"/>
              </a:rPr>
              <a:t>销售时间</a:t>
            </a:r>
            <a:r>
              <a:rPr lang="en-US" altLang="zh-CN" sz="1800" kern="100" dirty="0">
                <a:effectLst/>
                <a:latin typeface="汉仪书魂体简" panose="02010600000101010101" pitchFamily="2" charset="-122"/>
                <a:ea typeface="汉仪书魂体简" panose="02010600000101010101" pitchFamily="2" charset="-122"/>
              </a:rPr>
              <a:t>)</a:t>
            </a:r>
            <a:endParaRPr lang="zh-CN" altLang="zh-CN" sz="1800" kern="100" dirty="0">
              <a:effectLst/>
              <a:latin typeface="汉仪书魂体简" panose="02010600000101010101" pitchFamily="2" charset="-122"/>
              <a:ea typeface="汉仪书魂体简" panose="02010600000101010101" pitchFamily="2" charset="-122"/>
            </a:endParaRPr>
          </a:p>
        </p:txBody>
      </p:sp>
      <p:sp>
        <p:nvSpPr>
          <p:cNvPr id="36" name="statistics-on-laptop_82095">
            <a:extLst>
              <a:ext uri="{FF2B5EF4-FFF2-40B4-BE49-F238E27FC236}">
                <a16:creationId xmlns:a16="http://schemas.microsoft.com/office/drawing/2014/main" id="{0E1F33B1-997A-4556-9D8D-EE10D30B11A0}"/>
              </a:ext>
            </a:extLst>
          </p:cNvPr>
          <p:cNvSpPr>
            <a:spLocks noChangeAspect="1"/>
          </p:cNvSpPr>
          <p:nvPr/>
        </p:nvSpPr>
        <p:spPr bwMode="auto">
          <a:xfrm>
            <a:off x="11438665" y="54551"/>
            <a:ext cx="798009" cy="645277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66" grpId="0" animBg="1"/>
      <p:bldP spid="64" grpId="0" animBg="1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8A38B89-9F3C-459F-AD8F-0F45CA144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1" y="761577"/>
            <a:ext cx="5837405" cy="30214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4ACF53-326B-4AF6-B723-ADC70E7A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4299"/>
            <a:ext cx="5884136" cy="25274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99F0B46-729C-44AE-A454-565B8ECC9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864" y="3808543"/>
            <a:ext cx="5884136" cy="29931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59FF408-6AF2-4597-A5A9-E9F24B933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288" y="1091935"/>
            <a:ext cx="5837405" cy="21598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D9DAF63-DA71-4850-A5FF-D4BF700D6309}"/>
              </a:ext>
            </a:extLst>
          </p:cNvPr>
          <p:cNvSpPr txBox="1"/>
          <p:nvPr/>
        </p:nvSpPr>
        <p:spPr>
          <a:xfrm>
            <a:off x="8109990" y="612731"/>
            <a:ext cx="322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柜台信息表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BC78FC0-5737-46B2-912B-2708E3E30B74}"/>
              </a:ext>
            </a:extLst>
          </p:cNvPr>
          <p:cNvSpPr txBox="1"/>
          <p:nvPr/>
        </p:nvSpPr>
        <p:spPr>
          <a:xfrm>
            <a:off x="7836722" y="3417401"/>
            <a:ext cx="322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员工信息表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5DB2EE-1022-40CF-AB90-2D4D760254FE}"/>
              </a:ext>
            </a:extLst>
          </p:cNvPr>
          <p:cNvSpPr txBox="1"/>
          <p:nvPr/>
        </p:nvSpPr>
        <p:spPr>
          <a:xfrm>
            <a:off x="567560" y="3808543"/>
            <a:ext cx="369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供货商和批发商信息表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6436BAD-DAC0-4085-BAD1-037E2B7731BD}"/>
              </a:ext>
            </a:extLst>
          </p:cNvPr>
          <p:cNvSpPr txBox="1"/>
          <p:nvPr/>
        </p:nvSpPr>
        <p:spPr>
          <a:xfrm>
            <a:off x="1057175" y="270258"/>
            <a:ext cx="381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药品信息表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/>
          <p:nvPr/>
        </p:nvGrpSpPr>
        <p:grpSpPr>
          <a:xfrm rot="10800000" flipH="1">
            <a:off x="856022" y="684223"/>
            <a:ext cx="10905054" cy="5438902"/>
            <a:chOff x="850264" y="1552754"/>
            <a:chExt cx="10491473" cy="48770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3" name="平行四边形 2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26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27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8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19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0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7985" y="365940"/>
            <a:ext cx="4598035" cy="262255"/>
            <a:chOff x="611" y="1760"/>
            <a:chExt cx="7241" cy="413"/>
          </a:xfrm>
          <a:solidFill>
            <a:srgbClr val="6AE7FF"/>
          </a:solidFill>
        </p:grpSpPr>
        <p:sp>
          <p:nvSpPr>
            <p:cNvPr id="4" name="矩形 3"/>
            <p:cNvSpPr/>
            <p:nvPr/>
          </p:nvSpPr>
          <p:spPr>
            <a:xfrm>
              <a:off x="5477" y="1760"/>
              <a:ext cx="2059" cy="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611" y="1996"/>
              <a:ext cx="5169" cy="72"/>
            </a:xfrm>
            <a:prstGeom prst="parallelogram">
              <a:avLst>
                <a:gd name="adj" fmla="val 317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279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548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20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7428" y="1976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3094" y="2173"/>
              <a:ext cx="4759" cy="0"/>
            </a:xfrm>
            <a:prstGeom prst="line">
              <a:avLst/>
            </a:prstGeom>
            <a:grpFill/>
            <a:ln>
              <a:solidFill>
                <a:srgbClr val="6AE7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256722" y="871289"/>
            <a:ext cx="36785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11FF7D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前 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BB7716-87AC-4E46-82E2-2A147A4DA8F0}"/>
              </a:ext>
            </a:extLst>
          </p:cNvPr>
          <p:cNvSpPr txBox="1"/>
          <p:nvPr/>
        </p:nvSpPr>
        <p:spPr>
          <a:xfrm>
            <a:off x="2786945" y="2100796"/>
            <a:ext cx="7354615" cy="334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      </a:t>
            </a:r>
            <a:r>
              <a:rPr lang="zh-CN" altLang="en-US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在信息化时代下</a:t>
            </a:r>
            <a:r>
              <a:rPr lang="en-US" altLang="zh-CN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,</a:t>
            </a:r>
            <a:r>
              <a:rPr lang="zh-CN" altLang="en-US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科技迅速发展</a:t>
            </a:r>
            <a:r>
              <a:rPr lang="en-US" altLang="zh-CN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,</a:t>
            </a:r>
            <a:r>
              <a:rPr lang="zh-CN" altLang="en-US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传统药店该怎样快速的迭代发展呢</a:t>
            </a:r>
            <a:r>
              <a:rPr lang="en-US" altLang="zh-CN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      </a:t>
            </a:r>
            <a:r>
              <a:rPr lang="zh-CN" altLang="en-US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其中关于数据管理的信息化就是关键一步</a:t>
            </a:r>
            <a:r>
              <a:rPr lang="en-US" altLang="zh-CN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,</a:t>
            </a:r>
            <a:r>
              <a:rPr lang="zh-CN" altLang="en-US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再加上无人售货的热潮</a:t>
            </a:r>
            <a:r>
              <a:rPr lang="en-US" altLang="zh-CN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,</a:t>
            </a:r>
            <a:r>
              <a:rPr lang="zh-CN" altLang="en-US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药店也必须进行改革</a:t>
            </a:r>
            <a:r>
              <a:rPr lang="en-US" altLang="zh-CN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,</a:t>
            </a:r>
            <a:r>
              <a:rPr lang="zh-CN" altLang="en-US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自动售药如何和传统药店更好结合</a:t>
            </a:r>
            <a:r>
              <a:rPr lang="en-US" altLang="zh-CN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,</a:t>
            </a:r>
            <a:r>
              <a:rPr lang="zh-CN" altLang="en-US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数据该怎样做才能更好处理</a:t>
            </a:r>
            <a:r>
              <a:rPr lang="en-US" altLang="zh-CN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,</a:t>
            </a:r>
            <a:r>
              <a:rPr lang="zh-CN" altLang="en-US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这正是我们要解决的</a:t>
            </a:r>
            <a:r>
              <a:rPr lang="en-US" altLang="zh-CN" sz="2400" kern="1400" spc="100" dirty="0">
                <a:solidFill>
                  <a:srgbClr val="6AE7FF"/>
                </a:solidFill>
                <a:latin typeface="汉仪唐美人W" panose="00020600040101010101" pitchFamily="18" charset="-122"/>
                <a:ea typeface="汉仪唐美人W" panose="00020600040101010101" pitchFamily="18" charset="-122"/>
              </a:rPr>
              <a:t>.</a:t>
            </a:r>
            <a:endParaRPr lang="zh-CN" altLang="en-US" sz="2400" kern="1400" spc="100" dirty="0">
              <a:solidFill>
                <a:srgbClr val="6AE7FF"/>
              </a:solidFill>
              <a:latin typeface="汉仪唐美人W" panose="00020600040101010101" pitchFamily="18" charset="-122"/>
              <a:ea typeface="汉仪唐美人W" panose="00020600040101010101" pitchFamily="18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4620895" y="2735580"/>
            <a:ext cx="3735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数据库实现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2B051F0-956B-4304-9D72-897B82A9E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68" y="1180"/>
            <a:ext cx="5867701" cy="2730501"/>
          </a:xfrm>
          <a:prstGeom prst="rect">
            <a:avLst/>
          </a:prstGeom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48E1B1E7-040B-4DA1-98CF-9B1DF62C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" y="-6206"/>
            <a:ext cx="6312735" cy="274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">
            <a:extLst>
              <a:ext uri="{FF2B5EF4-FFF2-40B4-BE49-F238E27FC236}">
                <a16:creationId xmlns:a16="http://schemas.microsoft.com/office/drawing/2014/main" id="{B862017B-1CCE-4613-90A7-9327D5B57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05" y="2735580"/>
            <a:ext cx="6297258" cy="225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">
            <a:extLst>
              <a:ext uri="{FF2B5EF4-FFF2-40B4-BE49-F238E27FC236}">
                <a16:creationId xmlns:a16="http://schemas.microsoft.com/office/drawing/2014/main" id="{C42B0E58-32CD-4600-833D-860CB0204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59" y="4864111"/>
            <a:ext cx="6348011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">
            <a:extLst>
              <a:ext uri="{FF2B5EF4-FFF2-40B4-BE49-F238E27FC236}">
                <a16:creationId xmlns:a16="http://schemas.microsoft.com/office/drawing/2014/main" id="{31DDFD7D-6230-4526-B299-28E6551B7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96" y="2796436"/>
            <a:ext cx="5867701" cy="138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">
            <a:extLst>
              <a:ext uri="{FF2B5EF4-FFF2-40B4-BE49-F238E27FC236}">
                <a16:creationId xmlns:a16="http://schemas.microsoft.com/office/drawing/2014/main" id="{3BB5FEC3-4C3C-405A-9BBA-26059274C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96" y="4205538"/>
            <a:ext cx="5891187" cy="204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898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928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数据查询及增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,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删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,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改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/ 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查询</a:t>
            </a:r>
          </a:p>
        </p:txBody>
      </p:sp>
      <p:sp>
        <p:nvSpPr>
          <p:cNvPr id="128" name="矩形 127"/>
          <p:cNvSpPr/>
          <p:nvPr/>
        </p:nvSpPr>
        <p:spPr>
          <a:xfrm>
            <a:off x="2187742" y="2826986"/>
            <a:ext cx="2955290" cy="2969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29" name="TextBox 28"/>
          <p:cNvSpPr txBox="1"/>
          <p:nvPr/>
        </p:nvSpPr>
        <p:spPr>
          <a:xfrm>
            <a:off x="465417" y="1303505"/>
            <a:ext cx="467761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ea"/>
              </a:rPr>
              <a:t>查询特定时间的购货</a:t>
            </a:r>
            <a:r>
              <a: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ea"/>
              </a:rPr>
              <a:t>,</a:t>
            </a: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ea"/>
              </a:rPr>
              <a:t>出货情况</a:t>
            </a:r>
            <a:endParaRPr lang="zh-CN" altLang="en-US" sz="2400" b="1" dirty="0">
              <a:solidFill>
                <a:srgbClr val="6AE7FF"/>
              </a:solidFill>
              <a:latin typeface="汉仪颜楷 W" panose="00020600040101010101" pitchFamily="18" charset="-122"/>
              <a:ea typeface="汉仪颜楷 W" panose="00020600040101010101" pitchFamily="18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6127115" y="4589145"/>
            <a:ext cx="1003300" cy="992505"/>
            <a:chOff x="4305571" y="3574858"/>
            <a:chExt cx="890588" cy="881062"/>
          </a:xfrm>
          <a:solidFill>
            <a:srgbClr val="6AE7FF">
              <a:alpha val="20000"/>
            </a:srgbClr>
          </a:solidFill>
        </p:grpSpPr>
        <p:sp>
          <p:nvSpPr>
            <p:cNvPr id="131" name="Freeform 15"/>
            <p:cNvSpPr>
              <a:spLocks noEditPoints="1"/>
            </p:cNvSpPr>
            <p:nvPr/>
          </p:nvSpPr>
          <p:spPr bwMode="auto">
            <a:xfrm>
              <a:off x="4305571" y="3574858"/>
              <a:ext cx="890588" cy="881062"/>
            </a:xfrm>
            <a:custGeom>
              <a:avLst/>
              <a:gdLst>
                <a:gd name="T0" fmla="*/ 54 w 95"/>
                <a:gd name="T1" fmla="*/ 94 h 94"/>
                <a:gd name="T2" fmla="*/ 56 w 95"/>
                <a:gd name="T3" fmla="*/ 81 h 94"/>
                <a:gd name="T4" fmla="*/ 66 w 95"/>
                <a:gd name="T5" fmla="*/ 78 h 94"/>
                <a:gd name="T6" fmla="*/ 76 w 95"/>
                <a:gd name="T7" fmla="*/ 85 h 94"/>
                <a:gd name="T8" fmla="*/ 86 w 95"/>
                <a:gd name="T9" fmla="*/ 75 h 94"/>
                <a:gd name="T10" fmla="*/ 78 w 95"/>
                <a:gd name="T11" fmla="*/ 65 h 94"/>
                <a:gd name="T12" fmla="*/ 82 w 95"/>
                <a:gd name="T13" fmla="*/ 56 h 94"/>
                <a:gd name="T14" fmla="*/ 95 w 95"/>
                <a:gd name="T15" fmla="*/ 54 h 94"/>
                <a:gd name="T16" fmla="*/ 95 w 95"/>
                <a:gd name="T17" fmla="*/ 40 h 94"/>
                <a:gd name="T18" fmla="*/ 82 w 95"/>
                <a:gd name="T19" fmla="*/ 38 h 94"/>
                <a:gd name="T20" fmla="*/ 82 w 95"/>
                <a:gd name="T21" fmla="*/ 37 h 94"/>
                <a:gd name="T22" fmla="*/ 82 w 95"/>
                <a:gd name="T23" fmla="*/ 37 h 94"/>
                <a:gd name="T24" fmla="*/ 80 w 95"/>
                <a:gd name="T25" fmla="*/ 33 h 94"/>
                <a:gd name="T26" fmla="*/ 80 w 95"/>
                <a:gd name="T27" fmla="*/ 31 h 94"/>
                <a:gd name="T28" fmla="*/ 80 w 95"/>
                <a:gd name="T29" fmla="*/ 31 h 94"/>
                <a:gd name="T30" fmla="*/ 78 w 95"/>
                <a:gd name="T31" fmla="*/ 29 h 94"/>
                <a:gd name="T32" fmla="*/ 86 w 95"/>
                <a:gd name="T33" fmla="*/ 18 h 94"/>
                <a:gd name="T34" fmla="*/ 76 w 95"/>
                <a:gd name="T35" fmla="*/ 9 h 94"/>
                <a:gd name="T36" fmla="*/ 66 w 95"/>
                <a:gd name="T37" fmla="*/ 16 h 94"/>
                <a:gd name="T38" fmla="*/ 56 w 95"/>
                <a:gd name="T39" fmla="*/ 12 h 94"/>
                <a:gd name="T40" fmla="*/ 54 w 95"/>
                <a:gd name="T41" fmla="*/ 0 h 94"/>
                <a:gd name="T42" fmla="*/ 41 w 95"/>
                <a:gd name="T43" fmla="*/ 0 h 94"/>
                <a:gd name="T44" fmla="*/ 38 w 95"/>
                <a:gd name="T45" fmla="*/ 12 h 94"/>
                <a:gd name="T46" fmla="*/ 29 w 95"/>
                <a:gd name="T47" fmla="*/ 16 h 94"/>
                <a:gd name="T48" fmla="*/ 19 w 95"/>
                <a:gd name="T49" fmla="*/ 9 h 94"/>
                <a:gd name="T50" fmla="*/ 9 w 95"/>
                <a:gd name="T51" fmla="*/ 18 h 94"/>
                <a:gd name="T52" fmla="*/ 17 w 95"/>
                <a:gd name="T53" fmla="*/ 29 h 94"/>
                <a:gd name="T54" fmla="*/ 13 w 95"/>
                <a:gd name="T55" fmla="*/ 38 h 94"/>
                <a:gd name="T56" fmla="*/ 0 w 95"/>
                <a:gd name="T57" fmla="*/ 40 h 94"/>
                <a:gd name="T58" fmla="*/ 0 w 95"/>
                <a:gd name="T59" fmla="*/ 54 h 94"/>
                <a:gd name="T60" fmla="*/ 13 w 95"/>
                <a:gd name="T61" fmla="*/ 56 h 94"/>
                <a:gd name="T62" fmla="*/ 16 w 95"/>
                <a:gd name="T63" fmla="*/ 65 h 94"/>
                <a:gd name="T64" fmla="*/ 9 w 95"/>
                <a:gd name="T65" fmla="*/ 75 h 94"/>
                <a:gd name="T66" fmla="*/ 19 w 95"/>
                <a:gd name="T67" fmla="*/ 85 h 94"/>
                <a:gd name="T68" fmla="*/ 29 w 95"/>
                <a:gd name="T69" fmla="*/ 78 h 94"/>
                <a:gd name="T70" fmla="*/ 38 w 95"/>
                <a:gd name="T71" fmla="*/ 82 h 94"/>
                <a:gd name="T72" fmla="*/ 41 w 95"/>
                <a:gd name="T73" fmla="*/ 94 h 94"/>
                <a:gd name="T74" fmla="*/ 54 w 95"/>
                <a:gd name="T75" fmla="*/ 94 h 94"/>
                <a:gd name="T76" fmla="*/ 72 w 95"/>
                <a:gd name="T77" fmla="*/ 43 h 94"/>
                <a:gd name="T78" fmla="*/ 51 w 95"/>
                <a:gd name="T79" fmla="*/ 72 h 94"/>
                <a:gd name="T80" fmla="*/ 22 w 95"/>
                <a:gd name="T81" fmla="*/ 50 h 94"/>
                <a:gd name="T82" fmla="*/ 44 w 95"/>
                <a:gd name="T83" fmla="*/ 22 h 94"/>
                <a:gd name="T84" fmla="*/ 56 w 95"/>
                <a:gd name="T85" fmla="*/ 23 h 94"/>
                <a:gd name="T86" fmla="*/ 56 w 95"/>
                <a:gd name="T87" fmla="*/ 23 h 94"/>
                <a:gd name="T88" fmla="*/ 65 w 95"/>
                <a:gd name="T89" fmla="*/ 29 h 94"/>
                <a:gd name="T90" fmla="*/ 69 w 95"/>
                <a:gd name="T91" fmla="*/ 34 h 94"/>
                <a:gd name="T92" fmla="*/ 72 w 95"/>
                <a:gd name="T93" fmla="*/ 4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94">
                  <a:moveTo>
                    <a:pt x="54" y="94"/>
                  </a:moveTo>
                  <a:cubicBezTo>
                    <a:pt x="56" y="81"/>
                    <a:pt x="56" y="81"/>
                    <a:pt x="56" y="81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4" y="94"/>
                    <a:pt x="54" y="94"/>
                    <a:pt x="54" y="94"/>
                  </a:cubicBezTo>
                  <a:close/>
                  <a:moveTo>
                    <a:pt x="72" y="43"/>
                  </a:moveTo>
                  <a:cubicBezTo>
                    <a:pt x="74" y="57"/>
                    <a:pt x="65" y="70"/>
                    <a:pt x="51" y="72"/>
                  </a:cubicBezTo>
                  <a:cubicBezTo>
                    <a:pt x="37" y="74"/>
                    <a:pt x="24" y="64"/>
                    <a:pt x="22" y="50"/>
                  </a:cubicBezTo>
                  <a:cubicBezTo>
                    <a:pt x="21" y="36"/>
                    <a:pt x="30" y="24"/>
                    <a:pt x="44" y="22"/>
                  </a:cubicBezTo>
                  <a:cubicBezTo>
                    <a:pt x="48" y="21"/>
                    <a:pt x="52" y="22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9" y="24"/>
                    <a:pt x="63" y="26"/>
                    <a:pt x="65" y="29"/>
                  </a:cubicBezTo>
                  <a:cubicBezTo>
                    <a:pt x="67" y="30"/>
                    <a:pt x="68" y="32"/>
                    <a:pt x="69" y="34"/>
                  </a:cubicBezTo>
                  <a:cubicBezTo>
                    <a:pt x="71" y="37"/>
                    <a:pt x="72" y="40"/>
                    <a:pt x="72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6"/>
            <p:cNvSpPr>
              <a:spLocks noEditPoints="1"/>
            </p:cNvSpPr>
            <p:nvPr/>
          </p:nvSpPr>
          <p:spPr bwMode="auto">
            <a:xfrm>
              <a:off x="4605608" y="3836795"/>
              <a:ext cx="290513" cy="328612"/>
            </a:xfrm>
            <a:custGeom>
              <a:avLst/>
              <a:gdLst>
                <a:gd name="T0" fmla="*/ 15 w 31"/>
                <a:gd name="T1" fmla="*/ 0 h 35"/>
                <a:gd name="T2" fmla="*/ 24 w 31"/>
                <a:gd name="T3" fmla="*/ 8 h 35"/>
                <a:gd name="T4" fmla="*/ 15 w 31"/>
                <a:gd name="T5" fmla="*/ 17 h 35"/>
                <a:gd name="T6" fmla="*/ 7 w 31"/>
                <a:gd name="T7" fmla="*/ 8 h 35"/>
                <a:gd name="T8" fmla="*/ 15 w 31"/>
                <a:gd name="T9" fmla="*/ 0 h 35"/>
                <a:gd name="T10" fmla="*/ 6 w 31"/>
                <a:gd name="T11" fmla="*/ 19 h 35"/>
                <a:gd name="T12" fmla="*/ 10 w 31"/>
                <a:gd name="T13" fmla="*/ 19 h 35"/>
                <a:gd name="T14" fmla="*/ 14 w 31"/>
                <a:gd name="T15" fmla="*/ 24 h 35"/>
                <a:gd name="T16" fmla="*/ 17 w 31"/>
                <a:gd name="T17" fmla="*/ 24 h 35"/>
                <a:gd name="T18" fmla="*/ 21 w 31"/>
                <a:gd name="T19" fmla="*/ 19 h 35"/>
                <a:gd name="T20" fmla="*/ 24 w 31"/>
                <a:gd name="T21" fmla="*/ 19 h 35"/>
                <a:gd name="T22" fmla="*/ 31 w 31"/>
                <a:gd name="T23" fmla="*/ 25 h 35"/>
                <a:gd name="T24" fmla="*/ 31 w 31"/>
                <a:gd name="T25" fmla="*/ 35 h 35"/>
                <a:gd name="T26" fmla="*/ 0 w 31"/>
                <a:gd name="T27" fmla="*/ 35 h 35"/>
                <a:gd name="T28" fmla="*/ 0 w 31"/>
                <a:gd name="T29" fmla="*/ 25 h 35"/>
                <a:gd name="T30" fmla="*/ 6 w 31"/>
                <a:gd name="T3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5">
                  <a:moveTo>
                    <a:pt x="15" y="0"/>
                  </a:moveTo>
                  <a:cubicBezTo>
                    <a:pt x="20" y="0"/>
                    <a:pt x="24" y="4"/>
                    <a:pt x="24" y="8"/>
                  </a:cubicBezTo>
                  <a:cubicBezTo>
                    <a:pt x="24" y="13"/>
                    <a:pt x="20" y="17"/>
                    <a:pt x="15" y="17"/>
                  </a:cubicBezTo>
                  <a:cubicBezTo>
                    <a:pt x="11" y="17"/>
                    <a:pt x="7" y="13"/>
                    <a:pt x="7" y="8"/>
                  </a:cubicBezTo>
                  <a:cubicBezTo>
                    <a:pt x="7" y="4"/>
                    <a:pt x="11" y="0"/>
                    <a:pt x="15" y="0"/>
                  </a:cubicBezTo>
                  <a:close/>
                  <a:moveTo>
                    <a:pt x="6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6" y="26"/>
                    <a:pt x="17" y="2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9"/>
                    <a:pt x="31" y="21"/>
                    <a:pt x="31" y="2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6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6127115" y="2327275"/>
            <a:ext cx="992505" cy="1005205"/>
            <a:chOff x="4305571" y="1566670"/>
            <a:chExt cx="881063" cy="892175"/>
          </a:xfrm>
          <a:solidFill>
            <a:srgbClr val="6AE7FF">
              <a:alpha val="20000"/>
            </a:srgbClr>
          </a:solidFill>
        </p:grpSpPr>
        <p:sp>
          <p:nvSpPr>
            <p:cNvPr id="134" name="Freeform 17"/>
            <p:cNvSpPr>
              <a:spLocks noEditPoints="1"/>
            </p:cNvSpPr>
            <p:nvPr/>
          </p:nvSpPr>
          <p:spPr bwMode="auto">
            <a:xfrm>
              <a:off x="4305571" y="1566670"/>
              <a:ext cx="881063" cy="892175"/>
            </a:xfrm>
            <a:custGeom>
              <a:avLst/>
              <a:gdLst>
                <a:gd name="T0" fmla="*/ 54 w 94"/>
                <a:gd name="T1" fmla="*/ 95 h 95"/>
                <a:gd name="T2" fmla="*/ 56 w 94"/>
                <a:gd name="T3" fmla="*/ 82 h 95"/>
                <a:gd name="T4" fmla="*/ 65 w 94"/>
                <a:gd name="T5" fmla="*/ 78 h 95"/>
                <a:gd name="T6" fmla="*/ 75 w 94"/>
                <a:gd name="T7" fmla="*/ 86 h 95"/>
                <a:gd name="T8" fmla="*/ 85 w 94"/>
                <a:gd name="T9" fmla="*/ 76 h 95"/>
                <a:gd name="T10" fmla="*/ 78 w 94"/>
                <a:gd name="T11" fmla="*/ 66 h 95"/>
                <a:gd name="T12" fmla="*/ 82 w 94"/>
                <a:gd name="T13" fmla="*/ 56 h 95"/>
                <a:gd name="T14" fmla="*/ 94 w 94"/>
                <a:gd name="T15" fmla="*/ 54 h 95"/>
                <a:gd name="T16" fmla="*/ 94 w 94"/>
                <a:gd name="T17" fmla="*/ 41 h 95"/>
                <a:gd name="T18" fmla="*/ 82 w 94"/>
                <a:gd name="T19" fmla="*/ 38 h 95"/>
                <a:gd name="T20" fmla="*/ 81 w 94"/>
                <a:gd name="T21" fmla="*/ 37 h 95"/>
                <a:gd name="T22" fmla="*/ 81 w 94"/>
                <a:gd name="T23" fmla="*/ 37 h 95"/>
                <a:gd name="T24" fmla="*/ 80 w 94"/>
                <a:gd name="T25" fmla="*/ 34 h 95"/>
                <a:gd name="T26" fmla="*/ 79 w 94"/>
                <a:gd name="T27" fmla="*/ 32 h 95"/>
                <a:gd name="T28" fmla="*/ 79 w 94"/>
                <a:gd name="T29" fmla="*/ 32 h 95"/>
                <a:gd name="T30" fmla="*/ 78 w 94"/>
                <a:gd name="T31" fmla="*/ 29 h 95"/>
                <a:gd name="T32" fmla="*/ 85 w 94"/>
                <a:gd name="T33" fmla="*/ 19 h 95"/>
                <a:gd name="T34" fmla="*/ 75 w 94"/>
                <a:gd name="T35" fmla="*/ 9 h 95"/>
                <a:gd name="T36" fmla="*/ 65 w 94"/>
                <a:gd name="T37" fmla="*/ 16 h 95"/>
                <a:gd name="T38" fmla="*/ 56 w 94"/>
                <a:gd name="T39" fmla="*/ 13 h 95"/>
                <a:gd name="T40" fmla="*/ 54 w 94"/>
                <a:gd name="T41" fmla="*/ 0 h 95"/>
                <a:gd name="T42" fmla="*/ 40 w 94"/>
                <a:gd name="T43" fmla="*/ 0 h 95"/>
                <a:gd name="T44" fmla="*/ 38 w 94"/>
                <a:gd name="T45" fmla="*/ 13 h 95"/>
                <a:gd name="T46" fmla="*/ 29 w 94"/>
                <a:gd name="T47" fmla="*/ 16 h 95"/>
                <a:gd name="T48" fmla="*/ 18 w 94"/>
                <a:gd name="T49" fmla="*/ 9 h 95"/>
                <a:gd name="T50" fmla="*/ 9 w 94"/>
                <a:gd name="T51" fmla="*/ 19 h 95"/>
                <a:gd name="T52" fmla="*/ 16 w 94"/>
                <a:gd name="T53" fmla="*/ 29 h 95"/>
                <a:gd name="T54" fmla="*/ 12 w 94"/>
                <a:gd name="T55" fmla="*/ 38 h 95"/>
                <a:gd name="T56" fmla="*/ 0 w 94"/>
                <a:gd name="T57" fmla="*/ 41 h 95"/>
                <a:gd name="T58" fmla="*/ 0 w 94"/>
                <a:gd name="T59" fmla="*/ 54 h 95"/>
                <a:gd name="T60" fmla="*/ 12 w 94"/>
                <a:gd name="T61" fmla="*/ 56 h 95"/>
                <a:gd name="T62" fmla="*/ 16 w 94"/>
                <a:gd name="T63" fmla="*/ 66 h 95"/>
                <a:gd name="T64" fmla="*/ 9 w 94"/>
                <a:gd name="T65" fmla="*/ 76 h 95"/>
                <a:gd name="T66" fmla="*/ 18 w 94"/>
                <a:gd name="T67" fmla="*/ 86 h 95"/>
                <a:gd name="T68" fmla="*/ 29 w 94"/>
                <a:gd name="T69" fmla="*/ 78 h 95"/>
                <a:gd name="T70" fmla="*/ 38 w 94"/>
                <a:gd name="T71" fmla="*/ 82 h 95"/>
                <a:gd name="T72" fmla="*/ 40 w 94"/>
                <a:gd name="T73" fmla="*/ 95 h 95"/>
                <a:gd name="T74" fmla="*/ 54 w 94"/>
                <a:gd name="T75" fmla="*/ 95 h 95"/>
                <a:gd name="T76" fmla="*/ 72 w 94"/>
                <a:gd name="T77" fmla="*/ 44 h 95"/>
                <a:gd name="T78" fmla="*/ 50 w 94"/>
                <a:gd name="T79" fmla="*/ 72 h 95"/>
                <a:gd name="T80" fmla="*/ 22 w 94"/>
                <a:gd name="T81" fmla="*/ 51 h 95"/>
                <a:gd name="T82" fmla="*/ 44 w 94"/>
                <a:gd name="T83" fmla="*/ 22 h 95"/>
                <a:gd name="T84" fmla="*/ 55 w 94"/>
                <a:gd name="T85" fmla="*/ 24 h 95"/>
                <a:gd name="T86" fmla="*/ 55 w 94"/>
                <a:gd name="T87" fmla="*/ 24 h 95"/>
                <a:gd name="T88" fmla="*/ 65 w 94"/>
                <a:gd name="T89" fmla="*/ 30 h 95"/>
                <a:gd name="T90" fmla="*/ 69 w 94"/>
                <a:gd name="T91" fmla="*/ 35 h 95"/>
                <a:gd name="T92" fmla="*/ 72 w 94"/>
                <a:gd name="T93" fmla="*/ 4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4" h="95">
                  <a:moveTo>
                    <a:pt x="54" y="95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54" y="95"/>
                    <a:pt x="54" y="95"/>
                    <a:pt x="54" y="95"/>
                  </a:cubicBezTo>
                  <a:close/>
                  <a:moveTo>
                    <a:pt x="72" y="44"/>
                  </a:moveTo>
                  <a:cubicBezTo>
                    <a:pt x="74" y="58"/>
                    <a:pt x="64" y="71"/>
                    <a:pt x="50" y="72"/>
                  </a:cubicBezTo>
                  <a:cubicBezTo>
                    <a:pt x="37" y="74"/>
                    <a:pt x="24" y="65"/>
                    <a:pt x="22" y="51"/>
                  </a:cubicBezTo>
                  <a:cubicBezTo>
                    <a:pt x="20" y="37"/>
                    <a:pt x="30" y="24"/>
                    <a:pt x="44" y="22"/>
                  </a:cubicBezTo>
                  <a:cubicBezTo>
                    <a:pt x="48" y="22"/>
                    <a:pt x="52" y="22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9" y="25"/>
                    <a:pt x="62" y="27"/>
                    <a:pt x="65" y="30"/>
                  </a:cubicBezTo>
                  <a:cubicBezTo>
                    <a:pt x="66" y="31"/>
                    <a:pt x="68" y="33"/>
                    <a:pt x="69" y="35"/>
                  </a:cubicBezTo>
                  <a:cubicBezTo>
                    <a:pt x="70" y="38"/>
                    <a:pt x="72" y="41"/>
                    <a:pt x="7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8"/>
            <p:cNvSpPr>
              <a:spLocks noEditPoints="1"/>
            </p:cNvSpPr>
            <p:nvPr/>
          </p:nvSpPr>
          <p:spPr bwMode="auto">
            <a:xfrm>
              <a:off x="4605608" y="1839720"/>
              <a:ext cx="280988" cy="327025"/>
            </a:xfrm>
            <a:custGeom>
              <a:avLst/>
              <a:gdLst>
                <a:gd name="T0" fmla="*/ 15 w 30"/>
                <a:gd name="T1" fmla="*/ 0 h 35"/>
                <a:gd name="T2" fmla="*/ 23 w 30"/>
                <a:gd name="T3" fmla="*/ 8 h 35"/>
                <a:gd name="T4" fmla="*/ 15 w 30"/>
                <a:gd name="T5" fmla="*/ 16 h 35"/>
                <a:gd name="T6" fmla="*/ 7 w 30"/>
                <a:gd name="T7" fmla="*/ 8 h 35"/>
                <a:gd name="T8" fmla="*/ 15 w 30"/>
                <a:gd name="T9" fmla="*/ 0 h 35"/>
                <a:gd name="T10" fmla="*/ 6 w 30"/>
                <a:gd name="T11" fmla="*/ 18 h 35"/>
                <a:gd name="T12" fmla="*/ 10 w 30"/>
                <a:gd name="T13" fmla="*/ 18 h 35"/>
                <a:gd name="T14" fmla="*/ 13 w 30"/>
                <a:gd name="T15" fmla="*/ 24 h 35"/>
                <a:gd name="T16" fmla="*/ 17 w 30"/>
                <a:gd name="T17" fmla="*/ 24 h 35"/>
                <a:gd name="T18" fmla="*/ 20 w 30"/>
                <a:gd name="T19" fmla="*/ 18 h 35"/>
                <a:gd name="T20" fmla="*/ 24 w 30"/>
                <a:gd name="T21" fmla="*/ 18 h 35"/>
                <a:gd name="T22" fmla="*/ 30 w 30"/>
                <a:gd name="T23" fmla="*/ 25 h 35"/>
                <a:gd name="T24" fmla="*/ 30 w 30"/>
                <a:gd name="T25" fmla="*/ 35 h 35"/>
                <a:gd name="T26" fmla="*/ 0 w 30"/>
                <a:gd name="T27" fmla="*/ 35 h 35"/>
                <a:gd name="T28" fmla="*/ 0 w 30"/>
                <a:gd name="T29" fmla="*/ 25 h 35"/>
                <a:gd name="T30" fmla="*/ 6 w 30"/>
                <a:gd name="T3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5">
                  <a:moveTo>
                    <a:pt x="15" y="0"/>
                  </a:moveTo>
                  <a:cubicBezTo>
                    <a:pt x="20" y="0"/>
                    <a:pt x="23" y="3"/>
                    <a:pt x="23" y="8"/>
                  </a:cubicBezTo>
                  <a:cubicBezTo>
                    <a:pt x="23" y="13"/>
                    <a:pt x="20" y="16"/>
                    <a:pt x="15" y="16"/>
                  </a:cubicBezTo>
                  <a:cubicBezTo>
                    <a:pt x="10" y="16"/>
                    <a:pt x="7" y="13"/>
                    <a:pt x="7" y="8"/>
                  </a:cubicBezTo>
                  <a:cubicBezTo>
                    <a:pt x="7" y="3"/>
                    <a:pt x="10" y="0"/>
                    <a:pt x="15" y="0"/>
                  </a:cubicBezTo>
                  <a:close/>
                  <a:moveTo>
                    <a:pt x="6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6"/>
                    <a:pt x="16" y="26"/>
                    <a:pt x="17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7" y="18"/>
                    <a:pt x="30" y="21"/>
                    <a:pt x="30" y="2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5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5085715" y="3129915"/>
            <a:ext cx="1647190" cy="1649095"/>
            <a:chOff x="3381108" y="2279458"/>
            <a:chExt cx="1462088" cy="1463675"/>
          </a:xfrm>
          <a:solidFill>
            <a:srgbClr val="6AE7FF">
              <a:alpha val="50000"/>
            </a:srgbClr>
          </a:solidFill>
        </p:grpSpPr>
        <p:sp>
          <p:nvSpPr>
            <p:cNvPr id="137" name="Freeform 19"/>
            <p:cNvSpPr>
              <a:spLocks noEditPoints="1"/>
            </p:cNvSpPr>
            <p:nvPr/>
          </p:nvSpPr>
          <p:spPr bwMode="auto">
            <a:xfrm>
              <a:off x="3381108" y="2279458"/>
              <a:ext cx="1462088" cy="1463675"/>
            </a:xfrm>
            <a:custGeom>
              <a:avLst/>
              <a:gdLst>
                <a:gd name="T0" fmla="*/ 89 w 156"/>
                <a:gd name="T1" fmla="*/ 156 h 156"/>
                <a:gd name="T2" fmla="*/ 93 w 156"/>
                <a:gd name="T3" fmla="*/ 135 h 156"/>
                <a:gd name="T4" fmla="*/ 108 w 156"/>
                <a:gd name="T5" fmla="*/ 129 h 156"/>
                <a:gd name="T6" fmla="*/ 125 w 156"/>
                <a:gd name="T7" fmla="*/ 141 h 156"/>
                <a:gd name="T8" fmla="*/ 141 w 156"/>
                <a:gd name="T9" fmla="*/ 125 h 156"/>
                <a:gd name="T10" fmla="*/ 129 w 156"/>
                <a:gd name="T11" fmla="*/ 108 h 156"/>
                <a:gd name="T12" fmla="*/ 135 w 156"/>
                <a:gd name="T13" fmla="*/ 93 h 156"/>
                <a:gd name="T14" fmla="*/ 156 w 156"/>
                <a:gd name="T15" fmla="*/ 89 h 156"/>
                <a:gd name="T16" fmla="*/ 156 w 156"/>
                <a:gd name="T17" fmla="*/ 67 h 156"/>
                <a:gd name="T18" fmla="*/ 135 w 156"/>
                <a:gd name="T19" fmla="*/ 63 h 156"/>
                <a:gd name="T20" fmla="*/ 135 w 156"/>
                <a:gd name="T21" fmla="*/ 62 h 156"/>
                <a:gd name="T22" fmla="*/ 135 w 156"/>
                <a:gd name="T23" fmla="*/ 62 h 156"/>
                <a:gd name="T24" fmla="*/ 132 w 156"/>
                <a:gd name="T25" fmla="*/ 56 h 156"/>
                <a:gd name="T26" fmla="*/ 131 w 156"/>
                <a:gd name="T27" fmla="*/ 53 h 156"/>
                <a:gd name="T28" fmla="*/ 131 w 156"/>
                <a:gd name="T29" fmla="*/ 53 h 156"/>
                <a:gd name="T30" fmla="*/ 129 w 156"/>
                <a:gd name="T31" fmla="*/ 48 h 156"/>
                <a:gd name="T32" fmla="*/ 141 w 156"/>
                <a:gd name="T33" fmla="*/ 31 h 156"/>
                <a:gd name="T34" fmla="*/ 125 w 156"/>
                <a:gd name="T35" fmla="*/ 15 h 156"/>
                <a:gd name="T36" fmla="*/ 108 w 156"/>
                <a:gd name="T37" fmla="*/ 27 h 156"/>
                <a:gd name="T38" fmla="*/ 93 w 156"/>
                <a:gd name="T39" fmla="*/ 21 h 156"/>
                <a:gd name="T40" fmla="*/ 89 w 156"/>
                <a:gd name="T41" fmla="*/ 0 h 156"/>
                <a:gd name="T42" fmla="*/ 67 w 156"/>
                <a:gd name="T43" fmla="*/ 0 h 156"/>
                <a:gd name="T44" fmla="*/ 63 w 156"/>
                <a:gd name="T45" fmla="*/ 21 h 156"/>
                <a:gd name="T46" fmla="*/ 48 w 156"/>
                <a:gd name="T47" fmla="*/ 27 h 156"/>
                <a:gd name="T48" fmla="*/ 31 w 156"/>
                <a:gd name="T49" fmla="*/ 15 h 156"/>
                <a:gd name="T50" fmla="*/ 15 w 156"/>
                <a:gd name="T51" fmla="*/ 31 h 156"/>
                <a:gd name="T52" fmla="*/ 27 w 156"/>
                <a:gd name="T53" fmla="*/ 48 h 156"/>
                <a:gd name="T54" fmla="*/ 21 w 156"/>
                <a:gd name="T55" fmla="*/ 63 h 156"/>
                <a:gd name="T56" fmla="*/ 0 w 156"/>
                <a:gd name="T57" fmla="*/ 67 h 156"/>
                <a:gd name="T58" fmla="*/ 0 w 156"/>
                <a:gd name="T59" fmla="*/ 89 h 156"/>
                <a:gd name="T60" fmla="*/ 21 w 156"/>
                <a:gd name="T61" fmla="*/ 93 h 156"/>
                <a:gd name="T62" fmla="*/ 27 w 156"/>
                <a:gd name="T63" fmla="*/ 108 h 156"/>
                <a:gd name="T64" fmla="*/ 15 w 156"/>
                <a:gd name="T65" fmla="*/ 125 h 156"/>
                <a:gd name="T66" fmla="*/ 31 w 156"/>
                <a:gd name="T67" fmla="*/ 141 h 156"/>
                <a:gd name="T68" fmla="*/ 48 w 156"/>
                <a:gd name="T69" fmla="*/ 129 h 156"/>
                <a:gd name="T70" fmla="*/ 63 w 156"/>
                <a:gd name="T71" fmla="*/ 135 h 156"/>
                <a:gd name="T72" fmla="*/ 67 w 156"/>
                <a:gd name="T73" fmla="*/ 156 h 156"/>
                <a:gd name="T74" fmla="*/ 89 w 156"/>
                <a:gd name="T75" fmla="*/ 156 h 156"/>
                <a:gd name="T76" fmla="*/ 119 w 156"/>
                <a:gd name="T77" fmla="*/ 72 h 156"/>
                <a:gd name="T78" fmla="*/ 84 w 156"/>
                <a:gd name="T79" fmla="*/ 119 h 156"/>
                <a:gd name="T80" fmla="*/ 37 w 156"/>
                <a:gd name="T81" fmla="*/ 84 h 156"/>
                <a:gd name="T82" fmla="*/ 72 w 156"/>
                <a:gd name="T83" fmla="*/ 37 h 156"/>
                <a:gd name="T84" fmla="*/ 92 w 156"/>
                <a:gd name="T85" fmla="*/ 39 h 156"/>
                <a:gd name="T86" fmla="*/ 92 w 156"/>
                <a:gd name="T87" fmla="*/ 39 h 156"/>
                <a:gd name="T88" fmla="*/ 107 w 156"/>
                <a:gd name="T89" fmla="*/ 49 h 156"/>
                <a:gd name="T90" fmla="*/ 114 w 156"/>
                <a:gd name="T91" fmla="*/ 57 h 156"/>
                <a:gd name="T92" fmla="*/ 119 w 156"/>
                <a:gd name="T93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56">
                  <a:moveTo>
                    <a:pt x="89" y="156"/>
                  </a:moveTo>
                  <a:cubicBezTo>
                    <a:pt x="93" y="135"/>
                    <a:pt x="93" y="135"/>
                    <a:pt x="93" y="135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7" y="156"/>
                    <a:pt x="67" y="156"/>
                    <a:pt x="67" y="156"/>
                  </a:cubicBezTo>
                  <a:cubicBezTo>
                    <a:pt x="89" y="156"/>
                    <a:pt x="89" y="156"/>
                    <a:pt x="89" y="156"/>
                  </a:cubicBezTo>
                  <a:close/>
                  <a:moveTo>
                    <a:pt x="119" y="72"/>
                  </a:moveTo>
                  <a:cubicBezTo>
                    <a:pt x="122" y="95"/>
                    <a:pt x="106" y="116"/>
                    <a:pt x="84" y="119"/>
                  </a:cubicBezTo>
                  <a:cubicBezTo>
                    <a:pt x="61" y="122"/>
                    <a:pt x="40" y="106"/>
                    <a:pt x="37" y="84"/>
                  </a:cubicBezTo>
                  <a:cubicBezTo>
                    <a:pt x="34" y="61"/>
                    <a:pt x="50" y="40"/>
                    <a:pt x="72" y="37"/>
                  </a:cubicBezTo>
                  <a:cubicBezTo>
                    <a:pt x="79" y="36"/>
                    <a:pt x="86" y="37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8" y="41"/>
                    <a:pt x="103" y="44"/>
                    <a:pt x="107" y="49"/>
                  </a:cubicBezTo>
                  <a:cubicBezTo>
                    <a:pt x="110" y="51"/>
                    <a:pt x="112" y="54"/>
                    <a:pt x="114" y="57"/>
                  </a:cubicBezTo>
                  <a:cubicBezTo>
                    <a:pt x="117" y="62"/>
                    <a:pt x="119" y="67"/>
                    <a:pt x="119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20"/>
            <p:cNvSpPr>
              <a:spLocks noEditPoints="1"/>
            </p:cNvSpPr>
            <p:nvPr/>
          </p:nvSpPr>
          <p:spPr bwMode="auto">
            <a:xfrm>
              <a:off x="3877996" y="2720783"/>
              <a:ext cx="468313" cy="544512"/>
            </a:xfrm>
            <a:custGeom>
              <a:avLst/>
              <a:gdLst>
                <a:gd name="T0" fmla="*/ 25 w 50"/>
                <a:gd name="T1" fmla="*/ 0 h 58"/>
                <a:gd name="T2" fmla="*/ 39 w 50"/>
                <a:gd name="T3" fmla="*/ 14 h 58"/>
                <a:gd name="T4" fmla="*/ 25 w 50"/>
                <a:gd name="T5" fmla="*/ 28 h 58"/>
                <a:gd name="T6" fmla="*/ 11 w 50"/>
                <a:gd name="T7" fmla="*/ 14 h 58"/>
                <a:gd name="T8" fmla="*/ 25 w 50"/>
                <a:gd name="T9" fmla="*/ 0 h 58"/>
                <a:gd name="T10" fmla="*/ 10 w 50"/>
                <a:gd name="T11" fmla="*/ 31 h 58"/>
                <a:gd name="T12" fmla="*/ 16 w 50"/>
                <a:gd name="T13" fmla="*/ 31 h 58"/>
                <a:gd name="T14" fmla="*/ 22 w 50"/>
                <a:gd name="T15" fmla="*/ 40 h 58"/>
                <a:gd name="T16" fmla="*/ 28 w 50"/>
                <a:gd name="T17" fmla="*/ 40 h 58"/>
                <a:gd name="T18" fmla="*/ 34 w 50"/>
                <a:gd name="T19" fmla="*/ 31 h 58"/>
                <a:gd name="T20" fmla="*/ 40 w 50"/>
                <a:gd name="T21" fmla="*/ 31 h 58"/>
                <a:gd name="T22" fmla="*/ 50 w 50"/>
                <a:gd name="T23" fmla="*/ 41 h 58"/>
                <a:gd name="T24" fmla="*/ 50 w 50"/>
                <a:gd name="T25" fmla="*/ 58 h 58"/>
                <a:gd name="T26" fmla="*/ 0 w 50"/>
                <a:gd name="T27" fmla="*/ 58 h 58"/>
                <a:gd name="T28" fmla="*/ 0 w 50"/>
                <a:gd name="T29" fmla="*/ 41 h 58"/>
                <a:gd name="T30" fmla="*/ 10 w 50"/>
                <a:gd name="T31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8">
                  <a:moveTo>
                    <a:pt x="25" y="0"/>
                  </a:moveTo>
                  <a:cubicBezTo>
                    <a:pt x="33" y="0"/>
                    <a:pt x="39" y="6"/>
                    <a:pt x="39" y="14"/>
                  </a:cubicBezTo>
                  <a:cubicBezTo>
                    <a:pt x="39" y="21"/>
                    <a:pt x="33" y="28"/>
                    <a:pt x="25" y="28"/>
                  </a:cubicBezTo>
                  <a:cubicBezTo>
                    <a:pt x="17" y="28"/>
                    <a:pt x="11" y="21"/>
                    <a:pt x="11" y="14"/>
                  </a:cubicBezTo>
                  <a:cubicBezTo>
                    <a:pt x="11" y="6"/>
                    <a:pt x="17" y="0"/>
                    <a:pt x="25" y="0"/>
                  </a:cubicBezTo>
                  <a:close/>
                  <a:moveTo>
                    <a:pt x="10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3"/>
                    <a:pt x="26" y="43"/>
                    <a:pt x="28" y="4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5" y="31"/>
                    <a:pt x="50" y="36"/>
                    <a:pt x="50" y="41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2" y="58"/>
                    <a:pt x="8" y="58"/>
                    <a:pt x="0" y="5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6"/>
                    <a:pt x="5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9" name="任意多边形 138"/>
          <p:cNvSpPr/>
          <p:nvPr/>
        </p:nvSpPr>
        <p:spPr>
          <a:xfrm>
            <a:off x="7187235" y="2726982"/>
            <a:ext cx="4133073" cy="255905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任意多边形 139"/>
          <p:cNvSpPr/>
          <p:nvPr/>
        </p:nvSpPr>
        <p:spPr>
          <a:xfrm>
            <a:off x="6732905" y="6410074"/>
            <a:ext cx="3643214" cy="255905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flipH="1">
            <a:off x="1841975" y="5454992"/>
            <a:ext cx="3523637" cy="253316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343140" y="1953895"/>
            <a:ext cx="2955290" cy="2969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43" name="TextBox 54"/>
          <p:cNvSpPr txBox="1"/>
          <p:nvPr/>
        </p:nvSpPr>
        <p:spPr>
          <a:xfrm>
            <a:off x="6967966" y="154604"/>
            <a:ext cx="5182563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ea"/>
              </a:rPr>
              <a:t>查询某一时间段的药店门市销售情况</a:t>
            </a:r>
            <a:endParaRPr lang="zh-CN" altLang="en-US" sz="2400" b="1" dirty="0">
              <a:solidFill>
                <a:srgbClr val="6AE7FF"/>
              </a:solidFill>
              <a:latin typeface="汉仪颜楷 W" panose="00020600040101010101" pitchFamily="18" charset="-122"/>
              <a:ea typeface="汉仪颜楷 W" panose="00020600040101010101" pitchFamily="18" charset="-122"/>
            </a:endParaRPr>
          </a:p>
        </p:txBody>
      </p:sp>
      <p:sp>
        <p:nvSpPr>
          <p:cNvPr id="145" name="TextBox 54"/>
          <p:cNvSpPr txBox="1"/>
          <p:nvPr/>
        </p:nvSpPr>
        <p:spPr>
          <a:xfrm>
            <a:off x="7119620" y="3249146"/>
            <a:ext cx="4460823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ea"/>
              </a:rPr>
              <a:t>查询特定某一时间段的卖药利润</a:t>
            </a:r>
            <a:endParaRPr lang="zh-CN" altLang="en-US" sz="2400" b="1" dirty="0">
              <a:solidFill>
                <a:srgbClr val="6AE7FF"/>
              </a:solidFill>
              <a:latin typeface="汉仪颜楷 W" panose="00020600040101010101" pitchFamily="18" charset="-122"/>
              <a:ea typeface="汉仪颜楷 W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FAE4041-12E9-466A-8E6A-64486825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2" y="1782630"/>
            <a:ext cx="4915153" cy="38101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E71021E-4E27-4D8F-B71F-09E94FB38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33" y="3707012"/>
            <a:ext cx="4943605" cy="2873591"/>
          </a:xfrm>
          <a:prstGeom prst="rect">
            <a:avLst/>
          </a:prstGeom>
        </p:spPr>
      </p:pic>
      <p:pic>
        <p:nvPicPr>
          <p:cNvPr id="25" name="图片 1">
            <a:extLst>
              <a:ext uri="{FF2B5EF4-FFF2-40B4-BE49-F238E27FC236}">
                <a16:creationId xmlns:a16="http://schemas.microsoft.com/office/drawing/2014/main" id="{95A08258-5504-449F-A368-29610B4D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669" y="683707"/>
            <a:ext cx="4943605" cy="244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128" grpId="0"/>
      <p:bldP spid="129" grpId="0"/>
      <p:bldP spid="139" grpId="0" animBg="1"/>
      <p:bldP spid="140" grpId="0" animBg="1"/>
      <p:bldP spid="141" grpId="0" animBg="1"/>
      <p:bldP spid="142" grpId="0"/>
      <p:bldP spid="143" grpId="0"/>
      <p:bldP spid="1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928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数据查询及增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,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删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,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改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/ 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查询</a:t>
            </a:r>
          </a:p>
        </p:txBody>
      </p:sp>
      <p:sp>
        <p:nvSpPr>
          <p:cNvPr id="128" name="矩形 127"/>
          <p:cNvSpPr/>
          <p:nvPr/>
        </p:nvSpPr>
        <p:spPr>
          <a:xfrm>
            <a:off x="2254462" y="4565877"/>
            <a:ext cx="2955290" cy="2969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29" name="TextBox 28"/>
          <p:cNvSpPr txBox="1"/>
          <p:nvPr/>
        </p:nvSpPr>
        <p:spPr>
          <a:xfrm>
            <a:off x="465417" y="1303506"/>
            <a:ext cx="54545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ea"/>
              </a:rPr>
              <a:t>查询购货</a:t>
            </a:r>
            <a:r>
              <a: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ea"/>
              </a:rPr>
              <a:t>,</a:t>
            </a: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ea"/>
              </a:rPr>
              <a:t>出货</a:t>
            </a:r>
            <a:r>
              <a: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ea"/>
              </a:rPr>
              <a:t>,</a:t>
            </a: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ea"/>
              </a:rPr>
              <a:t>退货情况</a:t>
            </a:r>
            <a:endParaRPr lang="zh-CN" altLang="en-US" sz="2400" b="1" dirty="0">
              <a:solidFill>
                <a:srgbClr val="6AE7FF"/>
              </a:solidFill>
              <a:latin typeface="汉仪颜楷 W" panose="00020600040101010101" pitchFamily="18" charset="-122"/>
              <a:ea typeface="汉仪颜楷 W" panose="00020600040101010101" pitchFamily="18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11201281" y="5865495"/>
            <a:ext cx="1003300" cy="992505"/>
            <a:chOff x="4305571" y="3574858"/>
            <a:chExt cx="890588" cy="881062"/>
          </a:xfrm>
          <a:solidFill>
            <a:srgbClr val="6AE7FF">
              <a:alpha val="20000"/>
            </a:srgbClr>
          </a:solidFill>
        </p:grpSpPr>
        <p:sp>
          <p:nvSpPr>
            <p:cNvPr id="131" name="Freeform 15"/>
            <p:cNvSpPr>
              <a:spLocks noEditPoints="1"/>
            </p:cNvSpPr>
            <p:nvPr/>
          </p:nvSpPr>
          <p:spPr bwMode="auto">
            <a:xfrm>
              <a:off x="4305571" y="3574858"/>
              <a:ext cx="890588" cy="881062"/>
            </a:xfrm>
            <a:custGeom>
              <a:avLst/>
              <a:gdLst>
                <a:gd name="T0" fmla="*/ 54 w 95"/>
                <a:gd name="T1" fmla="*/ 94 h 94"/>
                <a:gd name="T2" fmla="*/ 56 w 95"/>
                <a:gd name="T3" fmla="*/ 81 h 94"/>
                <a:gd name="T4" fmla="*/ 66 w 95"/>
                <a:gd name="T5" fmla="*/ 78 h 94"/>
                <a:gd name="T6" fmla="*/ 76 w 95"/>
                <a:gd name="T7" fmla="*/ 85 h 94"/>
                <a:gd name="T8" fmla="*/ 86 w 95"/>
                <a:gd name="T9" fmla="*/ 75 h 94"/>
                <a:gd name="T10" fmla="*/ 78 w 95"/>
                <a:gd name="T11" fmla="*/ 65 h 94"/>
                <a:gd name="T12" fmla="*/ 82 w 95"/>
                <a:gd name="T13" fmla="*/ 56 h 94"/>
                <a:gd name="T14" fmla="*/ 95 w 95"/>
                <a:gd name="T15" fmla="*/ 54 h 94"/>
                <a:gd name="T16" fmla="*/ 95 w 95"/>
                <a:gd name="T17" fmla="*/ 40 h 94"/>
                <a:gd name="T18" fmla="*/ 82 w 95"/>
                <a:gd name="T19" fmla="*/ 38 h 94"/>
                <a:gd name="T20" fmla="*/ 82 w 95"/>
                <a:gd name="T21" fmla="*/ 37 h 94"/>
                <a:gd name="T22" fmla="*/ 82 w 95"/>
                <a:gd name="T23" fmla="*/ 37 h 94"/>
                <a:gd name="T24" fmla="*/ 80 w 95"/>
                <a:gd name="T25" fmla="*/ 33 h 94"/>
                <a:gd name="T26" fmla="*/ 80 w 95"/>
                <a:gd name="T27" fmla="*/ 31 h 94"/>
                <a:gd name="T28" fmla="*/ 80 w 95"/>
                <a:gd name="T29" fmla="*/ 31 h 94"/>
                <a:gd name="T30" fmla="*/ 78 w 95"/>
                <a:gd name="T31" fmla="*/ 29 h 94"/>
                <a:gd name="T32" fmla="*/ 86 w 95"/>
                <a:gd name="T33" fmla="*/ 18 h 94"/>
                <a:gd name="T34" fmla="*/ 76 w 95"/>
                <a:gd name="T35" fmla="*/ 9 h 94"/>
                <a:gd name="T36" fmla="*/ 66 w 95"/>
                <a:gd name="T37" fmla="*/ 16 h 94"/>
                <a:gd name="T38" fmla="*/ 56 w 95"/>
                <a:gd name="T39" fmla="*/ 12 h 94"/>
                <a:gd name="T40" fmla="*/ 54 w 95"/>
                <a:gd name="T41" fmla="*/ 0 h 94"/>
                <a:gd name="T42" fmla="*/ 41 w 95"/>
                <a:gd name="T43" fmla="*/ 0 h 94"/>
                <a:gd name="T44" fmla="*/ 38 w 95"/>
                <a:gd name="T45" fmla="*/ 12 h 94"/>
                <a:gd name="T46" fmla="*/ 29 w 95"/>
                <a:gd name="T47" fmla="*/ 16 h 94"/>
                <a:gd name="T48" fmla="*/ 19 w 95"/>
                <a:gd name="T49" fmla="*/ 9 h 94"/>
                <a:gd name="T50" fmla="*/ 9 w 95"/>
                <a:gd name="T51" fmla="*/ 18 h 94"/>
                <a:gd name="T52" fmla="*/ 17 w 95"/>
                <a:gd name="T53" fmla="*/ 29 h 94"/>
                <a:gd name="T54" fmla="*/ 13 w 95"/>
                <a:gd name="T55" fmla="*/ 38 h 94"/>
                <a:gd name="T56" fmla="*/ 0 w 95"/>
                <a:gd name="T57" fmla="*/ 40 h 94"/>
                <a:gd name="T58" fmla="*/ 0 w 95"/>
                <a:gd name="T59" fmla="*/ 54 h 94"/>
                <a:gd name="T60" fmla="*/ 13 w 95"/>
                <a:gd name="T61" fmla="*/ 56 h 94"/>
                <a:gd name="T62" fmla="*/ 16 w 95"/>
                <a:gd name="T63" fmla="*/ 65 h 94"/>
                <a:gd name="T64" fmla="*/ 9 w 95"/>
                <a:gd name="T65" fmla="*/ 75 h 94"/>
                <a:gd name="T66" fmla="*/ 19 w 95"/>
                <a:gd name="T67" fmla="*/ 85 h 94"/>
                <a:gd name="T68" fmla="*/ 29 w 95"/>
                <a:gd name="T69" fmla="*/ 78 h 94"/>
                <a:gd name="T70" fmla="*/ 38 w 95"/>
                <a:gd name="T71" fmla="*/ 82 h 94"/>
                <a:gd name="T72" fmla="*/ 41 w 95"/>
                <a:gd name="T73" fmla="*/ 94 h 94"/>
                <a:gd name="T74" fmla="*/ 54 w 95"/>
                <a:gd name="T75" fmla="*/ 94 h 94"/>
                <a:gd name="T76" fmla="*/ 72 w 95"/>
                <a:gd name="T77" fmla="*/ 43 h 94"/>
                <a:gd name="T78" fmla="*/ 51 w 95"/>
                <a:gd name="T79" fmla="*/ 72 h 94"/>
                <a:gd name="T80" fmla="*/ 22 w 95"/>
                <a:gd name="T81" fmla="*/ 50 h 94"/>
                <a:gd name="T82" fmla="*/ 44 w 95"/>
                <a:gd name="T83" fmla="*/ 22 h 94"/>
                <a:gd name="T84" fmla="*/ 56 w 95"/>
                <a:gd name="T85" fmla="*/ 23 h 94"/>
                <a:gd name="T86" fmla="*/ 56 w 95"/>
                <a:gd name="T87" fmla="*/ 23 h 94"/>
                <a:gd name="T88" fmla="*/ 65 w 95"/>
                <a:gd name="T89" fmla="*/ 29 h 94"/>
                <a:gd name="T90" fmla="*/ 69 w 95"/>
                <a:gd name="T91" fmla="*/ 34 h 94"/>
                <a:gd name="T92" fmla="*/ 72 w 95"/>
                <a:gd name="T93" fmla="*/ 4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94">
                  <a:moveTo>
                    <a:pt x="54" y="94"/>
                  </a:moveTo>
                  <a:cubicBezTo>
                    <a:pt x="56" y="81"/>
                    <a:pt x="56" y="81"/>
                    <a:pt x="56" y="81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4" y="94"/>
                    <a:pt x="54" y="94"/>
                    <a:pt x="54" y="94"/>
                  </a:cubicBezTo>
                  <a:close/>
                  <a:moveTo>
                    <a:pt x="72" y="43"/>
                  </a:moveTo>
                  <a:cubicBezTo>
                    <a:pt x="74" y="57"/>
                    <a:pt x="65" y="70"/>
                    <a:pt x="51" y="72"/>
                  </a:cubicBezTo>
                  <a:cubicBezTo>
                    <a:pt x="37" y="74"/>
                    <a:pt x="24" y="64"/>
                    <a:pt x="22" y="50"/>
                  </a:cubicBezTo>
                  <a:cubicBezTo>
                    <a:pt x="21" y="36"/>
                    <a:pt x="30" y="24"/>
                    <a:pt x="44" y="22"/>
                  </a:cubicBezTo>
                  <a:cubicBezTo>
                    <a:pt x="48" y="21"/>
                    <a:pt x="52" y="22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9" y="24"/>
                    <a:pt x="63" y="26"/>
                    <a:pt x="65" y="29"/>
                  </a:cubicBezTo>
                  <a:cubicBezTo>
                    <a:pt x="67" y="30"/>
                    <a:pt x="68" y="32"/>
                    <a:pt x="69" y="34"/>
                  </a:cubicBezTo>
                  <a:cubicBezTo>
                    <a:pt x="71" y="37"/>
                    <a:pt x="72" y="40"/>
                    <a:pt x="72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6"/>
            <p:cNvSpPr>
              <a:spLocks noEditPoints="1"/>
            </p:cNvSpPr>
            <p:nvPr/>
          </p:nvSpPr>
          <p:spPr bwMode="auto">
            <a:xfrm>
              <a:off x="4605608" y="3836795"/>
              <a:ext cx="290513" cy="328612"/>
            </a:xfrm>
            <a:custGeom>
              <a:avLst/>
              <a:gdLst>
                <a:gd name="T0" fmla="*/ 15 w 31"/>
                <a:gd name="T1" fmla="*/ 0 h 35"/>
                <a:gd name="T2" fmla="*/ 24 w 31"/>
                <a:gd name="T3" fmla="*/ 8 h 35"/>
                <a:gd name="T4" fmla="*/ 15 w 31"/>
                <a:gd name="T5" fmla="*/ 17 h 35"/>
                <a:gd name="T6" fmla="*/ 7 w 31"/>
                <a:gd name="T7" fmla="*/ 8 h 35"/>
                <a:gd name="T8" fmla="*/ 15 w 31"/>
                <a:gd name="T9" fmla="*/ 0 h 35"/>
                <a:gd name="T10" fmla="*/ 6 w 31"/>
                <a:gd name="T11" fmla="*/ 19 h 35"/>
                <a:gd name="T12" fmla="*/ 10 w 31"/>
                <a:gd name="T13" fmla="*/ 19 h 35"/>
                <a:gd name="T14" fmla="*/ 14 w 31"/>
                <a:gd name="T15" fmla="*/ 24 h 35"/>
                <a:gd name="T16" fmla="*/ 17 w 31"/>
                <a:gd name="T17" fmla="*/ 24 h 35"/>
                <a:gd name="T18" fmla="*/ 21 w 31"/>
                <a:gd name="T19" fmla="*/ 19 h 35"/>
                <a:gd name="T20" fmla="*/ 24 w 31"/>
                <a:gd name="T21" fmla="*/ 19 h 35"/>
                <a:gd name="T22" fmla="*/ 31 w 31"/>
                <a:gd name="T23" fmla="*/ 25 h 35"/>
                <a:gd name="T24" fmla="*/ 31 w 31"/>
                <a:gd name="T25" fmla="*/ 35 h 35"/>
                <a:gd name="T26" fmla="*/ 0 w 31"/>
                <a:gd name="T27" fmla="*/ 35 h 35"/>
                <a:gd name="T28" fmla="*/ 0 w 31"/>
                <a:gd name="T29" fmla="*/ 25 h 35"/>
                <a:gd name="T30" fmla="*/ 6 w 31"/>
                <a:gd name="T3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5">
                  <a:moveTo>
                    <a:pt x="15" y="0"/>
                  </a:moveTo>
                  <a:cubicBezTo>
                    <a:pt x="20" y="0"/>
                    <a:pt x="24" y="4"/>
                    <a:pt x="24" y="8"/>
                  </a:cubicBezTo>
                  <a:cubicBezTo>
                    <a:pt x="24" y="13"/>
                    <a:pt x="20" y="17"/>
                    <a:pt x="15" y="17"/>
                  </a:cubicBezTo>
                  <a:cubicBezTo>
                    <a:pt x="11" y="17"/>
                    <a:pt x="7" y="13"/>
                    <a:pt x="7" y="8"/>
                  </a:cubicBezTo>
                  <a:cubicBezTo>
                    <a:pt x="7" y="4"/>
                    <a:pt x="11" y="0"/>
                    <a:pt x="15" y="0"/>
                  </a:cubicBezTo>
                  <a:close/>
                  <a:moveTo>
                    <a:pt x="6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6" y="26"/>
                    <a:pt x="17" y="2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9"/>
                    <a:pt x="31" y="21"/>
                    <a:pt x="31" y="2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6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6127115" y="2327275"/>
            <a:ext cx="992505" cy="1005205"/>
            <a:chOff x="4305571" y="1566670"/>
            <a:chExt cx="881063" cy="892175"/>
          </a:xfrm>
          <a:solidFill>
            <a:srgbClr val="6AE7FF">
              <a:alpha val="20000"/>
            </a:srgbClr>
          </a:solidFill>
        </p:grpSpPr>
        <p:sp>
          <p:nvSpPr>
            <p:cNvPr id="134" name="Freeform 17"/>
            <p:cNvSpPr>
              <a:spLocks noEditPoints="1"/>
            </p:cNvSpPr>
            <p:nvPr/>
          </p:nvSpPr>
          <p:spPr bwMode="auto">
            <a:xfrm>
              <a:off x="4305571" y="1566670"/>
              <a:ext cx="881063" cy="892175"/>
            </a:xfrm>
            <a:custGeom>
              <a:avLst/>
              <a:gdLst>
                <a:gd name="T0" fmla="*/ 54 w 94"/>
                <a:gd name="T1" fmla="*/ 95 h 95"/>
                <a:gd name="T2" fmla="*/ 56 w 94"/>
                <a:gd name="T3" fmla="*/ 82 h 95"/>
                <a:gd name="T4" fmla="*/ 65 w 94"/>
                <a:gd name="T5" fmla="*/ 78 h 95"/>
                <a:gd name="T6" fmla="*/ 75 w 94"/>
                <a:gd name="T7" fmla="*/ 86 h 95"/>
                <a:gd name="T8" fmla="*/ 85 w 94"/>
                <a:gd name="T9" fmla="*/ 76 h 95"/>
                <a:gd name="T10" fmla="*/ 78 w 94"/>
                <a:gd name="T11" fmla="*/ 66 h 95"/>
                <a:gd name="T12" fmla="*/ 82 w 94"/>
                <a:gd name="T13" fmla="*/ 56 h 95"/>
                <a:gd name="T14" fmla="*/ 94 w 94"/>
                <a:gd name="T15" fmla="*/ 54 h 95"/>
                <a:gd name="T16" fmla="*/ 94 w 94"/>
                <a:gd name="T17" fmla="*/ 41 h 95"/>
                <a:gd name="T18" fmla="*/ 82 w 94"/>
                <a:gd name="T19" fmla="*/ 38 h 95"/>
                <a:gd name="T20" fmla="*/ 81 w 94"/>
                <a:gd name="T21" fmla="*/ 37 h 95"/>
                <a:gd name="T22" fmla="*/ 81 w 94"/>
                <a:gd name="T23" fmla="*/ 37 h 95"/>
                <a:gd name="T24" fmla="*/ 80 w 94"/>
                <a:gd name="T25" fmla="*/ 34 h 95"/>
                <a:gd name="T26" fmla="*/ 79 w 94"/>
                <a:gd name="T27" fmla="*/ 32 h 95"/>
                <a:gd name="T28" fmla="*/ 79 w 94"/>
                <a:gd name="T29" fmla="*/ 32 h 95"/>
                <a:gd name="T30" fmla="*/ 78 w 94"/>
                <a:gd name="T31" fmla="*/ 29 h 95"/>
                <a:gd name="T32" fmla="*/ 85 w 94"/>
                <a:gd name="T33" fmla="*/ 19 h 95"/>
                <a:gd name="T34" fmla="*/ 75 w 94"/>
                <a:gd name="T35" fmla="*/ 9 h 95"/>
                <a:gd name="T36" fmla="*/ 65 w 94"/>
                <a:gd name="T37" fmla="*/ 16 h 95"/>
                <a:gd name="T38" fmla="*/ 56 w 94"/>
                <a:gd name="T39" fmla="*/ 13 h 95"/>
                <a:gd name="T40" fmla="*/ 54 w 94"/>
                <a:gd name="T41" fmla="*/ 0 h 95"/>
                <a:gd name="T42" fmla="*/ 40 w 94"/>
                <a:gd name="T43" fmla="*/ 0 h 95"/>
                <a:gd name="T44" fmla="*/ 38 w 94"/>
                <a:gd name="T45" fmla="*/ 13 h 95"/>
                <a:gd name="T46" fmla="*/ 29 w 94"/>
                <a:gd name="T47" fmla="*/ 16 h 95"/>
                <a:gd name="T48" fmla="*/ 18 w 94"/>
                <a:gd name="T49" fmla="*/ 9 h 95"/>
                <a:gd name="T50" fmla="*/ 9 w 94"/>
                <a:gd name="T51" fmla="*/ 19 h 95"/>
                <a:gd name="T52" fmla="*/ 16 w 94"/>
                <a:gd name="T53" fmla="*/ 29 h 95"/>
                <a:gd name="T54" fmla="*/ 12 w 94"/>
                <a:gd name="T55" fmla="*/ 38 h 95"/>
                <a:gd name="T56" fmla="*/ 0 w 94"/>
                <a:gd name="T57" fmla="*/ 41 h 95"/>
                <a:gd name="T58" fmla="*/ 0 w 94"/>
                <a:gd name="T59" fmla="*/ 54 h 95"/>
                <a:gd name="T60" fmla="*/ 12 w 94"/>
                <a:gd name="T61" fmla="*/ 56 h 95"/>
                <a:gd name="T62" fmla="*/ 16 w 94"/>
                <a:gd name="T63" fmla="*/ 66 h 95"/>
                <a:gd name="T64" fmla="*/ 9 w 94"/>
                <a:gd name="T65" fmla="*/ 76 h 95"/>
                <a:gd name="T66" fmla="*/ 18 w 94"/>
                <a:gd name="T67" fmla="*/ 86 h 95"/>
                <a:gd name="T68" fmla="*/ 29 w 94"/>
                <a:gd name="T69" fmla="*/ 78 h 95"/>
                <a:gd name="T70" fmla="*/ 38 w 94"/>
                <a:gd name="T71" fmla="*/ 82 h 95"/>
                <a:gd name="T72" fmla="*/ 40 w 94"/>
                <a:gd name="T73" fmla="*/ 95 h 95"/>
                <a:gd name="T74" fmla="*/ 54 w 94"/>
                <a:gd name="T75" fmla="*/ 95 h 95"/>
                <a:gd name="T76" fmla="*/ 72 w 94"/>
                <a:gd name="T77" fmla="*/ 44 h 95"/>
                <a:gd name="T78" fmla="*/ 50 w 94"/>
                <a:gd name="T79" fmla="*/ 72 h 95"/>
                <a:gd name="T80" fmla="*/ 22 w 94"/>
                <a:gd name="T81" fmla="*/ 51 h 95"/>
                <a:gd name="T82" fmla="*/ 44 w 94"/>
                <a:gd name="T83" fmla="*/ 22 h 95"/>
                <a:gd name="T84" fmla="*/ 55 w 94"/>
                <a:gd name="T85" fmla="*/ 24 h 95"/>
                <a:gd name="T86" fmla="*/ 55 w 94"/>
                <a:gd name="T87" fmla="*/ 24 h 95"/>
                <a:gd name="T88" fmla="*/ 65 w 94"/>
                <a:gd name="T89" fmla="*/ 30 h 95"/>
                <a:gd name="T90" fmla="*/ 69 w 94"/>
                <a:gd name="T91" fmla="*/ 35 h 95"/>
                <a:gd name="T92" fmla="*/ 72 w 94"/>
                <a:gd name="T93" fmla="*/ 4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4" h="95">
                  <a:moveTo>
                    <a:pt x="54" y="95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54" y="95"/>
                    <a:pt x="54" y="95"/>
                    <a:pt x="54" y="95"/>
                  </a:cubicBezTo>
                  <a:close/>
                  <a:moveTo>
                    <a:pt x="72" y="44"/>
                  </a:moveTo>
                  <a:cubicBezTo>
                    <a:pt x="74" y="58"/>
                    <a:pt x="64" y="71"/>
                    <a:pt x="50" y="72"/>
                  </a:cubicBezTo>
                  <a:cubicBezTo>
                    <a:pt x="37" y="74"/>
                    <a:pt x="24" y="65"/>
                    <a:pt x="22" y="51"/>
                  </a:cubicBezTo>
                  <a:cubicBezTo>
                    <a:pt x="20" y="37"/>
                    <a:pt x="30" y="24"/>
                    <a:pt x="44" y="22"/>
                  </a:cubicBezTo>
                  <a:cubicBezTo>
                    <a:pt x="48" y="22"/>
                    <a:pt x="52" y="22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9" y="25"/>
                    <a:pt x="62" y="27"/>
                    <a:pt x="65" y="30"/>
                  </a:cubicBezTo>
                  <a:cubicBezTo>
                    <a:pt x="66" y="31"/>
                    <a:pt x="68" y="33"/>
                    <a:pt x="69" y="35"/>
                  </a:cubicBezTo>
                  <a:cubicBezTo>
                    <a:pt x="70" y="38"/>
                    <a:pt x="72" y="41"/>
                    <a:pt x="7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8"/>
            <p:cNvSpPr>
              <a:spLocks noEditPoints="1"/>
            </p:cNvSpPr>
            <p:nvPr/>
          </p:nvSpPr>
          <p:spPr bwMode="auto">
            <a:xfrm>
              <a:off x="4605608" y="1839720"/>
              <a:ext cx="280988" cy="327025"/>
            </a:xfrm>
            <a:custGeom>
              <a:avLst/>
              <a:gdLst>
                <a:gd name="T0" fmla="*/ 15 w 30"/>
                <a:gd name="T1" fmla="*/ 0 h 35"/>
                <a:gd name="T2" fmla="*/ 23 w 30"/>
                <a:gd name="T3" fmla="*/ 8 h 35"/>
                <a:gd name="T4" fmla="*/ 15 w 30"/>
                <a:gd name="T5" fmla="*/ 16 h 35"/>
                <a:gd name="T6" fmla="*/ 7 w 30"/>
                <a:gd name="T7" fmla="*/ 8 h 35"/>
                <a:gd name="T8" fmla="*/ 15 w 30"/>
                <a:gd name="T9" fmla="*/ 0 h 35"/>
                <a:gd name="T10" fmla="*/ 6 w 30"/>
                <a:gd name="T11" fmla="*/ 18 h 35"/>
                <a:gd name="T12" fmla="*/ 10 w 30"/>
                <a:gd name="T13" fmla="*/ 18 h 35"/>
                <a:gd name="T14" fmla="*/ 13 w 30"/>
                <a:gd name="T15" fmla="*/ 24 h 35"/>
                <a:gd name="T16" fmla="*/ 17 w 30"/>
                <a:gd name="T17" fmla="*/ 24 h 35"/>
                <a:gd name="T18" fmla="*/ 20 w 30"/>
                <a:gd name="T19" fmla="*/ 18 h 35"/>
                <a:gd name="T20" fmla="*/ 24 w 30"/>
                <a:gd name="T21" fmla="*/ 18 h 35"/>
                <a:gd name="T22" fmla="*/ 30 w 30"/>
                <a:gd name="T23" fmla="*/ 25 h 35"/>
                <a:gd name="T24" fmla="*/ 30 w 30"/>
                <a:gd name="T25" fmla="*/ 35 h 35"/>
                <a:gd name="T26" fmla="*/ 0 w 30"/>
                <a:gd name="T27" fmla="*/ 35 h 35"/>
                <a:gd name="T28" fmla="*/ 0 w 30"/>
                <a:gd name="T29" fmla="*/ 25 h 35"/>
                <a:gd name="T30" fmla="*/ 6 w 30"/>
                <a:gd name="T3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5">
                  <a:moveTo>
                    <a:pt x="15" y="0"/>
                  </a:moveTo>
                  <a:cubicBezTo>
                    <a:pt x="20" y="0"/>
                    <a:pt x="23" y="3"/>
                    <a:pt x="23" y="8"/>
                  </a:cubicBezTo>
                  <a:cubicBezTo>
                    <a:pt x="23" y="13"/>
                    <a:pt x="20" y="16"/>
                    <a:pt x="15" y="16"/>
                  </a:cubicBezTo>
                  <a:cubicBezTo>
                    <a:pt x="10" y="16"/>
                    <a:pt x="7" y="13"/>
                    <a:pt x="7" y="8"/>
                  </a:cubicBezTo>
                  <a:cubicBezTo>
                    <a:pt x="7" y="3"/>
                    <a:pt x="10" y="0"/>
                    <a:pt x="15" y="0"/>
                  </a:cubicBezTo>
                  <a:close/>
                  <a:moveTo>
                    <a:pt x="6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6"/>
                    <a:pt x="16" y="26"/>
                    <a:pt x="17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7" y="18"/>
                    <a:pt x="30" y="21"/>
                    <a:pt x="30" y="2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5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0584071" y="55018"/>
            <a:ext cx="1647190" cy="1649095"/>
            <a:chOff x="3381108" y="2279458"/>
            <a:chExt cx="1462088" cy="1463675"/>
          </a:xfrm>
          <a:solidFill>
            <a:srgbClr val="6AE7FF">
              <a:alpha val="50000"/>
            </a:srgbClr>
          </a:solidFill>
        </p:grpSpPr>
        <p:sp>
          <p:nvSpPr>
            <p:cNvPr id="137" name="Freeform 19"/>
            <p:cNvSpPr>
              <a:spLocks noEditPoints="1"/>
            </p:cNvSpPr>
            <p:nvPr/>
          </p:nvSpPr>
          <p:spPr bwMode="auto">
            <a:xfrm>
              <a:off x="3381108" y="2279458"/>
              <a:ext cx="1462088" cy="1463675"/>
            </a:xfrm>
            <a:custGeom>
              <a:avLst/>
              <a:gdLst>
                <a:gd name="T0" fmla="*/ 89 w 156"/>
                <a:gd name="T1" fmla="*/ 156 h 156"/>
                <a:gd name="T2" fmla="*/ 93 w 156"/>
                <a:gd name="T3" fmla="*/ 135 h 156"/>
                <a:gd name="T4" fmla="*/ 108 w 156"/>
                <a:gd name="T5" fmla="*/ 129 h 156"/>
                <a:gd name="T6" fmla="*/ 125 w 156"/>
                <a:gd name="T7" fmla="*/ 141 h 156"/>
                <a:gd name="T8" fmla="*/ 141 w 156"/>
                <a:gd name="T9" fmla="*/ 125 h 156"/>
                <a:gd name="T10" fmla="*/ 129 w 156"/>
                <a:gd name="T11" fmla="*/ 108 h 156"/>
                <a:gd name="T12" fmla="*/ 135 w 156"/>
                <a:gd name="T13" fmla="*/ 93 h 156"/>
                <a:gd name="T14" fmla="*/ 156 w 156"/>
                <a:gd name="T15" fmla="*/ 89 h 156"/>
                <a:gd name="T16" fmla="*/ 156 w 156"/>
                <a:gd name="T17" fmla="*/ 67 h 156"/>
                <a:gd name="T18" fmla="*/ 135 w 156"/>
                <a:gd name="T19" fmla="*/ 63 h 156"/>
                <a:gd name="T20" fmla="*/ 135 w 156"/>
                <a:gd name="T21" fmla="*/ 62 h 156"/>
                <a:gd name="T22" fmla="*/ 135 w 156"/>
                <a:gd name="T23" fmla="*/ 62 h 156"/>
                <a:gd name="T24" fmla="*/ 132 w 156"/>
                <a:gd name="T25" fmla="*/ 56 h 156"/>
                <a:gd name="T26" fmla="*/ 131 w 156"/>
                <a:gd name="T27" fmla="*/ 53 h 156"/>
                <a:gd name="T28" fmla="*/ 131 w 156"/>
                <a:gd name="T29" fmla="*/ 53 h 156"/>
                <a:gd name="T30" fmla="*/ 129 w 156"/>
                <a:gd name="T31" fmla="*/ 48 h 156"/>
                <a:gd name="T32" fmla="*/ 141 w 156"/>
                <a:gd name="T33" fmla="*/ 31 h 156"/>
                <a:gd name="T34" fmla="*/ 125 w 156"/>
                <a:gd name="T35" fmla="*/ 15 h 156"/>
                <a:gd name="T36" fmla="*/ 108 w 156"/>
                <a:gd name="T37" fmla="*/ 27 h 156"/>
                <a:gd name="T38" fmla="*/ 93 w 156"/>
                <a:gd name="T39" fmla="*/ 21 h 156"/>
                <a:gd name="T40" fmla="*/ 89 w 156"/>
                <a:gd name="T41" fmla="*/ 0 h 156"/>
                <a:gd name="T42" fmla="*/ 67 w 156"/>
                <a:gd name="T43" fmla="*/ 0 h 156"/>
                <a:gd name="T44" fmla="*/ 63 w 156"/>
                <a:gd name="T45" fmla="*/ 21 h 156"/>
                <a:gd name="T46" fmla="*/ 48 w 156"/>
                <a:gd name="T47" fmla="*/ 27 h 156"/>
                <a:gd name="T48" fmla="*/ 31 w 156"/>
                <a:gd name="T49" fmla="*/ 15 h 156"/>
                <a:gd name="T50" fmla="*/ 15 w 156"/>
                <a:gd name="T51" fmla="*/ 31 h 156"/>
                <a:gd name="T52" fmla="*/ 27 w 156"/>
                <a:gd name="T53" fmla="*/ 48 h 156"/>
                <a:gd name="T54" fmla="*/ 21 w 156"/>
                <a:gd name="T55" fmla="*/ 63 h 156"/>
                <a:gd name="T56" fmla="*/ 0 w 156"/>
                <a:gd name="T57" fmla="*/ 67 h 156"/>
                <a:gd name="T58" fmla="*/ 0 w 156"/>
                <a:gd name="T59" fmla="*/ 89 h 156"/>
                <a:gd name="T60" fmla="*/ 21 w 156"/>
                <a:gd name="T61" fmla="*/ 93 h 156"/>
                <a:gd name="T62" fmla="*/ 27 w 156"/>
                <a:gd name="T63" fmla="*/ 108 h 156"/>
                <a:gd name="T64" fmla="*/ 15 w 156"/>
                <a:gd name="T65" fmla="*/ 125 h 156"/>
                <a:gd name="T66" fmla="*/ 31 w 156"/>
                <a:gd name="T67" fmla="*/ 141 h 156"/>
                <a:gd name="T68" fmla="*/ 48 w 156"/>
                <a:gd name="T69" fmla="*/ 129 h 156"/>
                <a:gd name="T70" fmla="*/ 63 w 156"/>
                <a:gd name="T71" fmla="*/ 135 h 156"/>
                <a:gd name="T72" fmla="*/ 67 w 156"/>
                <a:gd name="T73" fmla="*/ 156 h 156"/>
                <a:gd name="T74" fmla="*/ 89 w 156"/>
                <a:gd name="T75" fmla="*/ 156 h 156"/>
                <a:gd name="T76" fmla="*/ 119 w 156"/>
                <a:gd name="T77" fmla="*/ 72 h 156"/>
                <a:gd name="T78" fmla="*/ 84 w 156"/>
                <a:gd name="T79" fmla="*/ 119 h 156"/>
                <a:gd name="T80" fmla="*/ 37 w 156"/>
                <a:gd name="T81" fmla="*/ 84 h 156"/>
                <a:gd name="T82" fmla="*/ 72 w 156"/>
                <a:gd name="T83" fmla="*/ 37 h 156"/>
                <a:gd name="T84" fmla="*/ 92 w 156"/>
                <a:gd name="T85" fmla="*/ 39 h 156"/>
                <a:gd name="T86" fmla="*/ 92 w 156"/>
                <a:gd name="T87" fmla="*/ 39 h 156"/>
                <a:gd name="T88" fmla="*/ 107 w 156"/>
                <a:gd name="T89" fmla="*/ 49 h 156"/>
                <a:gd name="T90" fmla="*/ 114 w 156"/>
                <a:gd name="T91" fmla="*/ 57 h 156"/>
                <a:gd name="T92" fmla="*/ 119 w 156"/>
                <a:gd name="T93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56">
                  <a:moveTo>
                    <a:pt x="89" y="156"/>
                  </a:moveTo>
                  <a:cubicBezTo>
                    <a:pt x="93" y="135"/>
                    <a:pt x="93" y="135"/>
                    <a:pt x="93" y="135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7" y="156"/>
                    <a:pt x="67" y="156"/>
                    <a:pt x="67" y="156"/>
                  </a:cubicBezTo>
                  <a:cubicBezTo>
                    <a:pt x="89" y="156"/>
                    <a:pt x="89" y="156"/>
                    <a:pt x="89" y="156"/>
                  </a:cubicBezTo>
                  <a:close/>
                  <a:moveTo>
                    <a:pt x="119" y="72"/>
                  </a:moveTo>
                  <a:cubicBezTo>
                    <a:pt x="122" y="95"/>
                    <a:pt x="106" y="116"/>
                    <a:pt x="84" y="119"/>
                  </a:cubicBezTo>
                  <a:cubicBezTo>
                    <a:pt x="61" y="122"/>
                    <a:pt x="40" y="106"/>
                    <a:pt x="37" y="84"/>
                  </a:cubicBezTo>
                  <a:cubicBezTo>
                    <a:pt x="34" y="61"/>
                    <a:pt x="50" y="40"/>
                    <a:pt x="72" y="37"/>
                  </a:cubicBezTo>
                  <a:cubicBezTo>
                    <a:pt x="79" y="36"/>
                    <a:pt x="86" y="37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8" y="41"/>
                    <a:pt x="103" y="44"/>
                    <a:pt x="107" y="49"/>
                  </a:cubicBezTo>
                  <a:cubicBezTo>
                    <a:pt x="110" y="51"/>
                    <a:pt x="112" y="54"/>
                    <a:pt x="114" y="57"/>
                  </a:cubicBezTo>
                  <a:cubicBezTo>
                    <a:pt x="117" y="62"/>
                    <a:pt x="119" y="67"/>
                    <a:pt x="119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20"/>
            <p:cNvSpPr>
              <a:spLocks noEditPoints="1"/>
            </p:cNvSpPr>
            <p:nvPr/>
          </p:nvSpPr>
          <p:spPr bwMode="auto">
            <a:xfrm>
              <a:off x="3877996" y="2720783"/>
              <a:ext cx="468313" cy="544512"/>
            </a:xfrm>
            <a:custGeom>
              <a:avLst/>
              <a:gdLst>
                <a:gd name="T0" fmla="*/ 25 w 50"/>
                <a:gd name="T1" fmla="*/ 0 h 58"/>
                <a:gd name="T2" fmla="*/ 39 w 50"/>
                <a:gd name="T3" fmla="*/ 14 h 58"/>
                <a:gd name="T4" fmla="*/ 25 w 50"/>
                <a:gd name="T5" fmla="*/ 28 h 58"/>
                <a:gd name="T6" fmla="*/ 11 w 50"/>
                <a:gd name="T7" fmla="*/ 14 h 58"/>
                <a:gd name="T8" fmla="*/ 25 w 50"/>
                <a:gd name="T9" fmla="*/ 0 h 58"/>
                <a:gd name="T10" fmla="*/ 10 w 50"/>
                <a:gd name="T11" fmla="*/ 31 h 58"/>
                <a:gd name="T12" fmla="*/ 16 w 50"/>
                <a:gd name="T13" fmla="*/ 31 h 58"/>
                <a:gd name="T14" fmla="*/ 22 w 50"/>
                <a:gd name="T15" fmla="*/ 40 h 58"/>
                <a:gd name="T16" fmla="*/ 28 w 50"/>
                <a:gd name="T17" fmla="*/ 40 h 58"/>
                <a:gd name="T18" fmla="*/ 34 w 50"/>
                <a:gd name="T19" fmla="*/ 31 h 58"/>
                <a:gd name="T20" fmla="*/ 40 w 50"/>
                <a:gd name="T21" fmla="*/ 31 h 58"/>
                <a:gd name="T22" fmla="*/ 50 w 50"/>
                <a:gd name="T23" fmla="*/ 41 h 58"/>
                <a:gd name="T24" fmla="*/ 50 w 50"/>
                <a:gd name="T25" fmla="*/ 58 h 58"/>
                <a:gd name="T26" fmla="*/ 0 w 50"/>
                <a:gd name="T27" fmla="*/ 58 h 58"/>
                <a:gd name="T28" fmla="*/ 0 w 50"/>
                <a:gd name="T29" fmla="*/ 41 h 58"/>
                <a:gd name="T30" fmla="*/ 10 w 50"/>
                <a:gd name="T31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8">
                  <a:moveTo>
                    <a:pt x="25" y="0"/>
                  </a:moveTo>
                  <a:cubicBezTo>
                    <a:pt x="33" y="0"/>
                    <a:pt x="39" y="6"/>
                    <a:pt x="39" y="14"/>
                  </a:cubicBezTo>
                  <a:cubicBezTo>
                    <a:pt x="39" y="21"/>
                    <a:pt x="33" y="28"/>
                    <a:pt x="25" y="28"/>
                  </a:cubicBezTo>
                  <a:cubicBezTo>
                    <a:pt x="17" y="28"/>
                    <a:pt x="11" y="21"/>
                    <a:pt x="11" y="14"/>
                  </a:cubicBezTo>
                  <a:cubicBezTo>
                    <a:pt x="11" y="6"/>
                    <a:pt x="17" y="0"/>
                    <a:pt x="25" y="0"/>
                  </a:cubicBezTo>
                  <a:close/>
                  <a:moveTo>
                    <a:pt x="10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3"/>
                    <a:pt x="26" y="43"/>
                    <a:pt x="28" y="4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5" y="31"/>
                    <a:pt x="50" y="36"/>
                    <a:pt x="50" y="41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2" y="58"/>
                    <a:pt x="8" y="58"/>
                    <a:pt x="0" y="5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6"/>
                    <a:pt x="5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1" name="任意多边形 140"/>
          <p:cNvSpPr/>
          <p:nvPr/>
        </p:nvSpPr>
        <p:spPr>
          <a:xfrm flipH="1">
            <a:off x="1841975" y="5454992"/>
            <a:ext cx="3523637" cy="253316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343140" y="1953895"/>
            <a:ext cx="2955290" cy="2969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26" name="图片 1">
            <a:extLst>
              <a:ext uri="{FF2B5EF4-FFF2-40B4-BE49-F238E27FC236}">
                <a16:creationId xmlns:a16="http://schemas.microsoft.com/office/drawing/2014/main" id="{DBCD3894-2F4C-4F25-967E-EE9C609B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22" y="3742493"/>
            <a:ext cx="6018888" cy="302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1">
            <a:extLst>
              <a:ext uri="{FF2B5EF4-FFF2-40B4-BE49-F238E27FC236}">
                <a16:creationId xmlns:a16="http://schemas.microsoft.com/office/drawing/2014/main" id="{36ED20FE-2651-4FF3-98D1-02C8E3B3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498" y="2088663"/>
            <a:ext cx="6151083" cy="323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图片 1">
            <a:extLst>
              <a:ext uri="{FF2B5EF4-FFF2-40B4-BE49-F238E27FC236}">
                <a16:creationId xmlns:a16="http://schemas.microsoft.com/office/drawing/2014/main" id="{9D13E9D9-6FF6-4647-ACBF-D9912A94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113"/>
            <a:ext cx="5987166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8888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128" grpId="0"/>
      <p:bldP spid="129" grpId="0"/>
      <p:bldP spid="141" grpId="0" animBg="1"/>
      <p:bldP spid="1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928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数据查询及增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,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删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,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改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/ 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查询</a:t>
            </a:r>
          </a:p>
        </p:txBody>
      </p:sp>
      <p:sp>
        <p:nvSpPr>
          <p:cNvPr id="128" name="矩形 127"/>
          <p:cNvSpPr/>
          <p:nvPr/>
        </p:nvSpPr>
        <p:spPr>
          <a:xfrm>
            <a:off x="2254462" y="4565877"/>
            <a:ext cx="2955290" cy="2969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29" name="TextBox 28"/>
          <p:cNvSpPr txBox="1"/>
          <p:nvPr/>
        </p:nvSpPr>
        <p:spPr>
          <a:xfrm>
            <a:off x="465417" y="1303506"/>
            <a:ext cx="5454535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ea"/>
              </a:rPr>
              <a:t>查询特定时间段的购货</a:t>
            </a:r>
            <a:r>
              <a: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ea"/>
              </a:rPr>
              <a:t>,</a:t>
            </a: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ea"/>
              </a:rPr>
              <a:t>出货情况</a:t>
            </a:r>
            <a:endParaRPr lang="zh-CN" altLang="en-US" sz="2400" b="1" dirty="0">
              <a:solidFill>
                <a:srgbClr val="6AE7FF"/>
              </a:solidFill>
              <a:latin typeface="汉仪颜楷 W" panose="00020600040101010101" pitchFamily="18" charset="-122"/>
              <a:ea typeface="汉仪颜楷 W" panose="00020600040101010101" pitchFamily="18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6127115" y="4589145"/>
            <a:ext cx="1003300" cy="992505"/>
            <a:chOff x="4305571" y="3574858"/>
            <a:chExt cx="890588" cy="881062"/>
          </a:xfrm>
          <a:solidFill>
            <a:srgbClr val="6AE7FF">
              <a:alpha val="20000"/>
            </a:srgbClr>
          </a:solidFill>
        </p:grpSpPr>
        <p:sp>
          <p:nvSpPr>
            <p:cNvPr id="131" name="Freeform 15"/>
            <p:cNvSpPr>
              <a:spLocks noEditPoints="1"/>
            </p:cNvSpPr>
            <p:nvPr/>
          </p:nvSpPr>
          <p:spPr bwMode="auto">
            <a:xfrm>
              <a:off x="4305571" y="3574858"/>
              <a:ext cx="890588" cy="881062"/>
            </a:xfrm>
            <a:custGeom>
              <a:avLst/>
              <a:gdLst>
                <a:gd name="T0" fmla="*/ 54 w 95"/>
                <a:gd name="T1" fmla="*/ 94 h 94"/>
                <a:gd name="T2" fmla="*/ 56 w 95"/>
                <a:gd name="T3" fmla="*/ 81 h 94"/>
                <a:gd name="T4" fmla="*/ 66 w 95"/>
                <a:gd name="T5" fmla="*/ 78 h 94"/>
                <a:gd name="T6" fmla="*/ 76 w 95"/>
                <a:gd name="T7" fmla="*/ 85 h 94"/>
                <a:gd name="T8" fmla="*/ 86 w 95"/>
                <a:gd name="T9" fmla="*/ 75 h 94"/>
                <a:gd name="T10" fmla="*/ 78 w 95"/>
                <a:gd name="T11" fmla="*/ 65 h 94"/>
                <a:gd name="T12" fmla="*/ 82 w 95"/>
                <a:gd name="T13" fmla="*/ 56 h 94"/>
                <a:gd name="T14" fmla="*/ 95 w 95"/>
                <a:gd name="T15" fmla="*/ 54 h 94"/>
                <a:gd name="T16" fmla="*/ 95 w 95"/>
                <a:gd name="T17" fmla="*/ 40 h 94"/>
                <a:gd name="T18" fmla="*/ 82 w 95"/>
                <a:gd name="T19" fmla="*/ 38 h 94"/>
                <a:gd name="T20" fmla="*/ 82 w 95"/>
                <a:gd name="T21" fmla="*/ 37 h 94"/>
                <a:gd name="T22" fmla="*/ 82 w 95"/>
                <a:gd name="T23" fmla="*/ 37 h 94"/>
                <a:gd name="T24" fmla="*/ 80 w 95"/>
                <a:gd name="T25" fmla="*/ 33 h 94"/>
                <a:gd name="T26" fmla="*/ 80 w 95"/>
                <a:gd name="T27" fmla="*/ 31 h 94"/>
                <a:gd name="T28" fmla="*/ 80 w 95"/>
                <a:gd name="T29" fmla="*/ 31 h 94"/>
                <a:gd name="T30" fmla="*/ 78 w 95"/>
                <a:gd name="T31" fmla="*/ 29 h 94"/>
                <a:gd name="T32" fmla="*/ 86 w 95"/>
                <a:gd name="T33" fmla="*/ 18 h 94"/>
                <a:gd name="T34" fmla="*/ 76 w 95"/>
                <a:gd name="T35" fmla="*/ 9 h 94"/>
                <a:gd name="T36" fmla="*/ 66 w 95"/>
                <a:gd name="T37" fmla="*/ 16 h 94"/>
                <a:gd name="T38" fmla="*/ 56 w 95"/>
                <a:gd name="T39" fmla="*/ 12 h 94"/>
                <a:gd name="T40" fmla="*/ 54 w 95"/>
                <a:gd name="T41" fmla="*/ 0 h 94"/>
                <a:gd name="T42" fmla="*/ 41 w 95"/>
                <a:gd name="T43" fmla="*/ 0 h 94"/>
                <a:gd name="T44" fmla="*/ 38 w 95"/>
                <a:gd name="T45" fmla="*/ 12 h 94"/>
                <a:gd name="T46" fmla="*/ 29 w 95"/>
                <a:gd name="T47" fmla="*/ 16 h 94"/>
                <a:gd name="T48" fmla="*/ 19 w 95"/>
                <a:gd name="T49" fmla="*/ 9 h 94"/>
                <a:gd name="T50" fmla="*/ 9 w 95"/>
                <a:gd name="T51" fmla="*/ 18 h 94"/>
                <a:gd name="T52" fmla="*/ 17 w 95"/>
                <a:gd name="T53" fmla="*/ 29 h 94"/>
                <a:gd name="T54" fmla="*/ 13 w 95"/>
                <a:gd name="T55" fmla="*/ 38 h 94"/>
                <a:gd name="T56" fmla="*/ 0 w 95"/>
                <a:gd name="T57" fmla="*/ 40 h 94"/>
                <a:gd name="T58" fmla="*/ 0 w 95"/>
                <a:gd name="T59" fmla="*/ 54 h 94"/>
                <a:gd name="T60" fmla="*/ 13 w 95"/>
                <a:gd name="T61" fmla="*/ 56 h 94"/>
                <a:gd name="T62" fmla="*/ 16 w 95"/>
                <a:gd name="T63" fmla="*/ 65 h 94"/>
                <a:gd name="T64" fmla="*/ 9 w 95"/>
                <a:gd name="T65" fmla="*/ 75 h 94"/>
                <a:gd name="T66" fmla="*/ 19 w 95"/>
                <a:gd name="T67" fmla="*/ 85 h 94"/>
                <a:gd name="T68" fmla="*/ 29 w 95"/>
                <a:gd name="T69" fmla="*/ 78 h 94"/>
                <a:gd name="T70" fmla="*/ 38 w 95"/>
                <a:gd name="T71" fmla="*/ 82 h 94"/>
                <a:gd name="T72" fmla="*/ 41 w 95"/>
                <a:gd name="T73" fmla="*/ 94 h 94"/>
                <a:gd name="T74" fmla="*/ 54 w 95"/>
                <a:gd name="T75" fmla="*/ 94 h 94"/>
                <a:gd name="T76" fmla="*/ 72 w 95"/>
                <a:gd name="T77" fmla="*/ 43 h 94"/>
                <a:gd name="T78" fmla="*/ 51 w 95"/>
                <a:gd name="T79" fmla="*/ 72 h 94"/>
                <a:gd name="T80" fmla="*/ 22 w 95"/>
                <a:gd name="T81" fmla="*/ 50 h 94"/>
                <a:gd name="T82" fmla="*/ 44 w 95"/>
                <a:gd name="T83" fmla="*/ 22 h 94"/>
                <a:gd name="T84" fmla="*/ 56 w 95"/>
                <a:gd name="T85" fmla="*/ 23 h 94"/>
                <a:gd name="T86" fmla="*/ 56 w 95"/>
                <a:gd name="T87" fmla="*/ 23 h 94"/>
                <a:gd name="T88" fmla="*/ 65 w 95"/>
                <a:gd name="T89" fmla="*/ 29 h 94"/>
                <a:gd name="T90" fmla="*/ 69 w 95"/>
                <a:gd name="T91" fmla="*/ 34 h 94"/>
                <a:gd name="T92" fmla="*/ 72 w 95"/>
                <a:gd name="T93" fmla="*/ 4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94">
                  <a:moveTo>
                    <a:pt x="54" y="94"/>
                  </a:moveTo>
                  <a:cubicBezTo>
                    <a:pt x="56" y="81"/>
                    <a:pt x="56" y="81"/>
                    <a:pt x="56" y="81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4" y="94"/>
                    <a:pt x="54" y="94"/>
                    <a:pt x="54" y="94"/>
                  </a:cubicBezTo>
                  <a:close/>
                  <a:moveTo>
                    <a:pt x="72" y="43"/>
                  </a:moveTo>
                  <a:cubicBezTo>
                    <a:pt x="74" y="57"/>
                    <a:pt x="65" y="70"/>
                    <a:pt x="51" y="72"/>
                  </a:cubicBezTo>
                  <a:cubicBezTo>
                    <a:pt x="37" y="74"/>
                    <a:pt x="24" y="64"/>
                    <a:pt x="22" y="50"/>
                  </a:cubicBezTo>
                  <a:cubicBezTo>
                    <a:pt x="21" y="36"/>
                    <a:pt x="30" y="24"/>
                    <a:pt x="44" y="22"/>
                  </a:cubicBezTo>
                  <a:cubicBezTo>
                    <a:pt x="48" y="21"/>
                    <a:pt x="52" y="22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9" y="24"/>
                    <a:pt x="63" y="26"/>
                    <a:pt x="65" y="29"/>
                  </a:cubicBezTo>
                  <a:cubicBezTo>
                    <a:pt x="67" y="30"/>
                    <a:pt x="68" y="32"/>
                    <a:pt x="69" y="34"/>
                  </a:cubicBezTo>
                  <a:cubicBezTo>
                    <a:pt x="71" y="37"/>
                    <a:pt x="72" y="40"/>
                    <a:pt x="72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6"/>
            <p:cNvSpPr>
              <a:spLocks noEditPoints="1"/>
            </p:cNvSpPr>
            <p:nvPr/>
          </p:nvSpPr>
          <p:spPr bwMode="auto">
            <a:xfrm>
              <a:off x="4605608" y="3836795"/>
              <a:ext cx="290513" cy="328612"/>
            </a:xfrm>
            <a:custGeom>
              <a:avLst/>
              <a:gdLst>
                <a:gd name="T0" fmla="*/ 15 w 31"/>
                <a:gd name="T1" fmla="*/ 0 h 35"/>
                <a:gd name="T2" fmla="*/ 24 w 31"/>
                <a:gd name="T3" fmla="*/ 8 h 35"/>
                <a:gd name="T4" fmla="*/ 15 w 31"/>
                <a:gd name="T5" fmla="*/ 17 h 35"/>
                <a:gd name="T6" fmla="*/ 7 w 31"/>
                <a:gd name="T7" fmla="*/ 8 h 35"/>
                <a:gd name="T8" fmla="*/ 15 w 31"/>
                <a:gd name="T9" fmla="*/ 0 h 35"/>
                <a:gd name="T10" fmla="*/ 6 w 31"/>
                <a:gd name="T11" fmla="*/ 19 h 35"/>
                <a:gd name="T12" fmla="*/ 10 w 31"/>
                <a:gd name="T13" fmla="*/ 19 h 35"/>
                <a:gd name="T14" fmla="*/ 14 w 31"/>
                <a:gd name="T15" fmla="*/ 24 h 35"/>
                <a:gd name="T16" fmla="*/ 17 w 31"/>
                <a:gd name="T17" fmla="*/ 24 h 35"/>
                <a:gd name="T18" fmla="*/ 21 w 31"/>
                <a:gd name="T19" fmla="*/ 19 h 35"/>
                <a:gd name="T20" fmla="*/ 24 w 31"/>
                <a:gd name="T21" fmla="*/ 19 h 35"/>
                <a:gd name="T22" fmla="*/ 31 w 31"/>
                <a:gd name="T23" fmla="*/ 25 h 35"/>
                <a:gd name="T24" fmla="*/ 31 w 31"/>
                <a:gd name="T25" fmla="*/ 35 h 35"/>
                <a:gd name="T26" fmla="*/ 0 w 31"/>
                <a:gd name="T27" fmla="*/ 35 h 35"/>
                <a:gd name="T28" fmla="*/ 0 w 31"/>
                <a:gd name="T29" fmla="*/ 25 h 35"/>
                <a:gd name="T30" fmla="*/ 6 w 31"/>
                <a:gd name="T3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5">
                  <a:moveTo>
                    <a:pt x="15" y="0"/>
                  </a:moveTo>
                  <a:cubicBezTo>
                    <a:pt x="20" y="0"/>
                    <a:pt x="24" y="4"/>
                    <a:pt x="24" y="8"/>
                  </a:cubicBezTo>
                  <a:cubicBezTo>
                    <a:pt x="24" y="13"/>
                    <a:pt x="20" y="17"/>
                    <a:pt x="15" y="17"/>
                  </a:cubicBezTo>
                  <a:cubicBezTo>
                    <a:pt x="11" y="17"/>
                    <a:pt x="7" y="13"/>
                    <a:pt x="7" y="8"/>
                  </a:cubicBezTo>
                  <a:cubicBezTo>
                    <a:pt x="7" y="4"/>
                    <a:pt x="11" y="0"/>
                    <a:pt x="15" y="0"/>
                  </a:cubicBezTo>
                  <a:close/>
                  <a:moveTo>
                    <a:pt x="6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6" y="26"/>
                    <a:pt x="17" y="2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9"/>
                    <a:pt x="31" y="21"/>
                    <a:pt x="31" y="2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6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6127115" y="2327275"/>
            <a:ext cx="992505" cy="1005205"/>
            <a:chOff x="4305571" y="1566670"/>
            <a:chExt cx="881063" cy="892175"/>
          </a:xfrm>
          <a:solidFill>
            <a:srgbClr val="6AE7FF">
              <a:alpha val="20000"/>
            </a:srgbClr>
          </a:solidFill>
        </p:grpSpPr>
        <p:sp>
          <p:nvSpPr>
            <p:cNvPr id="134" name="Freeform 17"/>
            <p:cNvSpPr>
              <a:spLocks noEditPoints="1"/>
            </p:cNvSpPr>
            <p:nvPr/>
          </p:nvSpPr>
          <p:spPr bwMode="auto">
            <a:xfrm>
              <a:off x="4305571" y="1566670"/>
              <a:ext cx="881063" cy="892175"/>
            </a:xfrm>
            <a:custGeom>
              <a:avLst/>
              <a:gdLst>
                <a:gd name="T0" fmla="*/ 54 w 94"/>
                <a:gd name="T1" fmla="*/ 95 h 95"/>
                <a:gd name="T2" fmla="*/ 56 w 94"/>
                <a:gd name="T3" fmla="*/ 82 h 95"/>
                <a:gd name="T4" fmla="*/ 65 w 94"/>
                <a:gd name="T5" fmla="*/ 78 h 95"/>
                <a:gd name="T6" fmla="*/ 75 w 94"/>
                <a:gd name="T7" fmla="*/ 86 h 95"/>
                <a:gd name="T8" fmla="*/ 85 w 94"/>
                <a:gd name="T9" fmla="*/ 76 h 95"/>
                <a:gd name="T10" fmla="*/ 78 w 94"/>
                <a:gd name="T11" fmla="*/ 66 h 95"/>
                <a:gd name="T12" fmla="*/ 82 w 94"/>
                <a:gd name="T13" fmla="*/ 56 h 95"/>
                <a:gd name="T14" fmla="*/ 94 w 94"/>
                <a:gd name="T15" fmla="*/ 54 h 95"/>
                <a:gd name="T16" fmla="*/ 94 w 94"/>
                <a:gd name="T17" fmla="*/ 41 h 95"/>
                <a:gd name="T18" fmla="*/ 82 w 94"/>
                <a:gd name="T19" fmla="*/ 38 h 95"/>
                <a:gd name="T20" fmla="*/ 81 w 94"/>
                <a:gd name="T21" fmla="*/ 37 h 95"/>
                <a:gd name="T22" fmla="*/ 81 w 94"/>
                <a:gd name="T23" fmla="*/ 37 h 95"/>
                <a:gd name="T24" fmla="*/ 80 w 94"/>
                <a:gd name="T25" fmla="*/ 34 h 95"/>
                <a:gd name="T26" fmla="*/ 79 w 94"/>
                <a:gd name="T27" fmla="*/ 32 h 95"/>
                <a:gd name="T28" fmla="*/ 79 w 94"/>
                <a:gd name="T29" fmla="*/ 32 h 95"/>
                <a:gd name="T30" fmla="*/ 78 w 94"/>
                <a:gd name="T31" fmla="*/ 29 h 95"/>
                <a:gd name="T32" fmla="*/ 85 w 94"/>
                <a:gd name="T33" fmla="*/ 19 h 95"/>
                <a:gd name="T34" fmla="*/ 75 w 94"/>
                <a:gd name="T35" fmla="*/ 9 h 95"/>
                <a:gd name="T36" fmla="*/ 65 w 94"/>
                <a:gd name="T37" fmla="*/ 16 h 95"/>
                <a:gd name="T38" fmla="*/ 56 w 94"/>
                <a:gd name="T39" fmla="*/ 13 h 95"/>
                <a:gd name="T40" fmla="*/ 54 w 94"/>
                <a:gd name="T41" fmla="*/ 0 h 95"/>
                <a:gd name="T42" fmla="*/ 40 w 94"/>
                <a:gd name="T43" fmla="*/ 0 h 95"/>
                <a:gd name="T44" fmla="*/ 38 w 94"/>
                <a:gd name="T45" fmla="*/ 13 h 95"/>
                <a:gd name="T46" fmla="*/ 29 w 94"/>
                <a:gd name="T47" fmla="*/ 16 h 95"/>
                <a:gd name="T48" fmla="*/ 18 w 94"/>
                <a:gd name="T49" fmla="*/ 9 h 95"/>
                <a:gd name="T50" fmla="*/ 9 w 94"/>
                <a:gd name="T51" fmla="*/ 19 h 95"/>
                <a:gd name="T52" fmla="*/ 16 w 94"/>
                <a:gd name="T53" fmla="*/ 29 h 95"/>
                <a:gd name="T54" fmla="*/ 12 w 94"/>
                <a:gd name="T55" fmla="*/ 38 h 95"/>
                <a:gd name="T56" fmla="*/ 0 w 94"/>
                <a:gd name="T57" fmla="*/ 41 h 95"/>
                <a:gd name="T58" fmla="*/ 0 w 94"/>
                <a:gd name="T59" fmla="*/ 54 h 95"/>
                <a:gd name="T60" fmla="*/ 12 w 94"/>
                <a:gd name="T61" fmla="*/ 56 h 95"/>
                <a:gd name="T62" fmla="*/ 16 w 94"/>
                <a:gd name="T63" fmla="*/ 66 h 95"/>
                <a:gd name="T64" fmla="*/ 9 w 94"/>
                <a:gd name="T65" fmla="*/ 76 h 95"/>
                <a:gd name="T66" fmla="*/ 18 w 94"/>
                <a:gd name="T67" fmla="*/ 86 h 95"/>
                <a:gd name="T68" fmla="*/ 29 w 94"/>
                <a:gd name="T69" fmla="*/ 78 h 95"/>
                <a:gd name="T70" fmla="*/ 38 w 94"/>
                <a:gd name="T71" fmla="*/ 82 h 95"/>
                <a:gd name="T72" fmla="*/ 40 w 94"/>
                <a:gd name="T73" fmla="*/ 95 h 95"/>
                <a:gd name="T74" fmla="*/ 54 w 94"/>
                <a:gd name="T75" fmla="*/ 95 h 95"/>
                <a:gd name="T76" fmla="*/ 72 w 94"/>
                <a:gd name="T77" fmla="*/ 44 h 95"/>
                <a:gd name="T78" fmla="*/ 50 w 94"/>
                <a:gd name="T79" fmla="*/ 72 h 95"/>
                <a:gd name="T80" fmla="*/ 22 w 94"/>
                <a:gd name="T81" fmla="*/ 51 h 95"/>
                <a:gd name="T82" fmla="*/ 44 w 94"/>
                <a:gd name="T83" fmla="*/ 22 h 95"/>
                <a:gd name="T84" fmla="*/ 55 w 94"/>
                <a:gd name="T85" fmla="*/ 24 h 95"/>
                <a:gd name="T86" fmla="*/ 55 w 94"/>
                <a:gd name="T87" fmla="*/ 24 h 95"/>
                <a:gd name="T88" fmla="*/ 65 w 94"/>
                <a:gd name="T89" fmla="*/ 30 h 95"/>
                <a:gd name="T90" fmla="*/ 69 w 94"/>
                <a:gd name="T91" fmla="*/ 35 h 95"/>
                <a:gd name="T92" fmla="*/ 72 w 94"/>
                <a:gd name="T93" fmla="*/ 4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4" h="95">
                  <a:moveTo>
                    <a:pt x="54" y="95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54" y="95"/>
                    <a:pt x="54" y="95"/>
                    <a:pt x="54" y="95"/>
                  </a:cubicBezTo>
                  <a:close/>
                  <a:moveTo>
                    <a:pt x="72" y="44"/>
                  </a:moveTo>
                  <a:cubicBezTo>
                    <a:pt x="74" y="58"/>
                    <a:pt x="64" y="71"/>
                    <a:pt x="50" y="72"/>
                  </a:cubicBezTo>
                  <a:cubicBezTo>
                    <a:pt x="37" y="74"/>
                    <a:pt x="24" y="65"/>
                    <a:pt x="22" y="51"/>
                  </a:cubicBezTo>
                  <a:cubicBezTo>
                    <a:pt x="20" y="37"/>
                    <a:pt x="30" y="24"/>
                    <a:pt x="44" y="22"/>
                  </a:cubicBezTo>
                  <a:cubicBezTo>
                    <a:pt x="48" y="22"/>
                    <a:pt x="52" y="22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9" y="25"/>
                    <a:pt x="62" y="27"/>
                    <a:pt x="65" y="30"/>
                  </a:cubicBezTo>
                  <a:cubicBezTo>
                    <a:pt x="66" y="31"/>
                    <a:pt x="68" y="33"/>
                    <a:pt x="69" y="35"/>
                  </a:cubicBezTo>
                  <a:cubicBezTo>
                    <a:pt x="70" y="38"/>
                    <a:pt x="72" y="41"/>
                    <a:pt x="7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8"/>
            <p:cNvSpPr>
              <a:spLocks noEditPoints="1"/>
            </p:cNvSpPr>
            <p:nvPr/>
          </p:nvSpPr>
          <p:spPr bwMode="auto">
            <a:xfrm>
              <a:off x="4605608" y="1839720"/>
              <a:ext cx="280988" cy="327025"/>
            </a:xfrm>
            <a:custGeom>
              <a:avLst/>
              <a:gdLst>
                <a:gd name="T0" fmla="*/ 15 w 30"/>
                <a:gd name="T1" fmla="*/ 0 h 35"/>
                <a:gd name="T2" fmla="*/ 23 w 30"/>
                <a:gd name="T3" fmla="*/ 8 h 35"/>
                <a:gd name="T4" fmla="*/ 15 w 30"/>
                <a:gd name="T5" fmla="*/ 16 h 35"/>
                <a:gd name="T6" fmla="*/ 7 w 30"/>
                <a:gd name="T7" fmla="*/ 8 h 35"/>
                <a:gd name="T8" fmla="*/ 15 w 30"/>
                <a:gd name="T9" fmla="*/ 0 h 35"/>
                <a:gd name="T10" fmla="*/ 6 w 30"/>
                <a:gd name="T11" fmla="*/ 18 h 35"/>
                <a:gd name="T12" fmla="*/ 10 w 30"/>
                <a:gd name="T13" fmla="*/ 18 h 35"/>
                <a:gd name="T14" fmla="*/ 13 w 30"/>
                <a:gd name="T15" fmla="*/ 24 h 35"/>
                <a:gd name="T16" fmla="*/ 17 w 30"/>
                <a:gd name="T17" fmla="*/ 24 h 35"/>
                <a:gd name="T18" fmla="*/ 20 w 30"/>
                <a:gd name="T19" fmla="*/ 18 h 35"/>
                <a:gd name="T20" fmla="*/ 24 w 30"/>
                <a:gd name="T21" fmla="*/ 18 h 35"/>
                <a:gd name="T22" fmla="*/ 30 w 30"/>
                <a:gd name="T23" fmla="*/ 25 h 35"/>
                <a:gd name="T24" fmla="*/ 30 w 30"/>
                <a:gd name="T25" fmla="*/ 35 h 35"/>
                <a:gd name="T26" fmla="*/ 0 w 30"/>
                <a:gd name="T27" fmla="*/ 35 h 35"/>
                <a:gd name="T28" fmla="*/ 0 w 30"/>
                <a:gd name="T29" fmla="*/ 25 h 35"/>
                <a:gd name="T30" fmla="*/ 6 w 30"/>
                <a:gd name="T3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5">
                  <a:moveTo>
                    <a:pt x="15" y="0"/>
                  </a:moveTo>
                  <a:cubicBezTo>
                    <a:pt x="20" y="0"/>
                    <a:pt x="23" y="3"/>
                    <a:pt x="23" y="8"/>
                  </a:cubicBezTo>
                  <a:cubicBezTo>
                    <a:pt x="23" y="13"/>
                    <a:pt x="20" y="16"/>
                    <a:pt x="15" y="16"/>
                  </a:cubicBezTo>
                  <a:cubicBezTo>
                    <a:pt x="10" y="16"/>
                    <a:pt x="7" y="13"/>
                    <a:pt x="7" y="8"/>
                  </a:cubicBezTo>
                  <a:cubicBezTo>
                    <a:pt x="7" y="3"/>
                    <a:pt x="10" y="0"/>
                    <a:pt x="15" y="0"/>
                  </a:cubicBezTo>
                  <a:close/>
                  <a:moveTo>
                    <a:pt x="6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6"/>
                    <a:pt x="16" y="26"/>
                    <a:pt x="17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7" y="18"/>
                    <a:pt x="30" y="21"/>
                    <a:pt x="30" y="2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5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5085715" y="3129915"/>
            <a:ext cx="1647190" cy="1649095"/>
            <a:chOff x="3381108" y="2279458"/>
            <a:chExt cx="1462088" cy="1463675"/>
          </a:xfrm>
          <a:solidFill>
            <a:srgbClr val="6AE7FF">
              <a:alpha val="50000"/>
            </a:srgbClr>
          </a:solidFill>
        </p:grpSpPr>
        <p:sp>
          <p:nvSpPr>
            <p:cNvPr id="137" name="Freeform 19"/>
            <p:cNvSpPr>
              <a:spLocks noEditPoints="1"/>
            </p:cNvSpPr>
            <p:nvPr/>
          </p:nvSpPr>
          <p:spPr bwMode="auto">
            <a:xfrm>
              <a:off x="3381108" y="2279458"/>
              <a:ext cx="1462088" cy="1463675"/>
            </a:xfrm>
            <a:custGeom>
              <a:avLst/>
              <a:gdLst>
                <a:gd name="T0" fmla="*/ 89 w 156"/>
                <a:gd name="T1" fmla="*/ 156 h 156"/>
                <a:gd name="T2" fmla="*/ 93 w 156"/>
                <a:gd name="T3" fmla="*/ 135 h 156"/>
                <a:gd name="T4" fmla="*/ 108 w 156"/>
                <a:gd name="T5" fmla="*/ 129 h 156"/>
                <a:gd name="T6" fmla="*/ 125 w 156"/>
                <a:gd name="T7" fmla="*/ 141 h 156"/>
                <a:gd name="T8" fmla="*/ 141 w 156"/>
                <a:gd name="T9" fmla="*/ 125 h 156"/>
                <a:gd name="T10" fmla="*/ 129 w 156"/>
                <a:gd name="T11" fmla="*/ 108 h 156"/>
                <a:gd name="T12" fmla="*/ 135 w 156"/>
                <a:gd name="T13" fmla="*/ 93 h 156"/>
                <a:gd name="T14" fmla="*/ 156 w 156"/>
                <a:gd name="T15" fmla="*/ 89 h 156"/>
                <a:gd name="T16" fmla="*/ 156 w 156"/>
                <a:gd name="T17" fmla="*/ 67 h 156"/>
                <a:gd name="T18" fmla="*/ 135 w 156"/>
                <a:gd name="T19" fmla="*/ 63 h 156"/>
                <a:gd name="T20" fmla="*/ 135 w 156"/>
                <a:gd name="T21" fmla="*/ 62 h 156"/>
                <a:gd name="T22" fmla="*/ 135 w 156"/>
                <a:gd name="T23" fmla="*/ 62 h 156"/>
                <a:gd name="T24" fmla="*/ 132 w 156"/>
                <a:gd name="T25" fmla="*/ 56 h 156"/>
                <a:gd name="T26" fmla="*/ 131 w 156"/>
                <a:gd name="T27" fmla="*/ 53 h 156"/>
                <a:gd name="T28" fmla="*/ 131 w 156"/>
                <a:gd name="T29" fmla="*/ 53 h 156"/>
                <a:gd name="T30" fmla="*/ 129 w 156"/>
                <a:gd name="T31" fmla="*/ 48 h 156"/>
                <a:gd name="T32" fmla="*/ 141 w 156"/>
                <a:gd name="T33" fmla="*/ 31 h 156"/>
                <a:gd name="T34" fmla="*/ 125 w 156"/>
                <a:gd name="T35" fmla="*/ 15 h 156"/>
                <a:gd name="T36" fmla="*/ 108 w 156"/>
                <a:gd name="T37" fmla="*/ 27 h 156"/>
                <a:gd name="T38" fmla="*/ 93 w 156"/>
                <a:gd name="T39" fmla="*/ 21 h 156"/>
                <a:gd name="T40" fmla="*/ 89 w 156"/>
                <a:gd name="T41" fmla="*/ 0 h 156"/>
                <a:gd name="T42" fmla="*/ 67 w 156"/>
                <a:gd name="T43" fmla="*/ 0 h 156"/>
                <a:gd name="T44" fmla="*/ 63 w 156"/>
                <a:gd name="T45" fmla="*/ 21 h 156"/>
                <a:gd name="T46" fmla="*/ 48 w 156"/>
                <a:gd name="T47" fmla="*/ 27 h 156"/>
                <a:gd name="T48" fmla="*/ 31 w 156"/>
                <a:gd name="T49" fmla="*/ 15 h 156"/>
                <a:gd name="T50" fmla="*/ 15 w 156"/>
                <a:gd name="T51" fmla="*/ 31 h 156"/>
                <a:gd name="T52" fmla="*/ 27 w 156"/>
                <a:gd name="T53" fmla="*/ 48 h 156"/>
                <a:gd name="T54" fmla="*/ 21 w 156"/>
                <a:gd name="T55" fmla="*/ 63 h 156"/>
                <a:gd name="T56" fmla="*/ 0 w 156"/>
                <a:gd name="T57" fmla="*/ 67 h 156"/>
                <a:gd name="T58" fmla="*/ 0 w 156"/>
                <a:gd name="T59" fmla="*/ 89 h 156"/>
                <a:gd name="T60" fmla="*/ 21 w 156"/>
                <a:gd name="T61" fmla="*/ 93 h 156"/>
                <a:gd name="T62" fmla="*/ 27 w 156"/>
                <a:gd name="T63" fmla="*/ 108 h 156"/>
                <a:gd name="T64" fmla="*/ 15 w 156"/>
                <a:gd name="T65" fmla="*/ 125 h 156"/>
                <a:gd name="T66" fmla="*/ 31 w 156"/>
                <a:gd name="T67" fmla="*/ 141 h 156"/>
                <a:gd name="T68" fmla="*/ 48 w 156"/>
                <a:gd name="T69" fmla="*/ 129 h 156"/>
                <a:gd name="T70" fmla="*/ 63 w 156"/>
                <a:gd name="T71" fmla="*/ 135 h 156"/>
                <a:gd name="T72" fmla="*/ 67 w 156"/>
                <a:gd name="T73" fmla="*/ 156 h 156"/>
                <a:gd name="T74" fmla="*/ 89 w 156"/>
                <a:gd name="T75" fmla="*/ 156 h 156"/>
                <a:gd name="T76" fmla="*/ 119 w 156"/>
                <a:gd name="T77" fmla="*/ 72 h 156"/>
                <a:gd name="T78" fmla="*/ 84 w 156"/>
                <a:gd name="T79" fmla="*/ 119 h 156"/>
                <a:gd name="T80" fmla="*/ 37 w 156"/>
                <a:gd name="T81" fmla="*/ 84 h 156"/>
                <a:gd name="T82" fmla="*/ 72 w 156"/>
                <a:gd name="T83" fmla="*/ 37 h 156"/>
                <a:gd name="T84" fmla="*/ 92 w 156"/>
                <a:gd name="T85" fmla="*/ 39 h 156"/>
                <a:gd name="T86" fmla="*/ 92 w 156"/>
                <a:gd name="T87" fmla="*/ 39 h 156"/>
                <a:gd name="T88" fmla="*/ 107 w 156"/>
                <a:gd name="T89" fmla="*/ 49 h 156"/>
                <a:gd name="T90" fmla="*/ 114 w 156"/>
                <a:gd name="T91" fmla="*/ 57 h 156"/>
                <a:gd name="T92" fmla="*/ 119 w 156"/>
                <a:gd name="T93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56">
                  <a:moveTo>
                    <a:pt x="89" y="156"/>
                  </a:moveTo>
                  <a:cubicBezTo>
                    <a:pt x="93" y="135"/>
                    <a:pt x="93" y="135"/>
                    <a:pt x="93" y="135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7" y="156"/>
                    <a:pt x="67" y="156"/>
                    <a:pt x="67" y="156"/>
                  </a:cubicBezTo>
                  <a:cubicBezTo>
                    <a:pt x="89" y="156"/>
                    <a:pt x="89" y="156"/>
                    <a:pt x="89" y="156"/>
                  </a:cubicBezTo>
                  <a:close/>
                  <a:moveTo>
                    <a:pt x="119" y="72"/>
                  </a:moveTo>
                  <a:cubicBezTo>
                    <a:pt x="122" y="95"/>
                    <a:pt x="106" y="116"/>
                    <a:pt x="84" y="119"/>
                  </a:cubicBezTo>
                  <a:cubicBezTo>
                    <a:pt x="61" y="122"/>
                    <a:pt x="40" y="106"/>
                    <a:pt x="37" y="84"/>
                  </a:cubicBezTo>
                  <a:cubicBezTo>
                    <a:pt x="34" y="61"/>
                    <a:pt x="50" y="40"/>
                    <a:pt x="72" y="37"/>
                  </a:cubicBezTo>
                  <a:cubicBezTo>
                    <a:pt x="79" y="36"/>
                    <a:pt x="86" y="37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8" y="41"/>
                    <a:pt x="103" y="44"/>
                    <a:pt x="107" y="49"/>
                  </a:cubicBezTo>
                  <a:cubicBezTo>
                    <a:pt x="110" y="51"/>
                    <a:pt x="112" y="54"/>
                    <a:pt x="114" y="57"/>
                  </a:cubicBezTo>
                  <a:cubicBezTo>
                    <a:pt x="117" y="62"/>
                    <a:pt x="119" y="67"/>
                    <a:pt x="119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20"/>
            <p:cNvSpPr>
              <a:spLocks noEditPoints="1"/>
            </p:cNvSpPr>
            <p:nvPr/>
          </p:nvSpPr>
          <p:spPr bwMode="auto">
            <a:xfrm>
              <a:off x="3877996" y="2720783"/>
              <a:ext cx="468313" cy="544512"/>
            </a:xfrm>
            <a:custGeom>
              <a:avLst/>
              <a:gdLst>
                <a:gd name="T0" fmla="*/ 25 w 50"/>
                <a:gd name="T1" fmla="*/ 0 h 58"/>
                <a:gd name="T2" fmla="*/ 39 w 50"/>
                <a:gd name="T3" fmla="*/ 14 h 58"/>
                <a:gd name="T4" fmla="*/ 25 w 50"/>
                <a:gd name="T5" fmla="*/ 28 h 58"/>
                <a:gd name="T6" fmla="*/ 11 w 50"/>
                <a:gd name="T7" fmla="*/ 14 h 58"/>
                <a:gd name="T8" fmla="*/ 25 w 50"/>
                <a:gd name="T9" fmla="*/ 0 h 58"/>
                <a:gd name="T10" fmla="*/ 10 w 50"/>
                <a:gd name="T11" fmla="*/ 31 h 58"/>
                <a:gd name="T12" fmla="*/ 16 w 50"/>
                <a:gd name="T13" fmla="*/ 31 h 58"/>
                <a:gd name="T14" fmla="*/ 22 w 50"/>
                <a:gd name="T15" fmla="*/ 40 h 58"/>
                <a:gd name="T16" fmla="*/ 28 w 50"/>
                <a:gd name="T17" fmla="*/ 40 h 58"/>
                <a:gd name="T18" fmla="*/ 34 w 50"/>
                <a:gd name="T19" fmla="*/ 31 h 58"/>
                <a:gd name="T20" fmla="*/ 40 w 50"/>
                <a:gd name="T21" fmla="*/ 31 h 58"/>
                <a:gd name="T22" fmla="*/ 50 w 50"/>
                <a:gd name="T23" fmla="*/ 41 h 58"/>
                <a:gd name="T24" fmla="*/ 50 w 50"/>
                <a:gd name="T25" fmla="*/ 58 h 58"/>
                <a:gd name="T26" fmla="*/ 0 w 50"/>
                <a:gd name="T27" fmla="*/ 58 h 58"/>
                <a:gd name="T28" fmla="*/ 0 w 50"/>
                <a:gd name="T29" fmla="*/ 41 h 58"/>
                <a:gd name="T30" fmla="*/ 10 w 50"/>
                <a:gd name="T31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8">
                  <a:moveTo>
                    <a:pt x="25" y="0"/>
                  </a:moveTo>
                  <a:cubicBezTo>
                    <a:pt x="33" y="0"/>
                    <a:pt x="39" y="6"/>
                    <a:pt x="39" y="14"/>
                  </a:cubicBezTo>
                  <a:cubicBezTo>
                    <a:pt x="39" y="21"/>
                    <a:pt x="33" y="28"/>
                    <a:pt x="25" y="28"/>
                  </a:cubicBezTo>
                  <a:cubicBezTo>
                    <a:pt x="17" y="28"/>
                    <a:pt x="11" y="21"/>
                    <a:pt x="11" y="14"/>
                  </a:cubicBezTo>
                  <a:cubicBezTo>
                    <a:pt x="11" y="6"/>
                    <a:pt x="17" y="0"/>
                    <a:pt x="25" y="0"/>
                  </a:cubicBezTo>
                  <a:close/>
                  <a:moveTo>
                    <a:pt x="10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3"/>
                    <a:pt x="26" y="43"/>
                    <a:pt x="28" y="4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5" y="31"/>
                    <a:pt x="50" y="36"/>
                    <a:pt x="50" y="41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2" y="58"/>
                    <a:pt x="8" y="58"/>
                    <a:pt x="0" y="5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6"/>
                    <a:pt x="5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0" name="任意多边形 139"/>
          <p:cNvSpPr/>
          <p:nvPr/>
        </p:nvSpPr>
        <p:spPr>
          <a:xfrm>
            <a:off x="6085905" y="6072987"/>
            <a:ext cx="3643214" cy="255905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flipH="1">
            <a:off x="1841975" y="5454992"/>
            <a:ext cx="3523637" cy="253316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343140" y="1953895"/>
            <a:ext cx="2955290" cy="2969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7C16A0-B222-4408-9079-58BF9A64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56" y="1991939"/>
            <a:ext cx="4095961" cy="32704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40F614-660F-4385-8F0E-B3FEED838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366" y="1925756"/>
            <a:ext cx="5684631" cy="408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019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128" grpId="0"/>
      <p:bldP spid="129" grpId="0"/>
      <p:bldP spid="140" grpId="0" animBg="1"/>
      <p:bldP spid="141" grpId="0" animBg="1"/>
      <p:bldP spid="1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06975"/>
            <a:ext cx="523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数据查询及增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,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删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,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改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/ 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增删改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601162" y="4840430"/>
            <a:ext cx="595168" cy="595168"/>
            <a:chOff x="6096000" y="4371976"/>
            <a:chExt cx="595168" cy="595168"/>
          </a:xfrm>
        </p:grpSpPr>
        <p:sp>
          <p:nvSpPr>
            <p:cNvPr id="11" name="矩形: 圆角 8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statistics-on-laptop_82095"/>
            <p:cNvSpPr>
              <a:spLocks noChangeAspect="1"/>
            </p:cNvSpPr>
            <p:nvPr/>
          </p:nvSpPr>
          <p:spPr bwMode="auto">
            <a:xfrm>
              <a:off x="6199456" y="4525560"/>
              <a:ext cx="388257" cy="288001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</p:sp>
      </p:grpSp>
      <p:grpSp>
        <p:nvGrpSpPr>
          <p:cNvPr id="36" name="组合 35"/>
          <p:cNvGrpSpPr/>
          <p:nvPr/>
        </p:nvGrpSpPr>
        <p:grpSpPr>
          <a:xfrm>
            <a:off x="5601162" y="3732619"/>
            <a:ext cx="595168" cy="595168"/>
            <a:chOff x="6096000" y="4371976"/>
            <a:chExt cx="595168" cy="595168"/>
          </a:xfrm>
        </p:grpSpPr>
        <p:sp>
          <p:nvSpPr>
            <p:cNvPr id="37" name="矩形: 圆角 36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6205958" y="4475432"/>
              <a:ext cx="375253" cy="388257"/>
            </a:xfrm>
            <a:custGeom>
              <a:avLst/>
              <a:gdLst>
                <a:gd name="connsiteX0" fmla="*/ 153872 w 320675"/>
                <a:gd name="connsiteY0" fmla="*/ 11112 h 331787"/>
                <a:gd name="connsiteX1" fmla="*/ 153872 w 320675"/>
                <a:gd name="connsiteY1" fmla="*/ 161105 h 331787"/>
                <a:gd name="connsiteX2" fmla="*/ 166803 w 320675"/>
                <a:gd name="connsiteY2" fmla="*/ 177915 h 331787"/>
                <a:gd name="connsiteX3" fmla="*/ 170682 w 320675"/>
                <a:gd name="connsiteY3" fmla="*/ 177915 h 331787"/>
                <a:gd name="connsiteX4" fmla="*/ 186198 w 320675"/>
                <a:gd name="connsiteY4" fmla="*/ 168864 h 331787"/>
                <a:gd name="connsiteX5" fmla="*/ 250851 w 320675"/>
                <a:gd name="connsiteY5" fmla="*/ 39559 h 331787"/>
                <a:gd name="connsiteX6" fmla="*/ 320675 w 320675"/>
                <a:gd name="connsiteY6" fmla="*/ 171450 h 331787"/>
                <a:gd name="connsiteX7" fmla="*/ 160337 w 320675"/>
                <a:gd name="connsiteY7" fmla="*/ 331787 h 331787"/>
                <a:gd name="connsiteX8" fmla="*/ 0 w 320675"/>
                <a:gd name="connsiteY8" fmla="*/ 171450 h 331787"/>
                <a:gd name="connsiteX9" fmla="*/ 153872 w 320675"/>
                <a:gd name="connsiteY9" fmla="*/ 11112 h 331787"/>
                <a:gd name="connsiteX10" fmla="*/ 169862 w 320675"/>
                <a:gd name="connsiteY10" fmla="*/ 0 h 331787"/>
                <a:gd name="connsiteX11" fmla="*/ 242887 w 320675"/>
                <a:gd name="connsiteY11" fmla="*/ 16810 h 331787"/>
                <a:gd name="connsiteX12" fmla="*/ 169862 w 320675"/>
                <a:gd name="connsiteY12" fmla="*/ 160338 h 331787"/>
                <a:gd name="connsiteX13" fmla="*/ 169862 w 320675"/>
                <a:gd name="connsiteY13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0675" h="331787">
                  <a:moveTo>
                    <a:pt x="153872" y="11112"/>
                  </a:moveTo>
                  <a:cubicBezTo>
                    <a:pt x="153872" y="11112"/>
                    <a:pt x="153872" y="11112"/>
                    <a:pt x="153872" y="161105"/>
                  </a:cubicBezTo>
                  <a:cubicBezTo>
                    <a:pt x="153872" y="168864"/>
                    <a:pt x="159044" y="175329"/>
                    <a:pt x="166803" y="177915"/>
                  </a:cubicBezTo>
                  <a:cubicBezTo>
                    <a:pt x="168096" y="177915"/>
                    <a:pt x="169389" y="177915"/>
                    <a:pt x="170682" y="177915"/>
                  </a:cubicBezTo>
                  <a:cubicBezTo>
                    <a:pt x="177147" y="177915"/>
                    <a:pt x="183612" y="174036"/>
                    <a:pt x="186198" y="168864"/>
                  </a:cubicBezTo>
                  <a:cubicBezTo>
                    <a:pt x="186198" y="168864"/>
                    <a:pt x="186198" y="168864"/>
                    <a:pt x="250851" y="39559"/>
                  </a:cubicBezTo>
                  <a:cubicBezTo>
                    <a:pt x="293521" y="69299"/>
                    <a:pt x="320675" y="117142"/>
                    <a:pt x="320675" y="171450"/>
                  </a:cubicBezTo>
                  <a:cubicBezTo>
                    <a:pt x="320675" y="260670"/>
                    <a:pt x="248265" y="331787"/>
                    <a:pt x="160337" y="331787"/>
                  </a:cubicBezTo>
                  <a:cubicBezTo>
                    <a:pt x="72410" y="331787"/>
                    <a:pt x="0" y="260670"/>
                    <a:pt x="0" y="171450"/>
                  </a:cubicBezTo>
                  <a:cubicBezTo>
                    <a:pt x="0" y="84816"/>
                    <a:pt x="68531" y="14991"/>
                    <a:pt x="153872" y="11112"/>
                  </a:cubicBezTo>
                  <a:close/>
                  <a:moveTo>
                    <a:pt x="169862" y="0"/>
                  </a:moveTo>
                  <a:cubicBezTo>
                    <a:pt x="195942" y="0"/>
                    <a:pt x="242887" y="16810"/>
                    <a:pt x="242887" y="16810"/>
                  </a:cubicBezTo>
                  <a:cubicBezTo>
                    <a:pt x="242887" y="16810"/>
                    <a:pt x="242887" y="16810"/>
                    <a:pt x="169862" y="160338"/>
                  </a:cubicBezTo>
                  <a:cubicBezTo>
                    <a:pt x="169862" y="160338"/>
                    <a:pt x="169862" y="160338"/>
                    <a:pt x="169862" y="0"/>
                  </a:cubicBez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601162" y="2520550"/>
            <a:ext cx="595168" cy="595168"/>
            <a:chOff x="6096000" y="4371976"/>
            <a:chExt cx="595168" cy="595168"/>
          </a:xfrm>
        </p:grpSpPr>
        <p:sp>
          <p:nvSpPr>
            <p:cNvPr id="40" name="矩形: 圆角 39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1" name="statistics-on-laptop_82095"/>
            <p:cNvSpPr>
              <a:spLocks noChangeAspect="1"/>
            </p:cNvSpPr>
            <p:nvPr/>
          </p:nvSpPr>
          <p:spPr bwMode="auto">
            <a:xfrm>
              <a:off x="6199456" y="4538897"/>
              <a:ext cx="388257" cy="261326"/>
            </a:xfrm>
            <a:custGeom>
              <a:avLst/>
              <a:gdLst>
                <a:gd name="connsiteX0" fmla="*/ 139872 w 330200"/>
                <a:gd name="connsiteY0" fmla="*/ 160338 h 222250"/>
                <a:gd name="connsiteX1" fmla="*/ 295103 w 330200"/>
                <a:gd name="connsiteY1" fmla="*/ 160338 h 222250"/>
                <a:gd name="connsiteX2" fmla="*/ 301625 w 330200"/>
                <a:gd name="connsiteY2" fmla="*/ 167266 h 222250"/>
                <a:gd name="connsiteX3" fmla="*/ 295103 w 330200"/>
                <a:gd name="connsiteY3" fmla="*/ 173038 h 222250"/>
                <a:gd name="connsiteX4" fmla="*/ 139872 w 330200"/>
                <a:gd name="connsiteY4" fmla="*/ 173038 h 222250"/>
                <a:gd name="connsiteX5" fmla="*/ 133350 w 330200"/>
                <a:gd name="connsiteY5" fmla="*/ 167266 h 222250"/>
                <a:gd name="connsiteX6" fmla="*/ 139872 w 330200"/>
                <a:gd name="connsiteY6" fmla="*/ 160338 h 222250"/>
                <a:gd name="connsiteX7" fmla="*/ 14287 w 330200"/>
                <a:gd name="connsiteY7" fmla="*/ 106363 h 222250"/>
                <a:gd name="connsiteX8" fmla="*/ 14287 w 330200"/>
                <a:gd name="connsiteY8" fmla="*/ 201533 h 222250"/>
                <a:gd name="connsiteX9" fmla="*/ 20732 w 330200"/>
                <a:gd name="connsiteY9" fmla="*/ 207963 h 222250"/>
                <a:gd name="connsiteX10" fmla="*/ 309467 w 330200"/>
                <a:gd name="connsiteY10" fmla="*/ 207963 h 222250"/>
                <a:gd name="connsiteX11" fmla="*/ 315912 w 330200"/>
                <a:gd name="connsiteY11" fmla="*/ 201533 h 222250"/>
                <a:gd name="connsiteX12" fmla="*/ 315912 w 330200"/>
                <a:gd name="connsiteY12" fmla="*/ 106363 h 222250"/>
                <a:gd name="connsiteX13" fmla="*/ 14287 w 330200"/>
                <a:gd name="connsiteY13" fmla="*/ 106363 h 222250"/>
                <a:gd name="connsiteX14" fmla="*/ 14287 w 330200"/>
                <a:gd name="connsiteY14" fmla="*/ 53975 h 222250"/>
                <a:gd name="connsiteX15" fmla="*/ 14287 w 330200"/>
                <a:gd name="connsiteY15" fmla="*/ 92075 h 222250"/>
                <a:gd name="connsiteX16" fmla="*/ 315912 w 330200"/>
                <a:gd name="connsiteY16" fmla="*/ 92075 h 222250"/>
                <a:gd name="connsiteX17" fmla="*/ 315912 w 330200"/>
                <a:gd name="connsiteY17" fmla="*/ 53975 h 222250"/>
                <a:gd name="connsiteX18" fmla="*/ 20732 w 330200"/>
                <a:gd name="connsiteY18" fmla="*/ 14288 h 222250"/>
                <a:gd name="connsiteX19" fmla="*/ 14287 w 330200"/>
                <a:gd name="connsiteY19" fmla="*/ 20972 h 222250"/>
                <a:gd name="connsiteX20" fmla="*/ 14287 w 330200"/>
                <a:gd name="connsiteY20" fmla="*/ 39688 h 222250"/>
                <a:gd name="connsiteX21" fmla="*/ 315912 w 330200"/>
                <a:gd name="connsiteY21" fmla="*/ 39688 h 222250"/>
                <a:gd name="connsiteX22" fmla="*/ 315912 w 330200"/>
                <a:gd name="connsiteY22" fmla="*/ 20972 h 222250"/>
                <a:gd name="connsiteX23" fmla="*/ 309467 w 330200"/>
                <a:gd name="connsiteY23" fmla="*/ 14288 h 222250"/>
                <a:gd name="connsiteX24" fmla="*/ 20732 w 330200"/>
                <a:gd name="connsiteY24" fmla="*/ 14288 h 222250"/>
                <a:gd name="connsiteX25" fmla="*/ 20637 w 330200"/>
                <a:gd name="connsiteY25" fmla="*/ 0 h 222250"/>
                <a:gd name="connsiteX26" fmla="*/ 309563 w 330200"/>
                <a:gd name="connsiteY26" fmla="*/ 0 h 222250"/>
                <a:gd name="connsiteX27" fmla="*/ 330200 w 330200"/>
                <a:gd name="connsiteY27" fmla="*/ 20674 h 222250"/>
                <a:gd name="connsiteX28" fmla="*/ 330200 w 330200"/>
                <a:gd name="connsiteY28" fmla="*/ 201576 h 222250"/>
                <a:gd name="connsiteX29" fmla="*/ 309563 w 330200"/>
                <a:gd name="connsiteY29" fmla="*/ 222250 h 222250"/>
                <a:gd name="connsiteX30" fmla="*/ 20637 w 330200"/>
                <a:gd name="connsiteY30" fmla="*/ 222250 h 222250"/>
                <a:gd name="connsiteX31" fmla="*/ 0 w 330200"/>
                <a:gd name="connsiteY31" fmla="*/ 201576 h 222250"/>
                <a:gd name="connsiteX32" fmla="*/ 0 w 330200"/>
                <a:gd name="connsiteY32" fmla="*/ 20674 h 222250"/>
                <a:gd name="connsiteX33" fmla="*/ 20637 w 330200"/>
                <a:gd name="connsiteY33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0200" h="222250">
                  <a:moveTo>
                    <a:pt x="139872" y="160338"/>
                  </a:moveTo>
                  <a:cubicBezTo>
                    <a:pt x="139872" y="160338"/>
                    <a:pt x="139872" y="160338"/>
                    <a:pt x="295103" y="160338"/>
                  </a:cubicBezTo>
                  <a:cubicBezTo>
                    <a:pt x="297712" y="160338"/>
                    <a:pt x="301625" y="163802"/>
                    <a:pt x="301625" y="167266"/>
                  </a:cubicBezTo>
                  <a:cubicBezTo>
                    <a:pt x="301625" y="170729"/>
                    <a:pt x="297712" y="173038"/>
                    <a:pt x="295103" y="173038"/>
                  </a:cubicBezTo>
                  <a:cubicBezTo>
                    <a:pt x="295103" y="173038"/>
                    <a:pt x="295103" y="173038"/>
                    <a:pt x="139872" y="173038"/>
                  </a:cubicBezTo>
                  <a:cubicBezTo>
                    <a:pt x="135959" y="173038"/>
                    <a:pt x="133350" y="170729"/>
                    <a:pt x="133350" y="167266"/>
                  </a:cubicBezTo>
                  <a:cubicBezTo>
                    <a:pt x="133350" y="163802"/>
                    <a:pt x="135959" y="160338"/>
                    <a:pt x="139872" y="160338"/>
                  </a:cubicBezTo>
                  <a:close/>
                  <a:moveTo>
                    <a:pt x="14287" y="106363"/>
                  </a:moveTo>
                  <a:cubicBezTo>
                    <a:pt x="14287" y="106363"/>
                    <a:pt x="14287" y="106363"/>
                    <a:pt x="14287" y="201533"/>
                  </a:cubicBezTo>
                  <a:cubicBezTo>
                    <a:pt x="14287" y="205391"/>
                    <a:pt x="16865" y="207963"/>
                    <a:pt x="20732" y="207963"/>
                  </a:cubicBezTo>
                  <a:cubicBezTo>
                    <a:pt x="20732" y="207963"/>
                    <a:pt x="20732" y="207963"/>
                    <a:pt x="309467" y="207963"/>
                  </a:cubicBezTo>
                  <a:cubicBezTo>
                    <a:pt x="313334" y="207963"/>
                    <a:pt x="315912" y="205391"/>
                    <a:pt x="315912" y="201533"/>
                  </a:cubicBezTo>
                  <a:cubicBezTo>
                    <a:pt x="315912" y="201533"/>
                    <a:pt x="315912" y="201533"/>
                    <a:pt x="315912" y="106363"/>
                  </a:cubicBezTo>
                  <a:cubicBezTo>
                    <a:pt x="315912" y="106363"/>
                    <a:pt x="315912" y="106363"/>
                    <a:pt x="14287" y="106363"/>
                  </a:cubicBezTo>
                  <a:close/>
                  <a:moveTo>
                    <a:pt x="14287" y="53975"/>
                  </a:moveTo>
                  <a:lnTo>
                    <a:pt x="14287" y="92075"/>
                  </a:lnTo>
                  <a:lnTo>
                    <a:pt x="315912" y="92075"/>
                  </a:lnTo>
                  <a:lnTo>
                    <a:pt x="315912" y="53975"/>
                  </a:lnTo>
                  <a:close/>
                  <a:moveTo>
                    <a:pt x="20732" y="14288"/>
                  </a:moveTo>
                  <a:cubicBezTo>
                    <a:pt x="16865" y="14288"/>
                    <a:pt x="14287" y="16961"/>
                    <a:pt x="14287" y="20972"/>
                  </a:cubicBezTo>
                  <a:cubicBezTo>
                    <a:pt x="14287" y="20972"/>
                    <a:pt x="14287" y="20972"/>
                    <a:pt x="14287" y="39688"/>
                  </a:cubicBezTo>
                  <a:cubicBezTo>
                    <a:pt x="14287" y="39688"/>
                    <a:pt x="14287" y="39688"/>
                    <a:pt x="315912" y="39688"/>
                  </a:cubicBezTo>
                  <a:cubicBezTo>
                    <a:pt x="315912" y="39688"/>
                    <a:pt x="315912" y="39688"/>
                    <a:pt x="315912" y="20972"/>
                  </a:cubicBezTo>
                  <a:cubicBezTo>
                    <a:pt x="315912" y="16961"/>
                    <a:pt x="313334" y="14288"/>
                    <a:pt x="309467" y="14288"/>
                  </a:cubicBezTo>
                  <a:cubicBezTo>
                    <a:pt x="309467" y="14288"/>
                    <a:pt x="309467" y="14288"/>
                    <a:pt x="20732" y="14288"/>
                  </a:cubicBezTo>
                  <a:close/>
                  <a:moveTo>
                    <a:pt x="20637" y="0"/>
                  </a:moveTo>
                  <a:cubicBezTo>
                    <a:pt x="20637" y="0"/>
                    <a:pt x="20637" y="0"/>
                    <a:pt x="309563" y="0"/>
                  </a:cubicBezTo>
                  <a:cubicBezTo>
                    <a:pt x="321171" y="0"/>
                    <a:pt x="330200" y="9045"/>
                    <a:pt x="330200" y="20674"/>
                  </a:cubicBezTo>
                  <a:cubicBezTo>
                    <a:pt x="330200" y="20674"/>
                    <a:pt x="330200" y="20674"/>
                    <a:pt x="330200" y="201576"/>
                  </a:cubicBezTo>
                  <a:cubicBezTo>
                    <a:pt x="330200" y="213205"/>
                    <a:pt x="321171" y="222250"/>
                    <a:pt x="309563" y="222250"/>
                  </a:cubicBezTo>
                  <a:cubicBezTo>
                    <a:pt x="309563" y="222250"/>
                    <a:pt x="309563" y="222250"/>
                    <a:pt x="20637" y="222250"/>
                  </a:cubicBezTo>
                  <a:cubicBezTo>
                    <a:pt x="9029" y="222250"/>
                    <a:pt x="0" y="213205"/>
                    <a:pt x="0" y="201576"/>
                  </a:cubicBezTo>
                  <a:cubicBezTo>
                    <a:pt x="0" y="201576"/>
                    <a:pt x="0" y="201576"/>
                    <a:pt x="0" y="20674"/>
                  </a:cubicBezTo>
                  <a:cubicBezTo>
                    <a:pt x="0" y="9045"/>
                    <a:pt x="9029" y="0"/>
                    <a:pt x="20637" y="0"/>
                  </a:cubicBez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615592" y="1412739"/>
            <a:ext cx="595168" cy="595168"/>
            <a:chOff x="6096000" y="4371976"/>
            <a:chExt cx="595168" cy="595168"/>
          </a:xfrm>
        </p:grpSpPr>
        <p:sp>
          <p:nvSpPr>
            <p:cNvPr id="43" name="矩形: 圆角 42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4" name="statistics-on-laptop_82095"/>
            <p:cNvSpPr>
              <a:spLocks noChangeAspect="1"/>
            </p:cNvSpPr>
            <p:nvPr/>
          </p:nvSpPr>
          <p:spPr bwMode="auto">
            <a:xfrm>
              <a:off x="6245188" y="4475432"/>
              <a:ext cx="296793" cy="388257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050" name="图片 1">
            <a:extLst>
              <a:ext uri="{FF2B5EF4-FFF2-40B4-BE49-F238E27FC236}">
                <a16:creationId xmlns:a16="http://schemas.microsoft.com/office/drawing/2014/main" id="{70EB3C8D-C29B-43F3-B791-1451958F7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" y="918654"/>
            <a:ext cx="5392719" cy="269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C716A5AB-4C0F-45A0-855F-6A3EFB3BB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796" y="3937715"/>
            <a:ext cx="527050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629CC1-6991-4E32-A29D-858C00F01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9" y="3704056"/>
            <a:ext cx="5371888" cy="27469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CE8A1F-FFCC-47A6-B70E-6AFEF7CB2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796" y="623568"/>
            <a:ext cx="5399790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2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06975"/>
            <a:ext cx="523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数据查询及增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,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删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,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改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/ 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触发器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601162" y="4840430"/>
            <a:ext cx="595168" cy="595168"/>
            <a:chOff x="6096000" y="4371976"/>
            <a:chExt cx="595168" cy="595168"/>
          </a:xfrm>
        </p:grpSpPr>
        <p:sp>
          <p:nvSpPr>
            <p:cNvPr id="11" name="矩形: 圆角 8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statistics-on-laptop_82095"/>
            <p:cNvSpPr>
              <a:spLocks noChangeAspect="1"/>
            </p:cNvSpPr>
            <p:nvPr/>
          </p:nvSpPr>
          <p:spPr bwMode="auto">
            <a:xfrm>
              <a:off x="6199456" y="4525560"/>
              <a:ext cx="388257" cy="288001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</p:sp>
      </p:grpSp>
      <p:grpSp>
        <p:nvGrpSpPr>
          <p:cNvPr id="36" name="组合 35"/>
          <p:cNvGrpSpPr/>
          <p:nvPr/>
        </p:nvGrpSpPr>
        <p:grpSpPr>
          <a:xfrm>
            <a:off x="5601162" y="3732619"/>
            <a:ext cx="595168" cy="595168"/>
            <a:chOff x="6096000" y="4371976"/>
            <a:chExt cx="595168" cy="595168"/>
          </a:xfrm>
        </p:grpSpPr>
        <p:sp>
          <p:nvSpPr>
            <p:cNvPr id="37" name="矩形: 圆角 36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6205958" y="4475432"/>
              <a:ext cx="375253" cy="388257"/>
            </a:xfrm>
            <a:custGeom>
              <a:avLst/>
              <a:gdLst>
                <a:gd name="connsiteX0" fmla="*/ 153872 w 320675"/>
                <a:gd name="connsiteY0" fmla="*/ 11112 h 331787"/>
                <a:gd name="connsiteX1" fmla="*/ 153872 w 320675"/>
                <a:gd name="connsiteY1" fmla="*/ 161105 h 331787"/>
                <a:gd name="connsiteX2" fmla="*/ 166803 w 320675"/>
                <a:gd name="connsiteY2" fmla="*/ 177915 h 331787"/>
                <a:gd name="connsiteX3" fmla="*/ 170682 w 320675"/>
                <a:gd name="connsiteY3" fmla="*/ 177915 h 331787"/>
                <a:gd name="connsiteX4" fmla="*/ 186198 w 320675"/>
                <a:gd name="connsiteY4" fmla="*/ 168864 h 331787"/>
                <a:gd name="connsiteX5" fmla="*/ 250851 w 320675"/>
                <a:gd name="connsiteY5" fmla="*/ 39559 h 331787"/>
                <a:gd name="connsiteX6" fmla="*/ 320675 w 320675"/>
                <a:gd name="connsiteY6" fmla="*/ 171450 h 331787"/>
                <a:gd name="connsiteX7" fmla="*/ 160337 w 320675"/>
                <a:gd name="connsiteY7" fmla="*/ 331787 h 331787"/>
                <a:gd name="connsiteX8" fmla="*/ 0 w 320675"/>
                <a:gd name="connsiteY8" fmla="*/ 171450 h 331787"/>
                <a:gd name="connsiteX9" fmla="*/ 153872 w 320675"/>
                <a:gd name="connsiteY9" fmla="*/ 11112 h 331787"/>
                <a:gd name="connsiteX10" fmla="*/ 169862 w 320675"/>
                <a:gd name="connsiteY10" fmla="*/ 0 h 331787"/>
                <a:gd name="connsiteX11" fmla="*/ 242887 w 320675"/>
                <a:gd name="connsiteY11" fmla="*/ 16810 h 331787"/>
                <a:gd name="connsiteX12" fmla="*/ 169862 w 320675"/>
                <a:gd name="connsiteY12" fmla="*/ 160338 h 331787"/>
                <a:gd name="connsiteX13" fmla="*/ 169862 w 320675"/>
                <a:gd name="connsiteY13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0675" h="331787">
                  <a:moveTo>
                    <a:pt x="153872" y="11112"/>
                  </a:moveTo>
                  <a:cubicBezTo>
                    <a:pt x="153872" y="11112"/>
                    <a:pt x="153872" y="11112"/>
                    <a:pt x="153872" y="161105"/>
                  </a:cubicBezTo>
                  <a:cubicBezTo>
                    <a:pt x="153872" y="168864"/>
                    <a:pt x="159044" y="175329"/>
                    <a:pt x="166803" y="177915"/>
                  </a:cubicBezTo>
                  <a:cubicBezTo>
                    <a:pt x="168096" y="177915"/>
                    <a:pt x="169389" y="177915"/>
                    <a:pt x="170682" y="177915"/>
                  </a:cubicBezTo>
                  <a:cubicBezTo>
                    <a:pt x="177147" y="177915"/>
                    <a:pt x="183612" y="174036"/>
                    <a:pt x="186198" y="168864"/>
                  </a:cubicBezTo>
                  <a:cubicBezTo>
                    <a:pt x="186198" y="168864"/>
                    <a:pt x="186198" y="168864"/>
                    <a:pt x="250851" y="39559"/>
                  </a:cubicBezTo>
                  <a:cubicBezTo>
                    <a:pt x="293521" y="69299"/>
                    <a:pt x="320675" y="117142"/>
                    <a:pt x="320675" y="171450"/>
                  </a:cubicBezTo>
                  <a:cubicBezTo>
                    <a:pt x="320675" y="260670"/>
                    <a:pt x="248265" y="331787"/>
                    <a:pt x="160337" y="331787"/>
                  </a:cubicBezTo>
                  <a:cubicBezTo>
                    <a:pt x="72410" y="331787"/>
                    <a:pt x="0" y="260670"/>
                    <a:pt x="0" y="171450"/>
                  </a:cubicBezTo>
                  <a:cubicBezTo>
                    <a:pt x="0" y="84816"/>
                    <a:pt x="68531" y="14991"/>
                    <a:pt x="153872" y="11112"/>
                  </a:cubicBezTo>
                  <a:close/>
                  <a:moveTo>
                    <a:pt x="169862" y="0"/>
                  </a:moveTo>
                  <a:cubicBezTo>
                    <a:pt x="195942" y="0"/>
                    <a:pt x="242887" y="16810"/>
                    <a:pt x="242887" y="16810"/>
                  </a:cubicBezTo>
                  <a:cubicBezTo>
                    <a:pt x="242887" y="16810"/>
                    <a:pt x="242887" y="16810"/>
                    <a:pt x="169862" y="160338"/>
                  </a:cubicBezTo>
                  <a:cubicBezTo>
                    <a:pt x="169862" y="160338"/>
                    <a:pt x="169862" y="160338"/>
                    <a:pt x="169862" y="0"/>
                  </a:cubicBez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601162" y="2520550"/>
            <a:ext cx="595168" cy="595168"/>
            <a:chOff x="6096000" y="4371976"/>
            <a:chExt cx="595168" cy="595168"/>
          </a:xfrm>
        </p:grpSpPr>
        <p:sp>
          <p:nvSpPr>
            <p:cNvPr id="40" name="矩形: 圆角 39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1" name="statistics-on-laptop_82095"/>
            <p:cNvSpPr>
              <a:spLocks noChangeAspect="1"/>
            </p:cNvSpPr>
            <p:nvPr/>
          </p:nvSpPr>
          <p:spPr bwMode="auto">
            <a:xfrm>
              <a:off x="6199456" y="4538897"/>
              <a:ext cx="388257" cy="261326"/>
            </a:xfrm>
            <a:custGeom>
              <a:avLst/>
              <a:gdLst>
                <a:gd name="connsiteX0" fmla="*/ 139872 w 330200"/>
                <a:gd name="connsiteY0" fmla="*/ 160338 h 222250"/>
                <a:gd name="connsiteX1" fmla="*/ 295103 w 330200"/>
                <a:gd name="connsiteY1" fmla="*/ 160338 h 222250"/>
                <a:gd name="connsiteX2" fmla="*/ 301625 w 330200"/>
                <a:gd name="connsiteY2" fmla="*/ 167266 h 222250"/>
                <a:gd name="connsiteX3" fmla="*/ 295103 w 330200"/>
                <a:gd name="connsiteY3" fmla="*/ 173038 h 222250"/>
                <a:gd name="connsiteX4" fmla="*/ 139872 w 330200"/>
                <a:gd name="connsiteY4" fmla="*/ 173038 h 222250"/>
                <a:gd name="connsiteX5" fmla="*/ 133350 w 330200"/>
                <a:gd name="connsiteY5" fmla="*/ 167266 h 222250"/>
                <a:gd name="connsiteX6" fmla="*/ 139872 w 330200"/>
                <a:gd name="connsiteY6" fmla="*/ 160338 h 222250"/>
                <a:gd name="connsiteX7" fmla="*/ 14287 w 330200"/>
                <a:gd name="connsiteY7" fmla="*/ 106363 h 222250"/>
                <a:gd name="connsiteX8" fmla="*/ 14287 w 330200"/>
                <a:gd name="connsiteY8" fmla="*/ 201533 h 222250"/>
                <a:gd name="connsiteX9" fmla="*/ 20732 w 330200"/>
                <a:gd name="connsiteY9" fmla="*/ 207963 h 222250"/>
                <a:gd name="connsiteX10" fmla="*/ 309467 w 330200"/>
                <a:gd name="connsiteY10" fmla="*/ 207963 h 222250"/>
                <a:gd name="connsiteX11" fmla="*/ 315912 w 330200"/>
                <a:gd name="connsiteY11" fmla="*/ 201533 h 222250"/>
                <a:gd name="connsiteX12" fmla="*/ 315912 w 330200"/>
                <a:gd name="connsiteY12" fmla="*/ 106363 h 222250"/>
                <a:gd name="connsiteX13" fmla="*/ 14287 w 330200"/>
                <a:gd name="connsiteY13" fmla="*/ 106363 h 222250"/>
                <a:gd name="connsiteX14" fmla="*/ 14287 w 330200"/>
                <a:gd name="connsiteY14" fmla="*/ 53975 h 222250"/>
                <a:gd name="connsiteX15" fmla="*/ 14287 w 330200"/>
                <a:gd name="connsiteY15" fmla="*/ 92075 h 222250"/>
                <a:gd name="connsiteX16" fmla="*/ 315912 w 330200"/>
                <a:gd name="connsiteY16" fmla="*/ 92075 h 222250"/>
                <a:gd name="connsiteX17" fmla="*/ 315912 w 330200"/>
                <a:gd name="connsiteY17" fmla="*/ 53975 h 222250"/>
                <a:gd name="connsiteX18" fmla="*/ 20732 w 330200"/>
                <a:gd name="connsiteY18" fmla="*/ 14288 h 222250"/>
                <a:gd name="connsiteX19" fmla="*/ 14287 w 330200"/>
                <a:gd name="connsiteY19" fmla="*/ 20972 h 222250"/>
                <a:gd name="connsiteX20" fmla="*/ 14287 w 330200"/>
                <a:gd name="connsiteY20" fmla="*/ 39688 h 222250"/>
                <a:gd name="connsiteX21" fmla="*/ 315912 w 330200"/>
                <a:gd name="connsiteY21" fmla="*/ 39688 h 222250"/>
                <a:gd name="connsiteX22" fmla="*/ 315912 w 330200"/>
                <a:gd name="connsiteY22" fmla="*/ 20972 h 222250"/>
                <a:gd name="connsiteX23" fmla="*/ 309467 w 330200"/>
                <a:gd name="connsiteY23" fmla="*/ 14288 h 222250"/>
                <a:gd name="connsiteX24" fmla="*/ 20732 w 330200"/>
                <a:gd name="connsiteY24" fmla="*/ 14288 h 222250"/>
                <a:gd name="connsiteX25" fmla="*/ 20637 w 330200"/>
                <a:gd name="connsiteY25" fmla="*/ 0 h 222250"/>
                <a:gd name="connsiteX26" fmla="*/ 309563 w 330200"/>
                <a:gd name="connsiteY26" fmla="*/ 0 h 222250"/>
                <a:gd name="connsiteX27" fmla="*/ 330200 w 330200"/>
                <a:gd name="connsiteY27" fmla="*/ 20674 h 222250"/>
                <a:gd name="connsiteX28" fmla="*/ 330200 w 330200"/>
                <a:gd name="connsiteY28" fmla="*/ 201576 h 222250"/>
                <a:gd name="connsiteX29" fmla="*/ 309563 w 330200"/>
                <a:gd name="connsiteY29" fmla="*/ 222250 h 222250"/>
                <a:gd name="connsiteX30" fmla="*/ 20637 w 330200"/>
                <a:gd name="connsiteY30" fmla="*/ 222250 h 222250"/>
                <a:gd name="connsiteX31" fmla="*/ 0 w 330200"/>
                <a:gd name="connsiteY31" fmla="*/ 201576 h 222250"/>
                <a:gd name="connsiteX32" fmla="*/ 0 w 330200"/>
                <a:gd name="connsiteY32" fmla="*/ 20674 h 222250"/>
                <a:gd name="connsiteX33" fmla="*/ 20637 w 330200"/>
                <a:gd name="connsiteY33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0200" h="222250">
                  <a:moveTo>
                    <a:pt x="139872" y="160338"/>
                  </a:moveTo>
                  <a:cubicBezTo>
                    <a:pt x="139872" y="160338"/>
                    <a:pt x="139872" y="160338"/>
                    <a:pt x="295103" y="160338"/>
                  </a:cubicBezTo>
                  <a:cubicBezTo>
                    <a:pt x="297712" y="160338"/>
                    <a:pt x="301625" y="163802"/>
                    <a:pt x="301625" y="167266"/>
                  </a:cubicBezTo>
                  <a:cubicBezTo>
                    <a:pt x="301625" y="170729"/>
                    <a:pt x="297712" y="173038"/>
                    <a:pt x="295103" y="173038"/>
                  </a:cubicBezTo>
                  <a:cubicBezTo>
                    <a:pt x="295103" y="173038"/>
                    <a:pt x="295103" y="173038"/>
                    <a:pt x="139872" y="173038"/>
                  </a:cubicBezTo>
                  <a:cubicBezTo>
                    <a:pt x="135959" y="173038"/>
                    <a:pt x="133350" y="170729"/>
                    <a:pt x="133350" y="167266"/>
                  </a:cubicBezTo>
                  <a:cubicBezTo>
                    <a:pt x="133350" y="163802"/>
                    <a:pt x="135959" y="160338"/>
                    <a:pt x="139872" y="160338"/>
                  </a:cubicBezTo>
                  <a:close/>
                  <a:moveTo>
                    <a:pt x="14287" y="106363"/>
                  </a:moveTo>
                  <a:cubicBezTo>
                    <a:pt x="14287" y="106363"/>
                    <a:pt x="14287" y="106363"/>
                    <a:pt x="14287" y="201533"/>
                  </a:cubicBezTo>
                  <a:cubicBezTo>
                    <a:pt x="14287" y="205391"/>
                    <a:pt x="16865" y="207963"/>
                    <a:pt x="20732" y="207963"/>
                  </a:cubicBezTo>
                  <a:cubicBezTo>
                    <a:pt x="20732" y="207963"/>
                    <a:pt x="20732" y="207963"/>
                    <a:pt x="309467" y="207963"/>
                  </a:cubicBezTo>
                  <a:cubicBezTo>
                    <a:pt x="313334" y="207963"/>
                    <a:pt x="315912" y="205391"/>
                    <a:pt x="315912" y="201533"/>
                  </a:cubicBezTo>
                  <a:cubicBezTo>
                    <a:pt x="315912" y="201533"/>
                    <a:pt x="315912" y="201533"/>
                    <a:pt x="315912" y="106363"/>
                  </a:cubicBezTo>
                  <a:cubicBezTo>
                    <a:pt x="315912" y="106363"/>
                    <a:pt x="315912" y="106363"/>
                    <a:pt x="14287" y="106363"/>
                  </a:cubicBezTo>
                  <a:close/>
                  <a:moveTo>
                    <a:pt x="14287" y="53975"/>
                  </a:moveTo>
                  <a:lnTo>
                    <a:pt x="14287" y="92075"/>
                  </a:lnTo>
                  <a:lnTo>
                    <a:pt x="315912" y="92075"/>
                  </a:lnTo>
                  <a:lnTo>
                    <a:pt x="315912" y="53975"/>
                  </a:lnTo>
                  <a:close/>
                  <a:moveTo>
                    <a:pt x="20732" y="14288"/>
                  </a:moveTo>
                  <a:cubicBezTo>
                    <a:pt x="16865" y="14288"/>
                    <a:pt x="14287" y="16961"/>
                    <a:pt x="14287" y="20972"/>
                  </a:cubicBezTo>
                  <a:cubicBezTo>
                    <a:pt x="14287" y="20972"/>
                    <a:pt x="14287" y="20972"/>
                    <a:pt x="14287" y="39688"/>
                  </a:cubicBezTo>
                  <a:cubicBezTo>
                    <a:pt x="14287" y="39688"/>
                    <a:pt x="14287" y="39688"/>
                    <a:pt x="315912" y="39688"/>
                  </a:cubicBezTo>
                  <a:cubicBezTo>
                    <a:pt x="315912" y="39688"/>
                    <a:pt x="315912" y="39688"/>
                    <a:pt x="315912" y="20972"/>
                  </a:cubicBezTo>
                  <a:cubicBezTo>
                    <a:pt x="315912" y="16961"/>
                    <a:pt x="313334" y="14288"/>
                    <a:pt x="309467" y="14288"/>
                  </a:cubicBezTo>
                  <a:cubicBezTo>
                    <a:pt x="309467" y="14288"/>
                    <a:pt x="309467" y="14288"/>
                    <a:pt x="20732" y="14288"/>
                  </a:cubicBezTo>
                  <a:close/>
                  <a:moveTo>
                    <a:pt x="20637" y="0"/>
                  </a:moveTo>
                  <a:cubicBezTo>
                    <a:pt x="20637" y="0"/>
                    <a:pt x="20637" y="0"/>
                    <a:pt x="309563" y="0"/>
                  </a:cubicBezTo>
                  <a:cubicBezTo>
                    <a:pt x="321171" y="0"/>
                    <a:pt x="330200" y="9045"/>
                    <a:pt x="330200" y="20674"/>
                  </a:cubicBezTo>
                  <a:cubicBezTo>
                    <a:pt x="330200" y="20674"/>
                    <a:pt x="330200" y="20674"/>
                    <a:pt x="330200" y="201576"/>
                  </a:cubicBezTo>
                  <a:cubicBezTo>
                    <a:pt x="330200" y="213205"/>
                    <a:pt x="321171" y="222250"/>
                    <a:pt x="309563" y="222250"/>
                  </a:cubicBezTo>
                  <a:cubicBezTo>
                    <a:pt x="309563" y="222250"/>
                    <a:pt x="309563" y="222250"/>
                    <a:pt x="20637" y="222250"/>
                  </a:cubicBezTo>
                  <a:cubicBezTo>
                    <a:pt x="9029" y="222250"/>
                    <a:pt x="0" y="213205"/>
                    <a:pt x="0" y="201576"/>
                  </a:cubicBezTo>
                  <a:cubicBezTo>
                    <a:pt x="0" y="201576"/>
                    <a:pt x="0" y="201576"/>
                    <a:pt x="0" y="20674"/>
                  </a:cubicBezTo>
                  <a:cubicBezTo>
                    <a:pt x="0" y="9045"/>
                    <a:pt x="9029" y="0"/>
                    <a:pt x="20637" y="0"/>
                  </a:cubicBez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615592" y="1412739"/>
            <a:ext cx="595168" cy="595168"/>
            <a:chOff x="6096000" y="4371976"/>
            <a:chExt cx="595168" cy="595168"/>
          </a:xfrm>
        </p:grpSpPr>
        <p:sp>
          <p:nvSpPr>
            <p:cNvPr id="43" name="矩形: 圆角 42"/>
            <p:cNvSpPr/>
            <p:nvPr/>
          </p:nvSpPr>
          <p:spPr>
            <a:xfrm>
              <a:off x="6096000" y="4371976"/>
              <a:ext cx="595168" cy="595168"/>
            </a:xfrm>
            <a:prstGeom prst="roundRect">
              <a:avLst/>
            </a:prstGeom>
            <a:noFill/>
            <a:ln w="1270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4" name="statistics-on-laptop_82095"/>
            <p:cNvSpPr>
              <a:spLocks noChangeAspect="1"/>
            </p:cNvSpPr>
            <p:nvPr/>
          </p:nvSpPr>
          <p:spPr bwMode="auto">
            <a:xfrm>
              <a:off x="6245188" y="4475432"/>
              <a:ext cx="296793" cy="388257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6AE7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9C23DAD-03A2-41B7-92C4-93DBE73F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7" y="1118402"/>
            <a:ext cx="5505336" cy="15720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2FDE0B-D51C-4A6C-8288-0E748CFA0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4585"/>
            <a:ext cx="5503831" cy="17029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84B7E3E-A644-46CF-91C4-85AD8FAF7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288" y="2111502"/>
            <a:ext cx="5763667" cy="16211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21428CB-C5F7-44FC-B5F3-D42B73692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288" y="4142524"/>
            <a:ext cx="5763667" cy="170298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65F0D3B-7E7D-48D9-A53C-8E9D68D42761}"/>
              </a:ext>
            </a:extLst>
          </p:cNvPr>
          <p:cNvSpPr txBox="1"/>
          <p:nvPr/>
        </p:nvSpPr>
        <p:spPr>
          <a:xfrm>
            <a:off x="6306288" y="896874"/>
            <a:ext cx="5675631" cy="97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利用触发器</a:t>
            </a:r>
            <a:r>
              <a:rPr lang="en-US" altLang="zh-CN" sz="2800" b="1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2800" b="1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使入库</a:t>
            </a:r>
            <a:r>
              <a:rPr lang="en-US" altLang="zh-CN" sz="2800" b="1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,</a:t>
            </a:r>
            <a:r>
              <a:rPr lang="zh-CN" altLang="en-US" sz="2800" b="1" kern="1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rPr>
              <a:t>出库的交接更加便利</a:t>
            </a: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F50ADDA5-E461-4B6B-B21E-897B7819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14" y="4967140"/>
            <a:ext cx="5503831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928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数据查询及增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,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删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,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改</a:t>
            </a:r>
            <a:r>
              <a:rPr lang="en-US" altLang="zh-CN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/ </a:t>
            </a:r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授权</a:t>
            </a:r>
          </a:p>
        </p:txBody>
      </p:sp>
      <p:sp>
        <p:nvSpPr>
          <p:cNvPr id="128" name="矩形 127"/>
          <p:cNvSpPr/>
          <p:nvPr/>
        </p:nvSpPr>
        <p:spPr>
          <a:xfrm>
            <a:off x="2254462" y="4565877"/>
            <a:ext cx="2955290" cy="2969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6127115" y="4589145"/>
            <a:ext cx="1003300" cy="992505"/>
            <a:chOff x="4305571" y="3574858"/>
            <a:chExt cx="890588" cy="881062"/>
          </a:xfrm>
          <a:solidFill>
            <a:srgbClr val="6AE7FF">
              <a:alpha val="20000"/>
            </a:srgbClr>
          </a:solidFill>
        </p:grpSpPr>
        <p:sp>
          <p:nvSpPr>
            <p:cNvPr id="131" name="Freeform 15"/>
            <p:cNvSpPr>
              <a:spLocks noEditPoints="1"/>
            </p:cNvSpPr>
            <p:nvPr/>
          </p:nvSpPr>
          <p:spPr bwMode="auto">
            <a:xfrm>
              <a:off x="4305571" y="3574858"/>
              <a:ext cx="890588" cy="881062"/>
            </a:xfrm>
            <a:custGeom>
              <a:avLst/>
              <a:gdLst>
                <a:gd name="T0" fmla="*/ 54 w 95"/>
                <a:gd name="T1" fmla="*/ 94 h 94"/>
                <a:gd name="T2" fmla="*/ 56 w 95"/>
                <a:gd name="T3" fmla="*/ 81 h 94"/>
                <a:gd name="T4" fmla="*/ 66 w 95"/>
                <a:gd name="T5" fmla="*/ 78 h 94"/>
                <a:gd name="T6" fmla="*/ 76 w 95"/>
                <a:gd name="T7" fmla="*/ 85 h 94"/>
                <a:gd name="T8" fmla="*/ 86 w 95"/>
                <a:gd name="T9" fmla="*/ 75 h 94"/>
                <a:gd name="T10" fmla="*/ 78 w 95"/>
                <a:gd name="T11" fmla="*/ 65 h 94"/>
                <a:gd name="T12" fmla="*/ 82 w 95"/>
                <a:gd name="T13" fmla="*/ 56 h 94"/>
                <a:gd name="T14" fmla="*/ 95 w 95"/>
                <a:gd name="T15" fmla="*/ 54 h 94"/>
                <a:gd name="T16" fmla="*/ 95 w 95"/>
                <a:gd name="T17" fmla="*/ 40 h 94"/>
                <a:gd name="T18" fmla="*/ 82 w 95"/>
                <a:gd name="T19" fmla="*/ 38 h 94"/>
                <a:gd name="T20" fmla="*/ 82 w 95"/>
                <a:gd name="T21" fmla="*/ 37 h 94"/>
                <a:gd name="T22" fmla="*/ 82 w 95"/>
                <a:gd name="T23" fmla="*/ 37 h 94"/>
                <a:gd name="T24" fmla="*/ 80 w 95"/>
                <a:gd name="T25" fmla="*/ 33 h 94"/>
                <a:gd name="T26" fmla="*/ 80 w 95"/>
                <a:gd name="T27" fmla="*/ 31 h 94"/>
                <a:gd name="T28" fmla="*/ 80 w 95"/>
                <a:gd name="T29" fmla="*/ 31 h 94"/>
                <a:gd name="T30" fmla="*/ 78 w 95"/>
                <a:gd name="T31" fmla="*/ 29 h 94"/>
                <a:gd name="T32" fmla="*/ 86 w 95"/>
                <a:gd name="T33" fmla="*/ 18 h 94"/>
                <a:gd name="T34" fmla="*/ 76 w 95"/>
                <a:gd name="T35" fmla="*/ 9 h 94"/>
                <a:gd name="T36" fmla="*/ 66 w 95"/>
                <a:gd name="T37" fmla="*/ 16 h 94"/>
                <a:gd name="T38" fmla="*/ 56 w 95"/>
                <a:gd name="T39" fmla="*/ 12 h 94"/>
                <a:gd name="T40" fmla="*/ 54 w 95"/>
                <a:gd name="T41" fmla="*/ 0 h 94"/>
                <a:gd name="T42" fmla="*/ 41 w 95"/>
                <a:gd name="T43" fmla="*/ 0 h 94"/>
                <a:gd name="T44" fmla="*/ 38 w 95"/>
                <a:gd name="T45" fmla="*/ 12 h 94"/>
                <a:gd name="T46" fmla="*/ 29 w 95"/>
                <a:gd name="T47" fmla="*/ 16 h 94"/>
                <a:gd name="T48" fmla="*/ 19 w 95"/>
                <a:gd name="T49" fmla="*/ 9 h 94"/>
                <a:gd name="T50" fmla="*/ 9 w 95"/>
                <a:gd name="T51" fmla="*/ 18 h 94"/>
                <a:gd name="T52" fmla="*/ 17 w 95"/>
                <a:gd name="T53" fmla="*/ 29 h 94"/>
                <a:gd name="T54" fmla="*/ 13 w 95"/>
                <a:gd name="T55" fmla="*/ 38 h 94"/>
                <a:gd name="T56" fmla="*/ 0 w 95"/>
                <a:gd name="T57" fmla="*/ 40 h 94"/>
                <a:gd name="T58" fmla="*/ 0 w 95"/>
                <a:gd name="T59" fmla="*/ 54 h 94"/>
                <a:gd name="T60" fmla="*/ 13 w 95"/>
                <a:gd name="T61" fmla="*/ 56 h 94"/>
                <a:gd name="T62" fmla="*/ 16 w 95"/>
                <a:gd name="T63" fmla="*/ 65 h 94"/>
                <a:gd name="T64" fmla="*/ 9 w 95"/>
                <a:gd name="T65" fmla="*/ 75 h 94"/>
                <a:gd name="T66" fmla="*/ 19 w 95"/>
                <a:gd name="T67" fmla="*/ 85 h 94"/>
                <a:gd name="T68" fmla="*/ 29 w 95"/>
                <a:gd name="T69" fmla="*/ 78 h 94"/>
                <a:gd name="T70" fmla="*/ 38 w 95"/>
                <a:gd name="T71" fmla="*/ 82 h 94"/>
                <a:gd name="T72" fmla="*/ 41 w 95"/>
                <a:gd name="T73" fmla="*/ 94 h 94"/>
                <a:gd name="T74" fmla="*/ 54 w 95"/>
                <a:gd name="T75" fmla="*/ 94 h 94"/>
                <a:gd name="T76" fmla="*/ 72 w 95"/>
                <a:gd name="T77" fmla="*/ 43 h 94"/>
                <a:gd name="T78" fmla="*/ 51 w 95"/>
                <a:gd name="T79" fmla="*/ 72 h 94"/>
                <a:gd name="T80" fmla="*/ 22 w 95"/>
                <a:gd name="T81" fmla="*/ 50 h 94"/>
                <a:gd name="T82" fmla="*/ 44 w 95"/>
                <a:gd name="T83" fmla="*/ 22 h 94"/>
                <a:gd name="T84" fmla="*/ 56 w 95"/>
                <a:gd name="T85" fmla="*/ 23 h 94"/>
                <a:gd name="T86" fmla="*/ 56 w 95"/>
                <a:gd name="T87" fmla="*/ 23 h 94"/>
                <a:gd name="T88" fmla="*/ 65 w 95"/>
                <a:gd name="T89" fmla="*/ 29 h 94"/>
                <a:gd name="T90" fmla="*/ 69 w 95"/>
                <a:gd name="T91" fmla="*/ 34 h 94"/>
                <a:gd name="T92" fmla="*/ 72 w 95"/>
                <a:gd name="T93" fmla="*/ 4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5" h="94">
                  <a:moveTo>
                    <a:pt x="54" y="94"/>
                  </a:moveTo>
                  <a:cubicBezTo>
                    <a:pt x="56" y="81"/>
                    <a:pt x="56" y="81"/>
                    <a:pt x="56" y="81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6" y="75"/>
                    <a:pt x="86" y="75"/>
                    <a:pt x="86" y="7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4" y="94"/>
                    <a:pt x="54" y="94"/>
                    <a:pt x="54" y="94"/>
                  </a:cubicBezTo>
                  <a:close/>
                  <a:moveTo>
                    <a:pt x="72" y="43"/>
                  </a:moveTo>
                  <a:cubicBezTo>
                    <a:pt x="74" y="57"/>
                    <a:pt x="65" y="70"/>
                    <a:pt x="51" y="72"/>
                  </a:cubicBezTo>
                  <a:cubicBezTo>
                    <a:pt x="37" y="74"/>
                    <a:pt x="24" y="64"/>
                    <a:pt x="22" y="50"/>
                  </a:cubicBezTo>
                  <a:cubicBezTo>
                    <a:pt x="21" y="36"/>
                    <a:pt x="30" y="24"/>
                    <a:pt x="44" y="22"/>
                  </a:cubicBezTo>
                  <a:cubicBezTo>
                    <a:pt x="48" y="21"/>
                    <a:pt x="52" y="22"/>
                    <a:pt x="56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9" y="24"/>
                    <a:pt x="63" y="26"/>
                    <a:pt x="65" y="29"/>
                  </a:cubicBezTo>
                  <a:cubicBezTo>
                    <a:pt x="67" y="30"/>
                    <a:pt x="68" y="32"/>
                    <a:pt x="69" y="34"/>
                  </a:cubicBezTo>
                  <a:cubicBezTo>
                    <a:pt x="71" y="37"/>
                    <a:pt x="72" y="40"/>
                    <a:pt x="72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2" name="Freeform 16"/>
            <p:cNvSpPr>
              <a:spLocks noEditPoints="1"/>
            </p:cNvSpPr>
            <p:nvPr/>
          </p:nvSpPr>
          <p:spPr bwMode="auto">
            <a:xfrm>
              <a:off x="4605608" y="3836795"/>
              <a:ext cx="290513" cy="328612"/>
            </a:xfrm>
            <a:custGeom>
              <a:avLst/>
              <a:gdLst>
                <a:gd name="T0" fmla="*/ 15 w 31"/>
                <a:gd name="T1" fmla="*/ 0 h 35"/>
                <a:gd name="T2" fmla="*/ 24 w 31"/>
                <a:gd name="T3" fmla="*/ 8 h 35"/>
                <a:gd name="T4" fmla="*/ 15 w 31"/>
                <a:gd name="T5" fmla="*/ 17 h 35"/>
                <a:gd name="T6" fmla="*/ 7 w 31"/>
                <a:gd name="T7" fmla="*/ 8 h 35"/>
                <a:gd name="T8" fmla="*/ 15 w 31"/>
                <a:gd name="T9" fmla="*/ 0 h 35"/>
                <a:gd name="T10" fmla="*/ 6 w 31"/>
                <a:gd name="T11" fmla="*/ 19 h 35"/>
                <a:gd name="T12" fmla="*/ 10 w 31"/>
                <a:gd name="T13" fmla="*/ 19 h 35"/>
                <a:gd name="T14" fmla="*/ 14 w 31"/>
                <a:gd name="T15" fmla="*/ 24 h 35"/>
                <a:gd name="T16" fmla="*/ 17 w 31"/>
                <a:gd name="T17" fmla="*/ 24 h 35"/>
                <a:gd name="T18" fmla="*/ 21 w 31"/>
                <a:gd name="T19" fmla="*/ 19 h 35"/>
                <a:gd name="T20" fmla="*/ 24 w 31"/>
                <a:gd name="T21" fmla="*/ 19 h 35"/>
                <a:gd name="T22" fmla="*/ 31 w 31"/>
                <a:gd name="T23" fmla="*/ 25 h 35"/>
                <a:gd name="T24" fmla="*/ 31 w 31"/>
                <a:gd name="T25" fmla="*/ 35 h 35"/>
                <a:gd name="T26" fmla="*/ 0 w 31"/>
                <a:gd name="T27" fmla="*/ 35 h 35"/>
                <a:gd name="T28" fmla="*/ 0 w 31"/>
                <a:gd name="T29" fmla="*/ 25 h 35"/>
                <a:gd name="T30" fmla="*/ 6 w 31"/>
                <a:gd name="T3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5">
                  <a:moveTo>
                    <a:pt x="15" y="0"/>
                  </a:moveTo>
                  <a:cubicBezTo>
                    <a:pt x="20" y="0"/>
                    <a:pt x="24" y="4"/>
                    <a:pt x="24" y="8"/>
                  </a:cubicBezTo>
                  <a:cubicBezTo>
                    <a:pt x="24" y="13"/>
                    <a:pt x="20" y="17"/>
                    <a:pt x="15" y="17"/>
                  </a:cubicBezTo>
                  <a:cubicBezTo>
                    <a:pt x="11" y="17"/>
                    <a:pt x="7" y="13"/>
                    <a:pt x="7" y="8"/>
                  </a:cubicBezTo>
                  <a:cubicBezTo>
                    <a:pt x="7" y="4"/>
                    <a:pt x="11" y="0"/>
                    <a:pt x="15" y="0"/>
                  </a:cubicBezTo>
                  <a:close/>
                  <a:moveTo>
                    <a:pt x="6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6"/>
                    <a:pt x="16" y="26"/>
                    <a:pt x="17" y="2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8" y="19"/>
                    <a:pt x="31" y="21"/>
                    <a:pt x="31" y="2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6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9"/>
                    <a:pt x="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6127115" y="2327275"/>
            <a:ext cx="992505" cy="1005205"/>
            <a:chOff x="4305571" y="1566670"/>
            <a:chExt cx="881063" cy="892175"/>
          </a:xfrm>
          <a:solidFill>
            <a:srgbClr val="6AE7FF">
              <a:alpha val="20000"/>
            </a:srgbClr>
          </a:solidFill>
        </p:grpSpPr>
        <p:sp>
          <p:nvSpPr>
            <p:cNvPr id="134" name="Freeform 17"/>
            <p:cNvSpPr>
              <a:spLocks noEditPoints="1"/>
            </p:cNvSpPr>
            <p:nvPr/>
          </p:nvSpPr>
          <p:spPr bwMode="auto">
            <a:xfrm>
              <a:off x="4305571" y="1566670"/>
              <a:ext cx="881063" cy="892175"/>
            </a:xfrm>
            <a:custGeom>
              <a:avLst/>
              <a:gdLst>
                <a:gd name="T0" fmla="*/ 54 w 94"/>
                <a:gd name="T1" fmla="*/ 95 h 95"/>
                <a:gd name="T2" fmla="*/ 56 w 94"/>
                <a:gd name="T3" fmla="*/ 82 h 95"/>
                <a:gd name="T4" fmla="*/ 65 w 94"/>
                <a:gd name="T5" fmla="*/ 78 h 95"/>
                <a:gd name="T6" fmla="*/ 75 w 94"/>
                <a:gd name="T7" fmla="*/ 86 h 95"/>
                <a:gd name="T8" fmla="*/ 85 w 94"/>
                <a:gd name="T9" fmla="*/ 76 h 95"/>
                <a:gd name="T10" fmla="*/ 78 w 94"/>
                <a:gd name="T11" fmla="*/ 66 h 95"/>
                <a:gd name="T12" fmla="*/ 82 w 94"/>
                <a:gd name="T13" fmla="*/ 56 h 95"/>
                <a:gd name="T14" fmla="*/ 94 w 94"/>
                <a:gd name="T15" fmla="*/ 54 h 95"/>
                <a:gd name="T16" fmla="*/ 94 w 94"/>
                <a:gd name="T17" fmla="*/ 41 h 95"/>
                <a:gd name="T18" fmla="*/ 82 w 94"/>
                <a:gd name="T19" fmla="*/ 38 h 95"/>
                <a:gd name="T20" fmla="*/ 81 w 94"/>
                <a:gd name="T21" fmla="*/ 37 h 95"/>
                <a:gd name="T22" fmla="*/ 81 w 94"/>
                <a:gd name="T23" fmla="*/ 37 h 95"/>
                <a:gd name="T24" fmla="*/ 80 w 94"/>
                <a:gd name="T25" fmla="*/ 34 h 95"/>
                <a:gd name="T26" fmla="*/ 79 w 94"/>
                <a:gd name="T27" fmla="*/ 32 h 95"/>
                <a:gd name="T28" fmla="*/ 79 w 94"/>
                <a:gd name="T29" fmla="*/ 32 h 95"/>
                <a:gd name="T30" fmla="*/ 78 w 94"/>
                <a:gd name="T31" fmla="*/ 29 h 95"/>
                <a:gd name="T32" fmla="*/ 85 w 94"/>
                <a:gd name="T33" fmla="*/ 19 h 95"/>
                <a:gd name="T34" fmla="*/ 75 w 94"/>
                <a:gd name="T35" fmla="*/ 9 h 95"/>
                <a:gd name="T36" fmla="*/ 65 w 94"/>
                <a:gd name="T37" fmla="*/ 16 h 95"/>
                <a:gd name="T38" fmla="*/ 56 w 94"/>
                <a:gd name="T39" fmla="*/ 13 h 95"/>
                <a:gd name="T40" fmla="*/ 54 w 94"/>
                <a:gd name="T41" fmla="*/ 0 h 95"/>
                <a:gd name="T42" fmla="*/ 40 w 94"/>
                <a:gd name="T43" fmla="*/ 0 h 95"/>
                <a:gd name="T44" fmla="*/ 38 w 94"/>
                <a:gd name="T45" fmla="*/ 13 h 95"/>
                <a:gd name="T46" fmla="*/ 29 w 94"/>
                <a:gd name="T47" fmla="*/ 16 h 95"/>
                <a:gd name="T48" fmla="*/ 18 w 94"/>
                <a:gd name="T49" fmla="*/ 9 h 95"/>
                <a:gd name="T50" fmla="*/ 9 w 94"/>
                <a:gd name="T51" fmla="*/ 19 h 95"/>
                <a:gd name="T52" fmla="*/ 16 w 94"/>
                <a:gd name="T53" fmla="*/ 29 h 95"/>
                <a:gd name="T54" fmla="*/ 12 w 94"/>
                <a:gd name="T55" fmla="*/ 38 h 95"/>
                <a:gd name="T56" fmla="*/ 0 w 94"/>
                <a:gd name="T57" fmla="*/ 41 h 95"/>
                <a:gd name="T58" fmla="*/ 0 w 94"/>
                <a:gd name="T59" fmla="*/ 54 h 95"/>
                <a:gd name="T60" fmla="*/ 12 w 94"/>
                <a:gd name="T61" fmla="*/ 56 h 95"/>
                <a:gd name="T62" fmla="*/ 16 w 94"/>
                <a:gd name="T63" fmla="*/ 66 h 95"/>
                <a:gd name="T64" fmla="*/ 9 w 94"/>
                <a:gd name="T65" fmla="*/ 76 h 95"/>
                <a:gd name="T66" fmla="*/ 18 w 94"/>
                <a:gd name="T67" fmla="*/ 86 h 95"/>
                <a:gd name="T68" fmla="*/ 29 w 94"/>
                <a:gd name="T69" fmla="*/ 78 h 95"/>
                <a:gd name="T70" fmla="*/ 38 w 94"/>
                <a:gd name="T71" fmla="*/ 82 h 95"/>
                <a:gd name="T72" fmla="*/ 40 w 94"/>
                <a:gd name="T73" fmla="*/ 95 h 95"/>
                <a:gd name="T74" fmla="*/ 54 w 94"/>
                <a:gd name="T75" fmla="*/ 95 h 95"/>
                <a:gd name="T76" fmla="*/ 72 w 94"/>
                <a:gd name="T77" fmla="*/ 44 h 95"/>
                <a:gd name="T78" fmla="*/ 50 w 94"/>
                <a:gd name="T79" fmla="*/ 72 h 95"/>
                <a:gd name="T80" fmla="*/ 22 w 94"/>
                <a:gd name="T81" fmla="*/ 51 h 95"/>
                <a:gd name="T82" fmla="*/ 44 w 94"/>
                <a:gd name="T83" fmla="*/ 22 h 95"/>
                <a:gd name="T84" fmla="*/ 55 w 94"/>
                <a:gd name="T85" fmla="*/ 24 h 95"/>
                <a:gd name="T86" fmla="*/ 55 w 94"/>
                <a:gd name="T87" fmla="*/ 24 h 95"/>
                <a:gd name="T88" fmla="*/ 65 w 94"/>
                <a:gd name="T89" fmla="*/ 30 h 95"/>
                <a:gd name="T90" fmla="*/ 69 w 94"/>
                <a:gd name="T91" fmla="*/ 35 h 95"/>
                <a:gd name="T92" fmla="*/ 72 w 94"/>
                <a:gd name="T93" fmla="*/ 4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4" h="95">
                  <a:moveTo>
                    <a:pt x="54" y="95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54" y="95"/>
                    <a:pt x="54" y="95"/>
                    <a:pt x="54" y="95"/>
                  </a:cubicBezTo>
                  <a:close/>
                  <a:moveTo>
                    <a:pt x="72" y="44"/>
                  </a:moveTo>
                  <a:cubicBezTo>
                    <a:pt x="74" y="58"/>
                    <a:pt x="64" y="71"/>
                    <a:pt x="50" y="72"/>
                  </a:cubicBezTo>
                  <a:cubicBezTo>
                    <a:pt x="37" y="74"/>
                    <a:pt x="24" y="65"/>
                    <a:pt x="22" y="51"/>
                  </a:cubicBezTo>
                  <a:cubicBezTo>
                    <a:pt x="20" y="37"/>
                    <a:pt x="30" y="24"/>
                    <a:pt x="44" y="22"/>
                  </a:cubicBezTo>
                  <a:cubicBezTo>
                    <a:pt x="48" y="22"/>
                    <a:pt x="52" y="22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9" y="25"/>
                    <a:pt x="62" y="27"/>
                    <a:pt x="65" y="30"/>
                  </a:cubicBezTo>
                  <a:cubicBezTo>
                    <a:pt x="66" y="31"/>
                    <a:pt x="68" y="33"/>
                    <a:pt x="69" y="35"/>
                  </a:cubicBezTo>
                  <a:cubicBezTo>
                    <a:pt x="70" y="38"/>
                    <a:pt x="72" y="41"/>
                    <a:pt x="7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Freeform 18"/>
            <p:cNvSpPr>
              <a:spLocks noEditPoints="1"/>
            </p:cNvSpPr>
            <p:nvPr/>
          </p:nvSpPr>
          <p:spPr bwMode="auto">
            <a:xfrm>
              <a:off x="4605608" y="1839720"/>
              <a:ext cx="280988" cy="327025"/>
            </a:xfrm>
            <a:custGeom>
              <a:avLst/>
              <a:gdLst>
                <a:gd name="T0" fmla="*/ 15 w 30"/>
                <a:gd name="T1" fmla="*/ 0 h 35"/>
                <a:gd name="T2" fmla="*/ 23 w 30"/>
                <a:gd name="T3" fmla="*/ 8 h 35"/>
                <a:gd name="T4" fmla="*/ 15 w 30"/>
                <a:gd name="T5" fmla="*/ 16 h 35"/>
                <a:gd name="T6" fmla="*/ 7 w 30"/>
                <a:gd name="T7" fmla="*/ 8 h 35"/>
                <a:gd name="T8" fmla="*/ 15 w 30"/>
                <a:gd name="T9" fmla="*/ 0 h 35"/>
                <a:gd name="T10" fmla="*/ 6 w 30"/>
                <a:gd name="T11" fmla="*/ 18 h 35"/>
                <a:gd name="T12" fmla="*/ 10 w 30"/>
                <a:gd name="T13" fmla="*/ 18 h 35"/>
                <a:gd name="T14" fmla="*/ 13 w 30"/>
                <a:gd name="T15" fmla="*/ 24 h 35"/>
                <a:gd name="T16" fmla="*/ 17 w 30"/>
                <a:gd name="T17" fmla="*/ 24 h 35"/>
                <a:gd name="T18" fmla="*/ 20 w 30"/>
                <a:gd name="T19" fmla="*/ 18 h 35"/>
                <a:gd name="T20" fmla="*/ 24 w 30"/>
                <a:gd name="T21" fmla="*/ 18 h 35"/>
                <a:gd name="T22" fmla="*/ 30 w 30"/>
                <a:gd name="T23" fmla="*/ 25 h 35"/>
                <a:gd name="T24" fmla="*/ 30 w 30"/>
                <a:gd name="T25" fmla="*/ 35 h 35"/>
                <a:gd name="T26" fmla="*/ 0 w 30"/>
                <a:gd name="T27" fmla="*/ 35 h 35"/>
                <a:gd name="T28" fmla="*/ 0 w 30"/>
                <a:gd name="T29" fmla="*/ 25 h 35"/>
                <a:gd name="T30" fmla="*/ 6 w 30"/>
                <a:gd name="T3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5">
                  <a:moveTo>
                    <a:pt x="15" y="0"/>
                  </a:moveTo>
                  <a:cubicBezTo>
                    <a:pt x="20" y="0"/>
                    <a:pt x="23" y="3"/>
                    <a:pt x="23" y="8"/>
                  </a:cubicBezTo>
                  <a:cubicBezTo>
                    <a:pt x="23" y="13"/>
                    <a:pt x="20" y="16"/>
                    <a:pt x="15" y="16"/>
                  </a:cubicBezTo>
                  <a:cubicBezTo>
                    <a:pt x="10" y="16"/>
                    <a:pt x="7" y="13"/>
                    <a:pt x="7" y="8"/>
                  </a:cubicBezTo>
                  <a:cubicBezTo>
                    <a:pt x="7" y="3"/>
                    <a:pt x="10" y="0"/>
                    <a:pt x="15" y="0"/>
                  </a:cubicBezTo>
                  <a:close/>
                  <a:moveTo>
                    <a:pt x="6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6"/>
                    <a:pt x="16" y="26"/>
                    <a:pt x="17" y="2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7" y="18"/>
                    <a:pt x="30" y="21"/>
                    <a:pt x="30" y="2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5" y="35"/>
                    <a:pt x="5" y="35"/>
                    <a:pt x="0" y="3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3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5085715" y="3129915"/>
            <a:ext cx="1647190" cy="1649095"/>
            <a:chOff x="3381108" y="2279458"/>
            <a:chExt cx="1462088" cy="1463675"/>
          </a:xfrm>
          <a:solidFill>
            <a:srgbClr val="6AE7FF">
              <a:alpha val="50000"/>
            </a:srgbClr>
          </a:solidFill>
        </p:grpSpPr>
        <p:sp>
          <p:nvSpPr>
            <p:cNvPr id="137" name="Freeform 19"/>
            <p:cNvSpPr>
              <a:spLocks noEditPoints="1"/>
            </p:cNvSpPr>
            <p:nvPr/>
          </p:nvSpPr>
          <p:spPr bwMode="auto">
            <a:xfrm>
              <a:off x="3381108" y="2279458"/>
              <a:ext cx="1462088" cy="1463675"/>
            </a:xfrm>
            <a:custGeom>
              <a:avLst/>
              <a:gdLst>
                <a:gd name="T0" fmla="*/ 89 w 156"/>
                <a:gd name="T1" fmla="*/ 156 h 156"/>
                <a:gd name="T2" fmla="*/ 93 w 156"/>
                <a:gd name="T3" fmla="*/ 135 h 156"/>
                <a:gd name="T4" fmla="*/ 108 w 156"/>
                <a:gd name="T5" fmla="*/ 129 h 156"/>
                <a:gd name="T6" fmla="*/ 125 w 156"/>
                <a:gd name="T7" fmla="*/ 141 h 156"/>
                <a:gd name="T8" fmla="*/ 141 w 156"/>
                <a:gd name="T9" fmla="*/ 125 h 156"/>
                <a:gd name="T10" fmla="*/ 129 w 156"/>
                <a:gd name="T11" fmla="*/ 108 h 156"/>
                <a:gd name="T12" fmla="*/ 135 w 156"/>
                <a:gd name="T13" fmla="*/ 93 h 156"/>
                <a:gd name="T14" fmla="*/ 156 w 156"/>
                <a:gd name="T15" fmla="*/ 89 h 156"/>
                <a:gd name="T16" fmla="*/ 156 w 156"/>
                <a:gd name="T17" fmla="*/ 67 h 156"/>
                <a:gd name="T18" fmla="*/ 135 w 156"/>
                <a:gd name="T19" fmla="*/ 63 h 156"/>
                <a:gd name="T20" fmla="*/ 135 w 156"/>
                <a:gd name="T21" fmla="*/ 62 h 156"/>
                <a:gd name="T22" fmla="*/ 135 w 156"/>
                <a:gd name="T23" fmla="*/ 62 h 156"/>
                <a:gd name="T24" fmla="*/ 132 w 156"/>
                <a:gd name="T25" fmla="*/ 56 h 156"/>
                <a:gd name="T26" fmla="*/ 131 w 156"/>
                <a:gd name="T27" fmla="*/ 53 h 156"/>
                <a:gd name="T28" fmla="*/ 131 w 156"/>
                <a:gd name="T29" fmla="*/ 53 h 156"/>
                <a:gd name="T30" fmla="*/ 129 w 156"/>
                <a:gd name="T31" fmla="*/ 48 h 156"/>
                <a:gd name="T32" fmla="*/ 141 w 156"/>
                <a:gd name="T33" fmla="*/ 31 h 156"/>
                <a:gd name="T34" fmla="*/ 125 w 156"/>
                <a:gd name="T35" fmla="*/ 15 h 156"/>
                <a:gd name="T36" fmla="*/ 108 w 156"/>
                <a:gd name="T37" fmla="*/ 27 h 156"/>
                <a:gd name="T38" fmla="*/ 93 w 156"/>
                <a:gd name="T39" fmla="*/ 21 h 156"/>
                <a:gd name="T40" fmla="*/ 89 w 156"/>
                <a:gd name="T41" fmla="*/ 0 h 156"/>
                <a:gd name="T42" fmla="*/ 67 w 156"/>
                <a:gd name="T43" fmla="*/ 0 h 156"/>
                <a:gd name="T44" fmla="*/ 63 w 156"/>
                <a:gd name="T45" fmla="*/ 21 h 156"/>
                <a:gd name="T46" fmla="*/ 48 w 156"/>
                <a:gd name="T47" fmla="*/ 27 h 156"/>
                <a:gd name="T48" fmla="*/ 31 w 156"/>
                <a:gd name="T49" fmla="*/ 15 h 156"/>
                <a:gd name="T50" fmla="*/ 15 w 156"/>
                <a:gd name="T51" fmla="*/ 31 h 156"/>
                <a:gd name="T52" fmla="*/ 27 w 156"/>
                <a:gd name="T53" fmla="*/ 48 h 156"/>
                <a:gd name="T54" fmla="*/ 21 w 156"/>
                <a:gd name="T55" fmla="*/ 63 h 156"/>
                <a:gd name="T56" fmla="*/ 0 w 156"/>
                <a:gd name="T57" fmla="*/ 67 h 156"/>
                <a:gd name="T58" fmla="*/ 0 w 156"/>
                <a:gd name="T59" fmla="*/ 89 h 156"/>
                <a:gd name="T60" fmla="*/ 21 w 156"/>
                <a:gd name="T61" fmla="*/ 93 h 156"/>
                <a:gd name="T62" fmla="*/ 27 w 156"/>
                <a:gd name="T63" fmla="*/ 108 h 156"/>
                <a:gd name="T64" fmla="*/ 15 w 156"/>
                <a:gd name="T65" fmla="*/ 125 h 156"/>
                <a:gd name="T66" fmla="*/ 31 w 156"/>
                <a:gd name="T67" fmla="*/ 141 h 156"/>
                <a:gd name="T68" fmla="*/ 48 w 156"/>
                <a:gd name="T69" fmla="*/ 129 h 156"/>
                <a:gd name="T70" fmla="*/ 63 w 156"/>
                <a:gd name="T71" fmla="*/ 135 h 156"/>
                <a:gd name="T72" fmla="*/ 67 w 156"/>
                <a:gd name="T73" fmla="*/ 156 h 156"/>
                <a:gd name="T74" fmla="*/ 89 w 156"/>
                <a:gd name="T75" fmla="*/ 156 h 156"/>
                <a:gd name="T76" fmla="*/ 119 w 156"/>
                <a:gd name="T77" fmla="*/ 72 h 156"/>
                <a:gd name="T78" fmla="*/ 84 w 156"/>
                <a:gd name="T79" fmla="*/ 119 h 156"/>
                <a:gd name="T80" fmla="*/ 37 w 156"/>
                <a:gd name="T81" fmla="*/ 84 h 156"/>
                <a:gd name="T82" fmla="*/ 72 w 156"/>
                <a:gd name="T83" fmla="*/ 37 h 156"/>
                <a:gd name="T84" fmla="*/ 92 w 156"/>
                <a:gd name="T85" fmla="*/ 39 h 156"/>
                <a:gd name="T86" fmla="*/ 92 w 156"/>
                <a:gd name="T87" fmla="*/ 39 h 156"/>
                <a:gd name="T88" fmla="*/ 107 w 156"/>
                <a:gd name="T89" fmla="*/ 49 h 156"/>
                <a:gd name="T90" fmla="*/ 114 w 156"/>
                <a:gd name="T91" fmla="*/ 57 h 156"/>
                <a:gd name="T92" fmla="*/ 119 w 156"/>
                <a:gd name="T93" fmla="*/ 7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" h="156">
                  <a:moveTo>
                    <a:pt x="89" y="156"/>
                  </a:moveTo>
                  <a:cubicBezTo>
                    <a:pt x="93" y="135"/>
                    <a:pt x="93" y="135"/>
                    <a:pt x="93" y="135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25" y="141"/>
                    <a:pt x="125" y="141"/>
                    <a:pt x="125" y="141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29" y="108"/>
                    <a:pt x="129" y="108"/>
                    <a:pt x="129" y="108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56" y="89"/>
                    <a:pt x="156" y="89"/>
                    <a:pt x="156" y="89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31" y="53"/>
                    <a:pt x="131" y="53"/>
                    <a:pt x="131" y="53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25" y="15"/>
                    <a:pt x="125" y="15"/>
                    <a:pt x="125" y="15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48" y="129"/>
                    <a:pt x="48" y="129"/>
                    <a:pt x="48" y="129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67" y="156"/>
                    <a:pt x="67" y="156"/>
                    <a:pt x="67" y="156"/>
                  </a:cubicBezTo>
                  <a:cubicBezTo>
                    <a:pt x="89" y="156"/>
                    <a:pt x="89" y="156"/>
                    <a:pt x="89" y="156"/>
                  </a:cubicBezTo>
                  <a:close/>
                  <a:moveTo>
                    <a:pt x="119" y="72"/>
                  </a:moveTo>
                  <a:cubicBezTo>
                    <a:pt x="122" y="95"/>
                    <a:pt x="106" y="116"/>
                    <a:pt x="84" y="119"/>
                  </a:cubicBezTo>
                  <a:cubicBezTo>
                    <a:pt x="61" y="122"/>
                    <a:pt x="40" y="106"/>
                    <a:pt x="37" y="84"/>
                  </a:cubicBezTo>
                  <a:cubicBezTo>
                    <a:pt x="34" y="61"/>
                    <a:pt x="50" y="40"/>
                    <a:pt x="72" y="37"/>
                  </a:cubicBezTo>
                  <a:cubicBezTo>
                    <a:pt x="79" y="36"/>
                    <a:pt x="86" y="37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8" y="41"/>
                    <a:pt x="103" y="44"/>
                    <a:pt x="107" y="49"/>
                  </a:cubicBezTo>
                  <a:cubicBezTo>
                    <a:pt x="110" y="51"/>
                    <a:pt x="112" y="54"/>
                    <a:pt x="114" y="57"/>
                  </a:cubicBezTo>
                  <a:cubicBezTo>
                    <a:pt x="117" y="62"/>
                    <a:pt x="119" y="67"/>
                    <a:pt x="119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Freeform 20"/>
            <p:cNvSpPr>
              <a:spLocks noEditPoints="1"/>
            </p:cNvSpPr>
            <p:nvPr/>
          </p:nvSpPr>
          <p:spPr bwMode="auto">
            <a:xfrm>
              <a:off x="3877996" y="2720783"/>
              <a:ext cx="468313" cy="544512"/>
            </a:xfrm>
            <a:custGeom>
              <a:avLst/>
              <a:gdLst>
                <a:gd name="T0" fmla="*/ 25 w 50"/>
                <a:gd name="T1" fmla="*/ 0 h 58"/>
                <a:gd name="T2" fmla="*/ 39 w 50"/>
                <a:gd name="T3" fmla="*/ 14 h 58"/>
                <a:gd name="T4" fmla="*/ 25 w 50"/>
                <a:gd name="T5" fmla="*/ 28 h 58"/>
                <a:gd name="T6" fmla="*/ 11 w 50"/>
                <a:gd name="T7" fmla="*/ 14 h 58"/>
                <a:gd name="T8" fmla="*/ 25 w 50"/>
                <a:gd name="T9" fmla="*/ 0 h 58"/>
                <a:gd name="T10" fmla="*/ 10 w 50"/>
                <a:gd name="T11" fmla="*/ 31 h 58"/>
                <a:gd name="T12" fmla="*/ 16 w 50"/>
                <a:gd name="T13" fmla="*/ 31 h 58"/>
                <a:gd name="T14" fmla="*/ 22 w 50"/>
                <a:gd name="T15" fmla="*/ 40 h 58"/>
                <a:gd name="T16" fmla="*/ 28 w 50"/>
                <a:gd name="T17" fmla="*/ 40 h 58"/>
                <a:gd name="T18" fmla="*/ 34 w 50"/>
                <a:gd name="T19" fmla="*/ 31 h 58"/>
                <a:gd name="T20" fmla="*/ 40 w 50"/>
                <a:gd name="T21" fmla="*/ 31 h 58"/>
                <a:gd name="T22" fmla="*/ 50 w 50"/>
                <a:gd name="T23" fmla="*/ 41 h 58"/>
                <a:gd name="T24" fmla="*/ 50 w 50"/>
                <a:gd name="T25" fmla="*/ 58 h 58"/>
                <a:gd name="T26" fmla="*/ 0 w 50"/>
                <a:gd name="T27" fmla="*/ 58 h 58"/>
                <a:gd name="T28" fmla="*/ 0 w 50"/>
                <a:gd name="T29" fmla="*/ 41 h 58"/>
                <a:gd name="T30" fmla="*/ 10 w 50"/>
                <a:gd name="T31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8">
                  <a:moveTo>
                    <a:pt x="25" y="0"/>
                  </a:moveTo>
                  <a:cubicBezTo>
                    <a:pt x="33" y="0"/>
                    <a:pt x="39" y="6"/>
                    <a:pt x="39" y="14"/>
                  </a:cubicBezTo>
                  <a:cubicBezTo>
                    <a:pt x="39" y="21"/>
                    <a:pt x="33" y="28"/>
                    <a:pt x="25" y="28"/>
                  </a:cubicBezTo>
                  <a:cubicBezTo>
                    <a:pt x="17" y="28"/>
                    <a:pt x="11" y="21"/>
                    <a:pt x="11" y="14"/>
                  </a:cubicBezTo>
                  <a:cubicBezTo>
                    <a:pt x="11" y="6"/>
                    <a:pt x="17" y="0"/>
                    <a:pt x="25" y="0"/>
                  </a:cubicBezTo>
                  <a:close/>
                  <a:moveTo>
                    <a:pt x="10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3"/>
                    <a:pt x="26" y="43"/>
                    <a:pt x="28" y="4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5" y="31"/>
                    <a:pt x="50" y="36"/>
                    <a:pt x="50" y="41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2" y="58"/>
                    <a:pt x="8" y="58"/>
                    <a:pt x="0" y="5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6"/>
                    <a:pt x="5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0" name="任意多边形 139"/>
          <p:cNvSpPr/>
          <p:nvPr/>
        </p:nvSpPr>
        <p:spPr>
          <a:xfrm>
            <a:off x="6314505" y="5740724"/>
            <a:ext cx="3643214" cy="255905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flipH="1">
            <a:off x="1695175" y="6119172"/>
            <a:ext cx="3523637" cy="253316"/>
          </a:xfrm>
          <a:custGeom>
            <a:avLst/>
            <a:gdLst>
              <a:gd name="connsiteX0" fmla="*/ 0 w 3575098"/>
              <a:gd name="connsiteY0" fmla="*/ 0 h 226882"/>
              <a:gd name="connsiteX1" fmla="*/ 226882 w 3575098"/>
              <a:gd name="connsiteY1" fmla="*/ 226882 h 226882"/>
              <a:gd name="connsiteX2" fmla="*/ 3575098 w 3575098"/>
              <a:gd name="connsiteY2" fmla="*/ 226882 h 22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5098" h="226882">
                <a:moveTo>
                  <a:pt x="0" y="0"/>
                </a:moveTo>
                <a:lnTo>
                  <a:pt x="226882" y="226882"/>
                </a:lnTo>
                <a:lnTo>
                  <a:pt x="3575098" y="226882"/>
                </a:lnTo>
              </a:path>
            </a:pathLst>
          </a:cu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7343140" y="1953895"/>
            <a:ext cx="2955290" cy="2969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06C9EA99-BC08-4D3D-9CFE-A060AA8F7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49" y="1517377"/>
            <a:ext cx="3808966" cy="455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>
            <a:extLst>
              <a:ext uri="{FF2B5EF4-FFF2-40B4-BE49-F238E27FC236}">
                <a16:creationId xmlns:a16="http://schemas.microsoft.com/office/drawing/2014/main" id="{41572962-2D98-4ECB-BD49-9C7D248BC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04" y="1189586"/>
            <a:ext cx="5110583" cy="455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0506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128" grpId="0"/>
      <p:bldP spid="140" grpId="0" animBg="1"/>
      <p:bldP spid="141" grpId="0" animBg="1"/>
      <p:bldP spid="1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  <a:latin typeface="汉仪尚巍和风体 W" panose="00020600040101010101" pitchFamily="18" charset="-122"/>
                <a:ea typeface="汉仪尚巍和风体 W" panose="00020600040101010101" pitchFamily="18" charset="-122"/>
              </a:rPr>
              <a:t>05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31708" y="2875002"/>
            <a:ext cx="5090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 dirty="0">
                <a:solidFill>
                  <a:srgbClr val="10FBFE"/>
                </a:solidFill>
                <a:latin typeface="汉仪东海墨行 W" panose="00020600040101010101" pitchFamily="18" charset="-122"/>
                <a:ea typeface="汉仪东海墨行 W" panose="00020600040101010101" pitchFamily="18" charset="-122"/>
              </a:rPr>
              <a:t>团队分工</a:t>
            </a:r>
          </a:p>
        </p:txBody>
      </p:sp>
    </p:spTree>
    <p:extLst>
      <p:ext uri="{BB962C8B-B14F-4D97-AF65-F5344CB8AC3E}">
        <p14:creationId xmlns:p14="http://schemas.microsoft.com/office/powerpoint/2010/main" val="11524474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911089" y="3803363"/>
            <a:ext cx="49936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lt"/>
              </a:rPr>
              <a:t>需求并不是一开始就是很清楚的</a:t>
            </a:r>
            <a:r>
              <a: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lt"/>
              </a:rPr>
              <a:t>,</a:t>
            </a: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lt"/>
              </a:rPr>
              <a:t>要经过不断的讨论</a:t>
            </a:r>
            <a:endParaRPr lang="en-US" altLang="zh-CN" sz="2400" b="1" dirty="0">
              <a:solidFill>
                <a:srgbClr val="6AE7FF"/>
              </a:solidFill>
              <a:latin typeface="汉仪颜楷 W" panose="00020600040101010101" pitchFamily="18" charset="-122"/>
              <a:ea typeface="汉仪颜楷 W" panose="00020600040101010101" pitchFamily="18" charset="-122"/>
            </a:endParaRPr>
          </a:p>
        </p:txBody>
      </p:sp>
      <p:sp>
        <p:nvSpPr>
          <p:cNvPr id="30831" name="文本框 13"/>
          <p:cNvSpPr txBox="1">
            <a:spLocks noChangeArrowheads="1"/>
          </p:cNvSpPr>
          <p:nvPr/>
        </p:nvSpPr>
        <p:spPr bwMode="auto">
          <a:xfrm>
            <a:off x="5792470" y="5438775"/>
            <a:ext cx="2705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968365" y="2315385"/>
            <a:ext cx="4842510" cy="1270"/>
          </a:xfrm>
          <a:prstGeom prst="line">
            <a:avLst/>
          </a:prstGeom>
          <a:ln w="12700">
            <a:solidFill>
              <a:srgbClr val="6AE7FF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DE24291-C1E4-4270-9A1B-3DF64A78AADA}"/>
              </a:ext>
            </a:extLst>
          </p:cNvPr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915AFB2-C575-4CBB-AEE6-A35BB173E297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8B13516-4561-439D-B075-680D4685AC9F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246C475-2FBB-444A-B9B2-14E6BD6156B3}"/>
              </a:ext>
            </a:extLst>
          </p:cNvPr>
          <p:cNvSpPr txBox="1"/>
          <p:nvPr/>
        </p:nvSpPr>
        <p:spPr>
          <a:xfrm>
            <a:off x="1038664" y="247638"/>
            <a:ext cx="5928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团队分工</a:t>
            </a:r>
            <a:r>
              <a:rPr lang="en-US" altLang="zh-CN" sz="48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 </a:t>
            </a:r>
            <a:endParaRPr lang="zh-CN" altLang="en-US" sz="4800" b="1" dirty="0">
              <a:solidFill>
                <a:srgbClr val="10FBFE"/>
              </a:solidFill>
              <a:latin typeface="汉仪铸字木头人W" panose="00020600040101010101" pitchFamily="18" charset="-122"/>
              <a:ea typeface="汉仪铸字木头人W" panose="00020600040101010101" pitchFamily="18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A139413-54B7-4AE4-943B-234A28A10AC2}"/>
              </a:ext>
            </a:extLst>
          </p:cNvPr>
          <p:cNvCxnSpPr/>
          <p:nvPr/>
        </p:nvCxnSpPr>
        <p:spPr>
          <a:xfrm>
            <a:off x="5968365" y="3425825"/>
            <a:ext cx="4842510" cy="1270"/>
          </a:xfrm>
          <a:prstGeom prst="line">
            <a:avLst/>
          </a:prstGeom>
          <a:ln w="12700">
            <a:solidFill>
              <a:srgbClr val="6AE7FF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A13F07-F5F9-41DF-979E-4BB96F334294}"/>
              </a:ext>
            </a:extLst>
          </p:cNvPr>
          <p:cNvCxnSpPr/>
          <p:nvPr/>
        </p:nvCxnSpPr>
        <p:spPr>
          <a:xfrm>
            <a:off x="5968365" y="4590875"/>
            <a:ext cx="4842510" cy="1270"/>
          </a:xfrm>
          <a:prstGeom prst="line">
            <a:avLst/>
          </a:prstGeom>
          <a:ln w="12700">
            <a:solidFill>
              <a:srgbClr val="6AE7FF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B3F1EAD-1AD7-4212-A3ED-10AC53B8A075}"/>
              </a:ext>
            </a:extLst>
          </p:cNvPr>
          <p:cNvSpPr txBox="1"/>
          <p:nvPr/>
        </p:nvSpPr>
        <p:spPr>
          <a:xfrm>
            <a:off x="5911089" y="2632864"/>
            <a:ext cx="499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对于整体的设计方向</a:t>
            </a:r>
            <a:r>
              <a: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,</a:t>
            </a: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以及各模块设计的联系之间</a:t>
            </a:r>
            <a:r>
              <a: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,</a:t>
            </a: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要达成统一</a:t>
            </a:r>
            <a:endParaRPr lang="en-US" altLang="zh-CN" sz="2400" b="1" dirty="0">
              <a:solidFill>
                <a:srgbClr val="6AE7FF"/>
              </a:solidFill>
              <a:latin typeface="汉仪颜楷 W" panose="00020600040101010101" pitchFamily="18" charset="-122"/>
              <a:ea typeface="汉仪颜楷 W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6341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2"/>
          <p:cNvSpPr/>
          <p:nvPr/>
        </p:nvSpPr>
        <p:spPr>
          <a:xfrm>
            <a:off x="7663757" y="2145893"/>
            <a:ext cx="2191443" cy="2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+mn-ea"/>
                <a:cs typeface="+mn-cs"/>
              </a:rPr>
              <a:t>Key word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等线" pitchFamily="2" charset="-122"/>
                <a:cs typeface="+mn-cs"/>
              </a:rPr>
              <a:t>01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regular" pitchFamily="34" charset="0"/>
              <a:ea typeface="+mn-ea"/>
              <a:cs typeface="+mn-cs"/>
            </a:endParaRPr>
          </a:p>
        </p:txBody>
      </p:sp>
      <p:sp>
        <p:nvSpPr>
          <p:cNvPr id="9" name="Rectangle 53"/>
          <p:cNvSpPr/>
          <p:nvPr/>
        </p:nvSpPr>
        <p:spPr>
          <a:xfrm>
            <a:off x="7663757" y="2368235"/>
            <a:ext cx="2191443" cy="2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+mn-ea"/>
                <a:cs typeface="+mn-cs"/>
              </a:rPr>
              <a:t>Add your title here</a:t>
            </a:r>
          </a:p>
        </p:txBody>
      </p:sp>
      <p:sp>
        <p:nvSpPr>
          <p:cNvPr id="10" name="Rectangle 63"/>
          <p:cNvSpPr/>
          <p:nvPr/>
        </p:nvSpPr>
        <p:spPr>
          <a:xfrm>
            <a:off x="9668615" y="2368234"/>
            <a:ext cx="1298921" cy="2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12185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等线" pitchFamily="2" charset="-122"/>
                <a:cs typeface="+mn-cs"/>
              </a:rPr>
              <a:t>333,333,333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regular" pitchFamily="34" charset="0"/>
              <a:ea typeface="+mn-ea"/>
              <a:cs typeface="+mn-cs"/>
            </a:endParaRPr>
          </a:p>
        </p:txBody>
      </p:sp>
      <p:sp>
        <p:nvSpPr>
          <p:cNvPr id="11" name="Rectangle 67"/>
          <p:cNvSpPr/>
          <p:nvPr/>
        </p:nvSpPr>
        <p:spPr>
          <a:xfrm>
            <a:off x="9668615" y="3181040"/>
            <a:ext cx="1298921" cy="2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12185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等线" pitchFamily="2" charset="-122"/>
                <a:cs typeface="+mn-cs"/>
              </a:rPr>
              <a:t>333,333,333</a:t>
            </a:r>
          </a:p>
        </p:txBody>
      </p:sp>
      <p:sp>
        <p:nvSpPr>
          <p:cNvPr id="12" name="Rectangle 71"/>
          <p:cNvSpPr/>
          <p:nvPr/>
        </p:nvSpPr>
        <p:spPr>
          <a:xfrm>
            <a:off x="9668615" y="3936917"/>
            <a:ext cx="1298921" cy="2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12185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等线" pitchFamily="2" charset="-122"/>
                <a:cs typeface="+mn-cs"/>
              </a:rPr>
              <a:t>333,333,333</a:t>
            </a:r>
          </a:p>
        </p:txBody>
      </p:sp>
      <p:sp>
        <p:nvSpPr>
          <p:cNvPr id="17" name="Rectangle 75"/>
          <p:cNvSpPr/>
          <p:nvPr/>
        </p:nvSpPr>
        <p:spPr>
          <a:xfrm>
            <a:off x="9668615" y="4749717"/>
            <a:ext cx="1298921" cy="2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12185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等线" pitchFamily="2" charset="-122"/>
                <a:cs typeface="+mn-cs"/>
              </a:rPr>
              <a:t>333,333,333</a:t>
            </a:r>
          </a:p>
        </p:txBody>
      </p:sp>
      <p:sp>
        <p:nvSpPr>
          <p:cNvPr id="26" name="Rectangle 52"/>
          <p:cNvSpPr/>
          <p:nvPr/>
        </p:nvSpPr>
        <p:spPr>
          <a:xfrm>
            <a:off x="7663757" y="2966757"/>
            <a:ext cx="2191443" cy="2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+mn-ea"/>
                <a:cs typeface="+mn-cs"/>
              </a:rPr>
              <a:t>Key word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等线" pitchFamily="2" charset="-122"/>
                <a:cs typeface="+mn-cs"/>
              </a:rPr>
              <a:t>02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regular" pitchFamily="34" charset="0"/>
              <a:ea typeface="+mn-ea"/>
              <a:cs typeface="+mn-cs"/>
            </a:endParaRPr>
          </a:p>
        </p:txBody>
      </p:sp>
      <p:sp>
        <p:nvSpPr>
          <p:cNvPr id="27" name="Rectangle 53"/>
          <p:cNvSpPr/>
          <p:nvPr/>
        </p:nvSpPr>
        <p:spPr>
          <a:xfrm>
            <a:off x="7663757" y="3189099"/>
            <a:ext cx="2191443" cy="2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+mn-ea"/>
                <a:cs typeface="+mn-cs"/>
              </a:rPr>
              <a:t>Add your title here</a:t>
            </a:r>
          </a:p>
        </p:txBody>
      </p:sp>
      <p:sp>
        <p:nvSpPr>
          <p:cNvPr id="28" name="Rectangle 52"/>
          <p:cNvSpPr/>
          <p:nvPr/>
        </p:nvSpPr>
        <p:spPr>
          <a:xfrm>
            <a:off x="7663757" y="3724275"/>
            <a:ext cx="2191443" cy="2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+mn-ea"/>
                <a:cs typeface="+mn-cs"/>
              </a:rPr>
              <a:t>Key word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等线" pitchFamily="2" charset="-122"/>
                <a:cs typeface="+mn-cs"/>
              </a:rPr>
              <a:t>03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regular" pitchFamily="34" charset="0"/>
              <a:ea typeface="+mn-ea"/>
              <a:cs typeface="+mn-cs"/>
            </a:endParaRPr>
          </a:p>
        </p:txBody>
      </p:sp>
      <p:sp>
        <p:nvSpPr>
          <p:cNvPr id="29" name="Rectangle 53"/>
          <p:cNvSpPr/>
          <p:nvPr/>
        </p:nvSpPr>
        <p:spPr>
          <a:xfrm>
            <a:off x="7663757" y="3946617"/>
            <a:ext cx="2191443" cy="2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+mn-ea"/>
                <a:cs typeface="+mn-cs"/>
              </a:rPr>
              <a:t>Add your title here</a:t>
            </a:r>
          </a:p>
        </p:txBody>
      </p:sp>
      <p:sp>
        <p:nvSpPr>
          <p:cNvPr id="30" name="Rectangle 52"/>
          <p:cNvSpPr/>
          <p:nvPr/>
        </p:nvSpPr>
        <p:spPr>
          <a:xfrm>
            <a:off x="7663757" y="4515466"/>
            <a:ext cx="2191443" cy="2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+mn-ea"/>
                <a:cs typeface="+mn-cs"/>
              </a:rPr>
              <a:t>Key word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等线" pitchFamily="2" charset="-122"/>
                <a:cs typeface="+mn-cs"/>
              </a:rPr>
              <a:t>04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regular" pitchFamily="34" charset="0"/>
              <a:ea typeface="+mn-ea"/>
              <a:cs typeface="+mn-cs"/>
            </a:endParaRPr>
          </a:p>
        </p:txBody>
      </p:sp>
      <p:sp>
        <p:nvSpPr>
          <p:cNvPr id="31" name="Rectangle 53"/>
          <p:cNvSpPr/>
          <p:nvPr/>
        </p:nvSpPr>
        <p:spPr>
          <a:xfrm>
            <a:off x="7663757" y="4737808"/>
            <a:ext cx="2191443" cy="28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565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regular" pitchFamily="34" charset="0"/>
                <a:ea typeface="+mn-ea"/>
                <a:cs typeface="+mn-cs"/>
              </a:rPr>
              <a:t>Add your title here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9600" y="1924050"/>
            <a:ext cx="6073245" cy="4303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98457"/>
              </p:ext>
            </p:extLst>
          </p:nvPr>
        </p:nvGraphicFramePr>
        <p:xfrm>
          <a:off x="244366" y="1128048"/>
          <a:ext cx="11814110" cy="4673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547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数据库设计分工表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姓名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班级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分工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孙仙东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计算机</a:t>
                      </a:r>
                      <a:r>
                        <a:rPr lang="en-US" sz="2000" kern="100" dirty="0">
                          <a:effectLst/>
                        </a:rPr>
                        <a:t>191</a:t>
                      </a:r>
                      <a:r>
                        <a:rPr lang="zh-CN" sz="2000" kern="100" dirty="0">
                          <a:effectLst/>
                        </a:rPr>
                        <a:t>班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用户需求调查，数据字典建立，触发器建立，插入数据，角色权限分配，数据库调试运行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4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  <a:latin typeface="Times New Roman" pitchFamily="18" charset="0"/>
                          <a:ea typeface="宋体" charset="-122"/>
                        </a:rPr>
                        <a:t>李林旭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00" dirty="0">
                          <a:effectLst/>
                        </a:rPr>
                        <a:t>计算机</a:t>
                      </a:r>
                      <a:r>
                        <a:rPr lang="en-US" altLang="zh-CN" sz="2000" kern="100" dirty="0">
                          <a:effectLst/>
                        </a:rPr>
                        <a:t>191</a:t>
                      </a:r>
                      <a:r>
                        <a:rPr lang="zh-CN" altLang="zh-CN" sz="2000" kern="100" dirty="0">
                          <a:effectLst/>
                        </a:rPr>
                        <a:t>班</a:t>
                      </a:r>
                      <a:endParaRPr lang="zh-CN" alt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用户需求调查，数据流图绘制，概念结构设计：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图绘制，视图建立，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，函数功能实现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江子贤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000" kern="100" dirty="0">
                          <a:effectLst/>
                        </a:rPr>
                        <a:t>计算机</a:t>
                      </a:r>
                      <a:r>
                        <a:rPr lang="en-US" altLang="zh-CN" sz="2000" kern="100" dirty="0">
                          <a:effectLst/>
                        </a:rPr>
                        <a:t>191</a:t>
                      </a:r>
                      <a:r>
                        <a:rPr lang="zh-CN" altLang="zh-CN" sz="2000" kern="100" dirty="0">
                          <a:effectLst/>
                        </a:rPr>
                        <a:t>班</a:t>
                      </a:r>
                      <a:endParaRPr lang="zh-CN" alt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用户需求调查，逻辑结构设计：关系模式范式优化，数据字典建立，撰写实验报告，数据库调试运行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4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柳铭财</a:t>
                      </a: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000" kern="100" dirty="0">
                          <a:effectLst/>
                        </a:rPr>
                        <a:t>计算机</a:t>
                      </a:r>
                      <a:r>
                        <a:rPr lang="en-US" altLang="zh-CN" sz="2000" kern="100" dirty="0">
                          <a:effectLst/>
                        </a:rPr>
                        <a:t>191</a:t>
                      </a:r>
                      <a:r>
                        <a:rPr lang="zh-CN" altLang="zh-CN" sz="2000" kern="100" dirty="0">
                          <a:effectLst/>
                        </a:rPr>
                        <a:t>班</a:t>
                      </a:r>
                      <a:endParaRPr lang="zh-CN" alt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用户需求调查，函数功能实现，插入数据，建立索引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19FE7E94-8D5A-4DBB-BCAA-827F57C98BEB}"/>
              </a:ext>
            </a:extLst>
          </p:cNvPr>
          <p:cNvSpPr txBox="1"/>
          <p:nvPr/>
        </p:nvSpPr>
        <p:spPr>
          <a:xfrm>
            <a:off x="1038664" y="247638"/>
            <a:ext cx="5928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团队分工</a:t>
            </a:r>
            <a:r>
              <a:rPr lang="en-US" altLang="zh-CN" sz="48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 </a:t>
            </a:r>
            <a:endParaRPr lang="zh-CN" altLang="en-US" sz="4800" b="1" dirty="0">
              <a:solidFill>
                <a:srgbClr val="10FBFE"/>
              </a:solidFill>
              <a:latin typeface="汉仪铸字木头人W" panose="00020600040101010101" pitchFamily="18" charset="-122"/>
              <a:ea typeface="汉仪铸字木头人W" panose="00020600040101010101" pitchFamily="18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C84BA0B-576C-4C9F-A56A-096F39E2AA2E}"/>
              </a:ext>
            </a:extLst>
          </p:cNvPr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E2F813A-3E7D-4BF1-AB94-62F6383F9700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948E1F2-19A1-45D7-A7FD-C6CEBFF2864A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D0A5329-1F49-4284-80FA-DBFDAAA20428}"/>
              </a:ext>
            </a:extLst>
          </p:cNvPr>
          <p:cNvSpPr txBox="1">
            <a:spLocks/>
          </p:cNvSpPr>
          <p:nvPr/>
        </p:nvSpPr>
        <p:spPr>
          <a:xfrm>
            <a:off x="1310945" y="1529594"/>
            <a:ext cx="3205876" cy="362268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8800" b="1" dirty="0">
                <a:solidFill>
                  <a:schemeClr val="accent1"/>
                </a:solidFill>
                <a:latin typeface="汉仪秦川漫书W" panose="00020600040101010101" pitchFamily="18" charset="-122"/>
                <a:ea typeface="汉仪秦川漫书W" panose="00020600040101010101" pitchFamily="18" charset="-122"/>
              </a:rPr>
              <a:t>目录</a:t>
            </a:r>
            <a:endParaRPr lang="en-US" altLang="zh-CN" sz="6600" b="1" dirty="0">
              <a:solidFill>
                <a:schemeClr val="accent1"/>
              </a:solidFill>
              <a:latin typeface="汉仪秦川漫书W" panose="00020600040101010101" pitchFamily="18" charset="-122"/>
              <a:ea typeface="汉仪秦川漫书W" panose="00020600040101010101" pitchFamily="18" charset="-122"/>
            </a:endParaRP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汉仪秦川漫书W" panose="00020600040101010101" pitchFamily="18" charset="-122"/>
                <a:ea typeface="汉仪秦川漫书W" panose="00020600040101010101" pitchFamily="18" charset="-122"/>
              </a:rPr>
              <a:t>Contents</a:t>
            </a:r>
            <a:endParaRPr lang="en-GB" sz="2800" b="1" dirty="0">
              <a:solidFill>
                <a:schemeClr val="accent1"/>
              </a:solidFill>
              <a:latin typeface="汉仪秦川漫书W" panose="00020600040101010101" pitchFamily="18" charset="-122"/>
              <a:ea typeface="汉仪秦川漫书W" panose="00020600040101010101" pitchFamily="18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53C4127-A17A-4B80-959F-1E9BD04B9F84}"/>
              </a:ext>
            </a:extLst>
          </p:cNvPr>
          <p:cNvGrpSpPr/>
          <p:nvPr/>
        </p:nvGrpSpPr>
        <p:grpSpPr>
          <a:xfrm>
            <a:off x="5830825" y="526713"/>
            <a:ext cx="1312304" cy="675699"/>
            <a:chOff x="2215144" y="927951"/>
            <a:chExt cx="1244730" cy="897673"/>
          </a:xfrm>
        </p:grpSpPr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88DDAC5F-3CC9-4341-9199-1DEE94943503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2" name="文本框 9">
              <a:extLst>
                <a:ext uri="{FF2B5EF4-FFF2-40B4-BE49-F238E27FC236}">
                  <a16:creationId xmlns:a16="http://schemas.microsoft.com/office/drawing/2014/main" id="{FC6CC023-DAE7-4BD7-9110-72AA47259982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858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dirty="0">
                  <a:solidFill>
                    <a:schemeClr val="bg1"/>
                  </a:solidFill>
                  <a:latin typeface="汉仪尚巍和风体 W" panose="00020600040101010101" pitchFamily="18" charset="-122"/>
                  <a:ea typeface="汉仪尚巍和风体 W" panose="00020600040101010101" pitchFamily="18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汉仪尚巍和风体 W" panose="00020600040101010101" pitchFamily="18" charset="-122"/>
                <a:ea typeface="汉仪尚巍和风体 W" panose="00020600040101010101" pitchFamily="18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511D5DE-B2A5-4EDD-90A2-F53F01C2C9BF}"/>
              </a:ext>
            </a:extLst>
          </p:cNvPr>
          <p:cNvGrpSpPr/>
          <p:nvPr/>
        </p:nvGrpSpPr>
        <p:grpSpPr>
          <a:xfrm>
            <a:off x="6839802" y="526713"/>
            <a:ext cx="4448307" cy="708662"/>
            <a:chOff x="4315150" y="953426"/>
            <a:chExt cx="3857250" cy="54005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EA3CAE5-EA79-4750-8197-81E6DA2D3D47}"/>
                </a:ext>
              </a:extLst>
            </p:cNvPr>
            <p:cNvSpPr/>
            <p:nvPr/>
          </p:nvSpPr>
          <p:spPr>
            <a:xfrm>
              <a:off x="4841196" y="1036090"/>
              <a:ext cx="2827147" cy="38114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用户需求</a:t>
              </a:r>
              <a:r>
                <a:rPr lang="zh-CN" altLang="en-US" sz="2400" b="1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分析</a:t>
              </a: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614EE6C6-3047-470A-B38B-6F4CF5C38185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D9DBFA04-78A4-4B94-9CA8-34A1A8B6AECD}"/>
              </a:ext>
            </a:extLst>
          </p:cNvPr>
          <p:cNvSpPr/>
          <p:nvPr/>
        </p:nvSpPr>
        <p:spPr>
          <a:xfrm>
            <a:off x="-92562" y="4464832"/>
            <a:ext cx="3024947" cy="2393168"/>
          </a:xfrm>
          <a:prstGeom prst="triangle">
            <a:avLst/>
          </a:prstGeom>
          <a:solidFill>
            <a:srgbClr val="005DA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0D48FFC6-538D-4930-B151-7EB3D1A5D2E8}"/>
              </a:ext>
            </a:extLst>
          </p:cNvPr>
          <p:cNvSpPr/>
          <p:nvPr/>
        </p:nvSpPr>
        <p:spPr>
          <a:xfrm>
            <a:off x="990379" y="4899355"/>
            <a:ext cx="2280365" cy="1804097"/>
          </a:xfrm>
          <a:prstGeom prst="triangle">
            <a:avLst/>
          </a:prstGeom>
          <a:solidFill>
            <a:srgbClr val="005DA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405A849-A2DD-4AD5-A608-32FFC0DA6011}"/>
              </a:ext>
            </a:extLst>
          </p:cNvPr>
          <p:cNvGrpSpPr/>
          <p:nvPr/>
        </p:nvGrpSpPr>
        <p:grpSpPr>
          <a:xfrm>
            <a:off x="5837358" y="1503158"/>
            <a:ext cx="1312304" cy="675699"/>
            <a:chOff x="2215144" y="927951"/>
            <a:chExt cx="1244730" cy="897673"/>
          </a:xfrm>
        </p:grpSpPr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82DC6697-74EE-416C-88D5-F8DD8F5DABB5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8" name="文本框 9">
              <a:extLst>
                <a:ext uri="{FF2B5EF4-FFF2-40B4-BE49-F238E27FC236}">
                  <a16:creationId xmlns:a16="http://schemas.microsoft.com/office/drawing/2014/main" id="{774FA042-5CA3-4D16-AE60-3A8EFAE7899B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858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dirty="0">
                  <a:solidFill>
                    <a:schemeClr val="bg1"/>
                  </a:solidFill>
                  <a:latin typeface="汉仪尚巍和风体 W" panose="00020600040101010101" pitchFamily="18" charset="-122"/>
                  <a:ea typeface="汉仪尚巍和风体 W" panose="00020600040101010101" pitchFamily="18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汉仪尚巍和风体 W" panose="00020600040101010101" pitchFamily="18" charset="-122"/>
                <a:ea typeface="汉仪尚巍和风体 W" panose="00020600040101010101" pitchFamily="18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6C30320-6836-419D-A373-5B73055352DD}"/>
              </a:ext>
            </a:extLst>
          </p:cNvPr>
          <p:cNvGrpSpPr/>
          <p:nvPr/>
        </p:nvGrpSpPr>
        <p:grpSpPr>
          <a:xfrm>
            <a:off x="6839802" y="1470195"/>
            <a:ext cx="4448307" cy="708662"/>
            <a:chOff x="4315150" y="953426"/>
            <a:chExt cx="3857250" cy="54005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86DBC2C-2AE1-4F93-A970-DAD4CD1C81E1}"/>
                </a:ext>
              </a:extLst>
            </p:cNvPr>
            <p:cNvSpPr/>
            <p:nvPr/>
          </p:nvSpPr>
          <p:spPr>
            <a:xfrm>
              <a:off x="4841196" y="1036090"/>
              <a:ext cx="2827147" cy="38114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srgbClr val="6AE7FF"/>
                  </a:solidFill>
                  <a:latin typeface="汉仪尚巍和风体 W" panose="00020600040101010101" pitchFamily="18" charset="-122"/>
                  <a:ea typeface="汉仪尚巍和风体 W" panose="00020600040101010101" pitchFamily="18" charset="-122"/>
                </a:rPr>
                <a:t>数据字典</a:t>
              </a:r>
              <a:endParaRPr lang="zh-CN" altLang="en-US" sz="1800" b="1" dirty="0">
                <a:solidFill>
                  <a:srgbClr val="6AE7FF"/>
                </a:solidFill>
                <a:latin typeface="汉仪尚巍和风体 W" panose="00020600040101010101" pitchFamily="18" charset="-122"/>
                <a:ea typeface="汉仪尚巍和风体 W" panose="00020600040101010101" pitchFamily="18" charset="-122"/>
              </a:endParaRPr>
            </a:p>
          </p:txBody>
        </p:sp>
        <p:sp>
          <p:nvSpPr>
            <p:cNvPr id="61" name="平行四边形 60">
              <a:extLst>
                <a:ext uri="{FF2B5EF4-FFF2-40B4-BE49-F238E27FC236}">
                  <a16:creationId xmlns:a16="http://schemas.microsoft.com/office/drawing/2014/main" id="{5DD4D448-341A-4F4C-982B-FEEC8BB9647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5A595A8-B4E7-4A41-9C96-37636A2843A2}"/>
              </a:ext>
            </a:extLst>
          </p:cNvPr>
          <p:cNvGrpSpPr/>
          <p:nvPr/>
        </p:nvGrpSpPr>
        <p:grpSpPr>
          <a:xfrm>
            <a:off x="5837358" y="2472215"/>
            <a:ext cx="1312304" cy="675699"/>
            <a:chOff x="2215144" y="927951"/>
            <a:chExt cx="1244730" cy="897673"/>
          </a:xfrm>
        </p:grpSpPr>
        <p:sp>
          <p:nvSpPr>
            <p:cNvPr id="69" name="平行四边形 68">
              <a:extLst>
                <a:ext uri="{FF2B5EF4-FFF2-40B4-BE49-F238E27FC236}">
                  <a16:creationId xmlns:a16="http://schemas.microsoft.com/office/drawing/2014/main" id="{069A33AE-F701-4A47-80DC-2763B7EDEADA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70" name="文本框 9">
              <a:extLst>
                <a:ext uri="{FF2B5EF4-FFF2-40B4-BE49-F238E27FC236}">
                  <a16:creationId xmlns:a16="http://schemas.microsoft.com/office/drawing/2014/main" id="{53A0C512-B98B-41FC-800B-9EA13585C7D2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858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dirty="0">
                  <a:solidFill>
                    <a:schemeClr val="bg1"/>
                  </a:solidFill>
                  <a:latin typeface="汉仪尚巍和风体 W" panose="00020600040101010101" pitchFamily="18" charset="-122"/>
                  <a:ea typeface="汉仪尚巍和风体 W" panose="00020600040101010101" pitchFamily="18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汉仪尚巍和风体 W" panose="00020600040101010101" pitchFamily="18" charset="-122"/>
                <a:ea typeface="汉仪尚巍和风体 W" panose="00020600040101010101" pitchFamily="18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F969799-CAF1-46E5-9A24-C8DB796E4D8E}"/>
              </a:ext>
            </a:extLst>
          </p:cNvPr>
          <p:cNvGrpSpPr/>
          <p:nvPr/>
        </p:nvGrpSpPr>
        <p:grpSpPr>
          <a:xfrm>
            <a:off x="6839802" y="2439252"/>
            <a:ext cx="4448307" cy="708662"/>
            <a:chOff x="4315150" y="953426"/>
            <a:chExt cx="3857250" cy="540057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1E30ADF-7B23-4418-850B-9C8EF4F24B27}"/>
                </a:ext>
              </a:extLst>
            </p:cNvPr>
            <p:cNvSpPr/>
            <p:nvPr/>
          </p:nvSpPr>
          <p:spPr>
            <a:xfrm>
              <a:off x="4841196" y="1036090"/>
              <a:ext cx="2827147" cy="38114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结构设计</a:t>
              </a:r>
              <a:endParaRPr lang="zh-CN" altLang="en-US" sz="1800" b="1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endParaRPr>
            </a:p>
          </p:txBody>
        </p:sp>
        <p:sp>
          <p:nvSpPr>
            <p:cNvPr id="73" name="平行四边形 72">
              <a:extLst>
                <a:ext uri="{FF2B5EF4-FFF2-40B4-BE49-F238E27FC236}">
                  <a16:creationId xmlns:a16="http://schemas.microsoft.com/office/drawing/2014/main" id="{763CFCB7-6ABC-4E3D-8BA5-042940036332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3971F5D-E703-4352-960F-C0F2C505EC5C}"/>
              </a:ext>
            </a:extLst>
          </p:cNvPr>
          <p:cNvGrpSpPr/>
          <p:nvPr/>
        </p:nvGrpSpPr>
        <p:grpSpPr>
          <a:xfrm>
            <a:off x="5837358" y="3441272"/>
            <a:ext cx="1312304" cy="675699"/>
            <a:chOff x="2215144" y="927951"/>
            <a:chExt cx="1244730" cy="897673"/>
          </a:xfrm>
        </p:grpSpPr>
        <p:sp>
          <p:nvSpPr>
            <p:cNvPr id="75" name="平行四边形 74">
              <a:extLst>
                <a:ext uri="{FF2B5EF4-FFF2-40B4-BE49-F238E27FC236}">
                  <a16:creationId xmlns:a16="http://schemas.microsoft.com/office/drawing/2014/main" id="{A86AE441-3B3F-4A86-A1A6-38A9866E81BE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76" name="文本框 9">
              <a:extLst>
                <a:ext uri="{FF2B5EF4-FFF2-40B4-BE49-F238E27FC236}">
                  <a16:creationId xmlns:a16="http://schemas.microsoft.com/office/drawing/2014/main" id="{E6423323-9CBA-464E-BE73-6C36FF7B3B26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858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dirty="0">
                  <a:solidFill>
                    <a:schemeClr val="bg1"/>
                  </a:solidFill>
                  <a:latin typeface="汉仪尚巍和风体 W" panose="00020600040101010101" pitchFamily="18" charset="-122"/>
                  <a:ea typeface="汉仪尚巍和风体 W" panose="00020600040101010101" pitchFamily="18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汉仪尚巍和风体 W" panose="00020600040101010101" pitchFamily="18" charset="-122"/>
                <a:ea typeface="汉仪尚巍和风体 W" panose="00020600040101010101" pitchFamily="18" charset="-122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34FE10B-AB97-4451-A9D2-0CA70EDDC4C0}"/>
              </a:ext>
            </a:extLst>
          </p:cNvPr>
          <p:cNvGrpSpPr/>
          <p:nvPr/>
        </p:nvGrpSpPr>
        <p:grpSpPr>
          <a:xfrm>
            <a:off x="6839802" y="3408309"/>
            <a:ext cx="4448307" cy="708662"/>
            <a:chOff x="4315150" y="953426"/>
            <a:chExt cx="3857250" cy="540057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4542C00-A209-4223-95E1-231101D4F4E9}"/>
                </a:ext>
              </a:extLst>
            </p:cNvPr>
            <p:cNvSpPr/>
            <p:nvPr/>
          </p:nvSpPr>
          <p:spPr>
            <a:xfrm>
              <a:off x="4841196" y="1036090"/>
              <a:ext cx="2827147" cy="38114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数据库实现</a:t>
              </a:r>
            </a:p>
          </p:txBody>
        </p:sp>
        <p:sp>
          <p:nvSpPr>
            <p:cNvPr id="79" name="平行四边形 78">
              <a:extLst>
                <a:ext uri="{FF2B5EF4-FFF2-40B4-BE49-F238E27FC236}">
                  <a16:creationId xmlns:a16="http://schemas.microsoft.com/office/drawing/2014/main" id="{89FB4A98-E6D9-4D7D-AA25-2F0C14B4FA45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F57CCA0-0FEC-4C8C-9FF6-07F3D8E84042}"/>
              </a:ext>
            </a:extLst>
          </p:cNvPr>
          <p:cNvGrpSpPr/>
          <p:nvPr/>
        </p:nvGrpSpPr>
        <p:grpSpPr>
          <a:xfrm>
            <a:off x="5837358" y="4423513"/>
            <a:ext cx="1312304" cy="675699"/>
            <a:chOff x="2215144" y="927951"/>
            <a:chExt cx="1244730" cy="897673"/>
          </a:xfrm>
        </p:grpSpPr>
        <p:sp>
          <p:nvSpPr>
            <p:cNvPr id="81" name="平行四边形 80">
              <a:extLst>
                <a:ext uri="{FF2B5EF4-FFF2-40B4-BE49-F238E27FC236}">
                  <a16:creationId xmlns:a16="http://schemas.microsoft.com/office/drawing/2014/main" id="{5C3A8562-6D67-41B8-9C02-1DF4DDB99930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2" name="文本框 9">
              <a:extLst>
                <a:ext uri="{FF2B5EF4-FFF2-40B4-BE49-F238E27FC236}">
                  <a16:creationId xmlns:a16="http://schemas.microsoft.com/office/drawing/2014/main" id="{FB750A92-A738-4E62-8F44-10ADA834F7F2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858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dirty="0">
                  <a:solidFill>
                    <a:schemeClr val="bg1"/>
                  </a:solidFill>
                  <a:latin typeface="汉仪尚巍和风体 W" panose="00020600040101010101" pitchFamily="18" charset="-122"/>
                  <a:ea typeface="汉仪尚巍和风体 W" panose="00020600040101010101" pitchFamily="18" charset="-122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汉仪尚巍和风体 W" panose="00020600040101010101" pitchFamily="18" charset="-122"/>
                <a:ea typeface="汉仪尚巍和风体 W" panose="00020600040101010101" pitchFamily="18" charset="-122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79ADA06-EF4C-42AD-8134-09D1B844DE70}"/>
              </a:ext>
            </a:extLst>
          </p:cNvPr>
          <p:cNvGrpSpPr/>
          <p:nvPr/>
        </p:nvGrpSpPr>
        <p:grpSpPr>
          <a:xfrm>
            <a:off x="6839802" y="4390550"/>
            <a:ext cx="4448307" cy="708662"/>
            <a:chOff x="4315150" y="953426"/>
            <a:chExt cx="3857250" cy="54005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D361A9E-F3C8-48E6-9F84-CFF26CFD77FE}"/>
                </a:ext>
              </a:extLst>
            </p:cNvPr>
            <p:cNvSpPr/>
            <p:nvPr/>
          </p:nvSpPr>
          <p:spPr>
            <a:xfrm>
              <a:off x="4841196" y="1036090"/>
              <a:ext cx="2827147" cy="38114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团队分工</a:t>
              </a:r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EEEA606C-00C5-4EBE-BA15-758C6674AC55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6F577E8-1641-47A2-9E20-E5DEA7852F1F}"/>
              </a:ext>
            </a:extLst>
          </p:cNvPr>
          <p:cNvGrpSpPr/>
          <p:nvPr/>
        </p:nvGrpSpPr>
        <p:grpSpPr>
          <a:xfrm>
            <a:off x="5837358" y="5480036"/>
            <a:ext cx="1312304" cy="675699"/>
            <a:chOff x="2215144" y="927951"/>
            <a:chExt cx="1244730" cy="897673"/>
          </a:xfrm>
        </p:grpSpPr>
        <p:sp>
          <p:nvSpPr>
            <p:cNvPr id="87" name="平行四边形 86">
              <a:extLst>
                <a:ext uri="{FF2B5EF4-FFF2-40B4-BE49-F238E27FC236}">
                  <a16:creationId xmlns:a16="http://schemas.microsoft.com/office/drawing/2014/main" id="{0588EB38-15E8-414D-8C52-D22AD8914081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8" name="文本框 9">
              <a:extLst>
                <a:ext uri="{FF2B5EF4-FFF2-40B4-BE49-F238E27FC236}">
                  <a16:creationId xmlns:a16="http://schemas.microsoft.com/office/drawing/2014/main" id="{58F30FB8-8914-46FC-8E1D-73F3C18C049D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858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dirty="0">
                  <a:solidFill>
                    <a:schemeClr val="bg1"/>
                  </a:solidFill>
                  <a:latin typeface="汉仪尚巍和风体 W" panose="00020600040101010101" pitchFamily="18" charset="-122"/>
                  <a:ea typeface="汉仪尚巍和风体 W" panose="00020600040101010101" pitchFamily="18" charset="-122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汉仪尚巍和风体 W" panose="00020600040101010101" pitchFamily="18" charset="-122"/>
                <a:ea typeface="汉仪尚巍和风体 W" panose="00020600040101010101" pitchFamily="18" charset="-122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491A075E-AAF6-4E1B-811B-A968E3444498}"/>
              </a:ext>
            </a:extLst>
          </p:cNvPr>
          <p:cNvGrpSpPr/>
          <p:nvPr/>
        </p:nvGrpSpPr>
        <p:grpSpPr>
          <a:xfrm>
            <a:off x="6839802" y="5447073"/>
            <a:ext cx="4448307" cy="708662"/>
            <a:chOff x="4315150" y="953426"/>
            <a:chExt cx="3857250" cy="54005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73B61962-AF2A-4959-8B42-3621810AA6B6}"/>
                </a:ext>
              </a:extLst>
            </p:cNvPr>
            <p:cNvSpPr/>
            <p:nvPr/>
          </p:nvSpPr>
          <p:spPr>
            <a:xfrm>
              <a:off x="4841196" y="1036090"/>
              <a:ext cx="2827147" cy="38114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心得体会</a:t>
              </a:r>
            </a:p>
          </p:txBody>
        </p:sp>
        <p:sp>
          <p:nvSpPr>
            <p:cNvPr id="91" name="平行四边形 90">
              <a:extLst>
                <a:ext uri="{FF2B5EF4-FFF2-40B4-BE49-F238E27FC236}">
                  <a16:creationId xmlns:a16="http://schemas.microsoft.com/office/drawing/2014/main" id="{C607D3CF-1185-4D7D-BF74-C76774D17DFB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696594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  <a:latin typeface="汉仪尚巍和风体 W" panose="00020600040101010101" pitchFamily="18" charset="-122"/>
                <a:ea typeface="汉仪尚巍和风体 W" panose="00020600040101010101" pitchFamily="18" charset="-122"/>
              </a:rPr>
              <a:t>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31708" y="2875002"/>
            <a:ext cx="5090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 dirty="0">
                <a:solidFill>
                  <a:srgbClr val="10FBFE"/>
                </a:solidFill>
                <a:latin typeface="汉仪东海墨行 W" panose="00020600040101010101" pitchFamily="18" charset="-122"/>
                <a:ea typeface="汉仪东海墨行 W" panose="00020600040101010101" pitchFamily="18" charset="-122"/>
              </a:rPr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31002067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69695" y="3108008"/>
            <a:ext cx="1285875" cy="1285875"/>
            <a:chOff x="952500" y="2762250"/>
            <a:chExt cx="1714500" cy="1714500"/>
          </a:xfrm>
        </p:grpSpPr>
        <p:sp>
          <p:nvSpPr>
            <p:cNvPr id="222" name="椭圆 221"/>
            <p:cNvSpPr/>
            <p:nvPr/>
          </p:nvSpPr>
          <p:spPr>
            <a:xfrm>
              <a:off x="952500" y="2762250"/>
              <a:ext cx="1714500" cy="1714500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9461" name="图片 5" descr="54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952750"/>
              <a:ext cx="1439863" cy="143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2441258" y="3108008"/>
            <a:ext cx="1285875" cy="1285875"/>
            <a:chOff x="2381250" y="2762250"/>
            <a:chExt cx="1714500" cy="1714500"/>
          </a:xfrm>
        </p:grpSpPr>
        <p:sp>
          <p:nvSpPr>
            <p:cNvPr id="223" name="椭圆 222"/>
            <p:cNvSpPr/>
            <p:nvPr/>
          </p:nvSpPr>
          <p:spPr>
            <a:xfrm>
              <a:off x="2381250" y="2762250"/>
              <a:ext cx="1714500" cy="1714500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9462" name="图片 6" descr="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50" y="3143250"/>
              <a:ext cx="1011238" cy="101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3512820" y="3108008"/>
            <a:ext cx="1285875" cy="1285875"/>
            <a:chOff x="3810000" y="2762250"/>
            <a:chExt cx="1714500" cy="1714500"/>
          </a:xfrm>
        </p:grpSpPr>
        <p:sp>
          <p:nvSpPr>
            <p:cNvPr id="224" name="椭圆 223"/>
            <p:cNvSpPr/>
            <p:nvPr/>
          </p:nvSpPr>
          <p:spPr>
            <a:xfrm>
              <a:off x="3810000" y="2762250"/>
              <a:ext cx="1714500" cy="1714500"/>
            </a:xfrm>
            <a:prstGeom prst="ellipse">
              <a:avLst/>
            </a:pr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9463" name="图片 7" descr="589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50" y="3048000"/>
              <a:ext cx="1195388" cy="1195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911089" y="3803363"/>
            <a:ext cx="49936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lt"/>
              </a:rPr>
              <a:t>需求并不是一开始就是很清楚的</a:t>
            </a:r>
            <a:r>
              <a: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lt"/>
              </a:rPr>
              <a:t>,</a:t>
            </a: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sym typeface="+mn-lt"/>
              </a:rPr>
              <a:t>要经过不断的讨论</a:t>
            </a:r>
            <a:endParaRPr lang="en-US" altLang="zh-CN" sz="2400" b="1" dirty="0">
              <a:solidFill>
                <a:srgbClr val="6AE7FF"/>
              </a:solidFill>
              <a:latin typeface="汉仪颜楷 W" panose="00020600040101010101" pitchFamily="18" charset="-122"/>
              <a:ea typeface="汉仪颜楷 W" panose="00020600040101010101" pitchFamily="18" charset="-122"/>
            </a:endParaRPr>
          </a:p>
        </p:txBody>
      </p:sp>
      <p:sp>
        <p:nvSpPr>
          <p:cNvPr id="30831" name="文本框 13"/>
          <p:cNvSpPr txBox="1">
            <a:spLocks noChangeArrowheads="1"/>
          </p:cNvSpPr>
          <p:nvPr/>
        </p:nvSpPr>
        <p:spPr bwMode="auto">
          <a:xfrm>
            <a:off x="5792470" y="5438775"/>
            <a:ext cx="27051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5968365" y="2315385"/>
            <a:ext cx="4842510" cy="1270"/>
          </a:xfrm>
          <a:prstGeom prst="line">
            <a:avLst/>
          </a:prstGeom>
          <a:ln w="12700">
            <a:solidFill>
              <a:srgbClr val="6AE7FF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DE24291-C1E4-4270-9A1B-3DF64A78AADA}"/>
              </a:ext>
            </a:extLst>
          </p:cNvPr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915AFB2-C575-4CBB-AEE6-A35BB173E297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8B13516-4561-439D-B075-680D4685AC9F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246C475-2FBB-444A-B9B2-14E6BD6156B3}"/>
              </a:ext>
            </a:extLst>
          </p:cNvPr>
          <p:cNvSpPr txBox="1"/>
          <p:nvPr/>
        </p:nvSpPr>
        <p:spPr>
          <a:xfrm>
            <a:off x="1038664" y="247638"/>
            <a:ext cx="5928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心得</a:t>
            </a:r>
            <a:r>
              <a:rPr lang="en-US" altLang="zh-CN" sz="48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 </a:t>
            </a:r>
            <a:endParaRPr lang="zh-CN" altLang="en-US" sz="4800" b="1" dirty="0">
              <a:solidFill>
                <a:srgbClr val="10FBFE"/>
              </a:solidFill>
              <a:latin typeface="汉仪铸字木头人W" panose="00020600040101010101" pitchFamily="18" charset="-122"/>
              <a:ea typeface="汉仪铸字木头人W" panose="00020600040101010101" pitchFamily="18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A139413-54B7-4AE4-943B-234A28A10AC2}"/>
              </a:ext>
            </a:extLst>
          </p:cNvPr>
          <p:cNvCxnSpPr/>
          <p:nvPr/>
        </p:nvCxnSpPr>
        <p:spPr>
          <a:xfrm>
            <a:off x="5968365" y="3425825"/>
            <a:ext cx="4842510" cy="1270"/>
          </a:xfrm>
          <a:prstGeom prst="line">
            <a:avLst/>
          </a:prstGeom>
          <a:ln w="12700">
            <a:solidFill>
              <a:srgbClr val="6AE7FF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A13F07-F5F9-41DF-979E-4BB96F334294}"/>
              </a:ext>
            </a:extLst>
          </p:cNvPr>
          <p:cNvCxnSpPr/>
          <p:nvPr/>
        </p:nvCxnSpPr>
        <p:spPr>
          <a:xfrm>
            <a:off x="5968365" y="4590875"/>
            <a:ext cx="4842510" cy="1270"/>
          </a:xfrm>
          <a:prstGeom prst="line">
            <a:avLst/>
          </a:prstGeom>
          <a:ln w="12700">
            <a:solidFill>
              <a:srgbClr val="6AE7FF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B0FEAB0-0BA3-435E-BA13-BC07C1ABDEE2}"/>
              </a:ext>
            </a:extLst>
          </p:cNvPr>
          <p:cNvGrpSpPr/>
          <p:nvPr/>
        </p:nvGrpSpPr>
        <p:grpSpPr>
          <a:xfrm>
            <a:off x="5272776" y="1467834"/>
            <a:ext cx="606425" cy="606425"/>
            <a:chOff x="2089" y="2413"/>
            <a:chExt cx="1152" cy="115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ED2A76B-A130-46BD-8138-9AAA084621A4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914851C-EA8E-4DA0-A6F3-1B4D342EC098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50F8AE8-FACE-48A4-A0EA-2C9C5F763E75}"/>
              </a:ext>
            </a:extLst>
          </p:cNvPr>
          <p:cNvSpPr txBox="1"/>
          <p:nvPr/>
        </p:nvSpPr>
        <p:spPr>
          <a:xfrm>
            <a:off x="5968365" y="1481892"/>
            <a:ext cx="499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团队之间的沟通非常重要</a:t>
            </a:r>
            <a:r>
              <a: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,</a:t>
            </a: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尤其是在数据库各模块进行合并时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4FA62E3-6213-4E0A-977E-8BB6A8A2CE37}"/>
              </a:ext>
            </a:extLst>
          </p:cNvPr>
          <p:cNvGrpSpPr/>
          <p:nvPr/>
        </p:nvGrpSpPr>
        <p:grpSpPr>
          <a:xfrm>
            <a:off x="5273040" y="2676602"/>
            <a:ext cx="606425" cy="606425"/>
            <a:chOff x="2089" y="2413"/>
            <a:chExt cx="1152" cy="1152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CE707F0-AA21-4F46-BF0A-454B57276B53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1B443C3-138D-497D-BAA2-EA804424E81F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5800D82-44F7-4303-A735-9EC4AD4209FD}"/>
              </a:ext>
            </a:extLst>
          </p:cNvPr>
          <p:cNvGrpSpPr/>
          <p:nvPr/>
        </p:nvGrpSpPr>
        <p:grpSpPr>
          <a:xfrm>
            <a:off x="5272776" y="3980740"/>
            <a:ext cx="606425" cy="606425"/>
            <a:chOff x="2089" y="2413"/>
            <a:chExt cx="1152" cy="115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6481A41-3722-4CA3-A7D8-27E934A3F7E2}"/>
                </a:ext>
              </a:extLst>
            </p:cNvPr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CC8AA9C-BDBF-4ED1-9D74-FEA8A4293281}"/>
                </a:ext>
              </a:extLst>
            </p:cNvPr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EB3F1EAD-1AD7-4212-A3ED-10AC53B8A075}"/>
              </a:ext>
            </a:extLst>
          </p:cNvPr>
          <p:cNvSpPr txBox="1"/>
          <p:nvPr/>
        </p:nvSpPr>
        <p:spPr>
          <a:xfrm>
            <a:off x="5911089" y="2632864"/>
            <a:ext cx="499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对于整体的设计方向</a:t>
            </a:r>
            <a:r>
              <a: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,</a:t>
            </a: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以及各模块设计的联系之间</a:t>
            </a:r>
            <a:r>
              <a: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,</a:t>
            </a:r>
            <a:r>
              <a:rPr lang="zh-CN" altLang="en-US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rPr>
              <a:t>要达成统一</a:t>
            </a:r>
            <a:endParaRPr lang="en-US" altLang="zh-CN" sz="2400" b="1" dirty="0">
              <a:solidFill>
                <a:srgbClr val="6AE7FF"/>
              </a:solidFill>
              <a:latin typeface="汉仪颜楷 W" panose="00020600040101010101" pitchFamily="18" charset="-122"/>
              <a:ea typeface="汉仪颜楷 W" panose="00020600040101010101" pitchFamily="18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" y="-2540"/>
            <a:ext cx="6817360" cy="6863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78500" y="2399030"/>
            <a:ext cx="6116583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THANK YOU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  <a:latin typeface="汉仪尚巍和风体 W" panose="00020600040101010101" pitchFamily="18" charset="-122"/>
                <a:ea typeface="汉仪尚巍和风体 W" panose="00020600040101010101" pitchFamily="18" charset="-122"/>
              </a:rPr>
              <a:t>01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30946" y="2921168"/>
            <a:ext cx="49881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 dirty="0">
                <a:solidFill>
                  <a:srgbClr val="10FBFE"/>
                </a:solidFill>
                <a:latin typeface="汉仪东海墨行 W" panose="00020600040101010101" pitchFamily="18" charset="-122"/>
                <a:ea typeface="汉仪东海墨行 W" panose="00020600040101010101" pitchFamily="18" charset="-122"/>
              </a:rPr>
              <a:t>用户需求分析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汉仪尚巍和风体 W" panose="00020600040101010101" pitchFamily="18" charset="-122"/>
                  <a:ea typeface="汉仪尚巍和风体 W" panose="00020600040101010101" pitchFamily="18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23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  <a:sym typeface="+mn-ea"/>
              </a:rPr>
              <a:t>需求分析</a:t>
            </a:r>
            <a:r>
              <a:rPr lang="en-US" altLang="zh-CN" sz="2800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endParaRPr lang="zh-CN" altLang="en-US" sz="2800" b="1" dirty="0">
              <a:solidFill>
                <a:srgbClr val="10FBF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293292" y="1637427"/>
            <a:ext cx="3936989" cy="1296943"/>
            <a:chOff x="6762750" y="1103750"/>
            <a:chExt cx="5249318" cy="1729258"/>
          </a:xfrm>
        </p:grpSpPr>
        <p:sp>
          <p:nvSpPr>
            <p:cNvPr id="8198" name="矩形 16"/>
            <p:cNvSpPr>
              <a:spLocks noChangeArrowheads="1"/>
            </p:cNvSpPr>
            <p:nvPr/>
          </p:nvSpPr>
          <p:spPr bwMode="auto">
            <a:xfrm>
              <a:off x="7357095" y="1666877"/>
              <a:ext cx="4654973" cy="1166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各类员工的权限分配，仓库管理员，收银员，柜台负责人</a:t>
              </a:r>
              <a:endParaRPr lang="en-US" altLang="zh-CN" dirty="0">
                <a:solidFill>
                  <a:schemeClr val="bg1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endParaRPr>
            </a:p>
          </p:txBody>
        </p:sp>
        <p:sp>
          <p:nvSpPr>
            <p:cNvPr id="8199" name="矩形 9"/>
            <p:cNvSpPr>
              <a:spLocks noChangeArrowheads="1"/>
            </p:cNvSpPr>
            <p:nvPr/>
          </p:nvSpPr>
          <p:spPr bwMode="auto">
            <a:xfrm>
              <a:off x="7238999" y="1103750"/>
              <a:ext cx="2919412" cy="77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solidFill>
                    <a:srgbClr val="6AE7FF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员工管理</a:t>
              </a:r>
            </a:p>
          </p:txBody>
        </p:sp>
        <p:grpSp>
          <p:nvGrpSpPr>
            <p:cNvPr id="8204" name="组合 16"/>
            <p:cNvGrpSpPr/>
            <p:nvPr/>
          </p:nvGrpSpPr>
          <p:grpSpPr bwMode="auto">
            <a:xfrm>
              <a:off x="6762750" y="1238250"/>
              <a:ext cx="571500" cy="428625"/>
              <a:chOff x="3000364" y="642924"/>
              <a:chExt cx="428628" cy="321471"/>
            </a:xfrm>
          </p:grpSpPr>
          <p:sp>
            <p:nvSpPr>
              <p:cNvPr id="15" name="等腰三角形 14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5400000">
                <a:off x="2982504" y="696503"/>
                <a:ext cx="250033" cy="214314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631055" y="2224405"/>
            <a:ext cx="2928938" cy="3003947"/>
            <a:chOff x="4000500" y="1714500"/>
            <a:chExt cx="3905250" cy="4005263"/>
          </a:xfrm>
        </p:grpSpPr>
        <p:grpSp>
          <p:nvGrpSpPr>
            <p:cNvPr id="8194" name="组合 4"/>
            <p:cNvGrpSpPr/>
            <p:nvPr/>
          </p:nvGrpSpPr>
          <p:grpSpPr bwMode="auto">
            <a:xfrm>
              <a:off x="4000500" y="1714500"/>
              <a:ext cx="3905250" cy="4005263"/>
              <a:chOff x="857223" y="954920"/>
              <a:chExt cx="3357586" cy="3406892"/>
            </a:xfrm>
          </p:grpSpPr>
          <p:sp>
            <p:nvSpPr>
              <p:cNvPr id="6" name="椭圆 5"/>
              <p:cNvSpPr/>
              <p:nvPr/>
            </p:nvSpPr>
            <p:spPr>
              <a:xfrm rot="1906325">
                <a:off x="2063770" y="954920"/>
                <a:ext cx="1029114" cy="3356929"/>
              </a:xfrm>
              <a:prstGeom prst="ellipse">
                <a:avLst/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 rot="19526860">
                <a:off x="2108811" y="1004883"/>
                <a:ext cx="1030478" cy="3356929"/>
              </a:xfrm>
              <a:prstGeom prst="ellipse">
                <a:avLst/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rot="16200000">
                <a:off x="2035717" y="964719"/>
                <a:ext cx="1000598" cy="3357586"/>
              </a:xfrm>
              <a:prstGeom prst="ellipse">
                <a:avLst/>
              </a:prstGeom>
              <a:noFill/>
              <a:ln w="9525"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6191250" y="2286000"/>
              <a:ext cx="190500" cy="1905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143750" y="4762500"/>
              <a:ext cx="190500" cy="1905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270375" y="3933825"/>
              <a:ext cx="190500" cy="1905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74393" y="3960336"/>
            <a:ext cx="5660200" cy="1738130"/>
            <a:chOff x="6762750" y="1119505"/>
            <a:chExt cx="7546933" cy="2317505"/>
          </a:xfrm>
        </p:grpSpPr>
        <p:sp>
          <p:nvSpPr>
            <p:cNvPr id="34" name="矩形 16"/>
            <p:cNvSpPr>
              <a:spLocks noChangeArrowheads="1"/>
            </p:cNvSpPr>
            <p:nvPr/>
          </p:nvSpPr>
          <p:spPr bwMode="auto">
            <a:xfrm>
              <a:off x="7328918" y="1716882"/>
              <a:ext cx="6980765" cy="172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 eaLnBrk="1" hangingPunct="1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汉仪颜楷 W" panose="00020600040101010101" pitchFamily="18" charset="-122"/>
                  <a:ea typeface="汉仪颜楷 W" panose="00020600040101010101" pitchFamily="18" charset="-122"/>
                </a:rPr>
                <a:t>药品的出库，进库</a:t>
              </a:r>
              <a:endParaRPr lang="en-US" altLang="zh-CN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endParaRPr>
            </a:p>
            <a:p>
              <a:pPr algn="l" eaLnBrk="1" hangingPunct="1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药品信息的及时更新，查询</a:t>
              </a:r>
              <a:endParaRPr lang="en-US" altLang="zh-CN" dirty="0">
                <a:solidFill>
                  <a:schemeClr val="bg1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endParaRPr>
            </a:p>
            <a:p>
              <a:pPr algn="l" eaLnBrk="1" hangingPunct="1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分析药品数据，及时更换药品，提高利润</a:t>
              </a:r>
              <a:endParaRPr lang="en-US" altLang="zh-CN" dirty="0">
                <a:solidFill>
                  <a:schemeClr val="bg1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endParaRPr>
            </a:p>
          </p:txBody>
        </p:sp>
        <p:sp>
          <p:nvSpPr>
            <p:cNvPr id="35" name="矩形 9"/>
            <p:cNvSpPr>
              <a:spLocks noChangeArrowheads="1"/>
            </p:cNvSpPr>
            <p:nvPr/>
          </p:nvSpPr>
          <p:spPr bwMode="auto">
            <a:xfrm>
              <a:off x="7334253" y="1119505"/>
              <a:ext cx="2919412" cy="77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3200" b="1" dirty="0">
                  <a:solidFill>
                    <a:srgbClr val="6AE7FF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仓库管理</a:t>
              </a:r>
            </a:p>
          </p:txBody>
        </p:sp>
        <p:grpSp>
          <p:nvGrpSpPr>
            <p:cNvPr id="36" name="组合 16"/>
            <p:cNvGrpSpPr/>
            <p:nvPr/>
          </p:nvGrpSpPr>
          <p:grpSpPr bwMode="auto">
            <a:xfrm>
              <a:off x="6762750" y="1238250"/>
              <a:ext cx="571503" cy="428625"/>
              <a:chOff x="3000362" y="642924"/>
              <a:chExt cx="428630" cy="321471"/>
            </a:xfrm>
          </p:grpSpPr>
          <p:sp>
            <p:nvSpPr>
              <p:cNvPr id="37" name="等腰三角形 36"/>
              <p:cNvSpPr/>
              <p:nvPr/>
            </p:nvSpPr>
            <p:spPr>
              <a:xfrm rot="5400000">
                <a:off x="3125380" y="660784"/>
                <a:ext cx="321471" cy="285752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5400000">
                <a:off x="2982503" y="696503"/>
                <a:ext cx="250033" cy="214315"/>
              </a:xfrm>
              <a:prstGeom prst="triangle">
                <a:avLst/>
              </a:prstGeom>
              <a:solidFill>
                <a:srgbClr val="6AE7F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374808" y="481330"/>
            <a:ext cx="200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6AE7FF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</a:rPr>
              <a:t>店主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755" y="481330"/>
            <a:ext cx="523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  <a:sym typeface="+mn-ea"/>
              </a:rPr>
              <a:t>仓库管理</a:t>
            </a:r>
            <a:r>
              <a:rPr lang="en-US" altLang="zh-CN" sz="28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  <a:sym typeface="+mn-ea"/>
              </a:rPr>
              <a:t>/</a:t>
            </a:r>
            <a:r>
              <a:rPr lang="zh-CN" altLang="en-US" sz="2800" b="1" dirty="0">
                <a:solidFill>
                  <a:srgbClr val="10FBFE"/>
                </a:solidFill>
                <a:latin typeface="点字文人榜书" panose="00020600040101010101" pitchFamily="18" charset="-122"/>
                <a:ea typeface="点字文人榜书" panose="00020600040101010101" pitchFamily="18" charset="-122"/>
                <a:sym typeface="+mn-ea"/>
              </a:rPr>
              <a:t>仓库管理员</a:t>
            </a:r>
          </a:p>
        </p:txBody>
      </p:sp>
      <p:sp>
        <p:nvSpPr>
          <p:cNvPr id="6" name="任意多边形: 形状 1"/>
          <p:cNvSpPr/>
          <p:nvPr/>
        </p:nvSpPr>
        <p:spPr>
          <a:xfrm>
            <a:off x="0" y="2958986"/>
            <a:ext cx="12192000" cy="1347474"/>
          </a:xfrm>
          <a:custGeom>
            <a:avLst/>
            <a:gdLst>
              <a:gd name="connsiteX0" fmla="*/ 0 w 10898372"/>
              <a:gd name="connsiteY0" fmla="*/ 209517 h 1347474"/>
              <a:gd name="connsiteX1" fmla="*/ 2392326 w 10898372"/>
              <a:gd name="connsiteY1" fmla="*/ 1347201 h 1347474"/>
              <a:gd name="connsiteX2" fmla="*/ 4433777 w 10898372"/>
              <a:gd name="connsiteY2" fmla="*/ 326475 h 1347474"/>
              <a:gd name="connsiteX3" fmla="*/ 6996223 w 10898372"/>
              <a:gd name="connsiteY3" fmla="*/ 1272773 h 1347474"/>
              <a:gd name="connsiteX4" fmla="*/ 9399181 w 10898372"/>
              <a:gd name="connsiteY4" fmla="*/ 18131 h 1347474"/>
              <a:gd name="connsiteX5" fmla="*/ 10898372 w 10898372"/>
              <a:gd name="connsiteY5" fmla="*/ 645452 h 134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8372" h="1347474">
                <a:moveTo>
                  <a:pt x="0" y="209517"/>
                </a:moveTo>
                <a:cubicBezTo>
                  <a:pt x="826681" y="768612"/>
                  <a:pt x="1653363" y="1327708"/>
                  <a:pt x="2392326" y="1347201"/>
                </a:cubicBezTo>
                <a:cubicBezTo>
                  <a:pt x="3131289" y="1366694"/>
                  <a:pt x="3666461" y="338880"/>
                  <a:pt x="4433777" y="326475"/>
                </a:cubicBezTo>
                <a:cubicBezTo>
                  <a:pt x="5201093" y="314070"/>
                  <a:pt x="6168656" y="1324164"/>
                  <a:pt x="6996223" y="1272773"/>
                </a:cubicBezTo>
                <a:cubicBezTo>
                  <a:pt x="7823790" y="1221382"/>
                  <a:pt x="8748823" y="122684"/>
                  <a:pt x="9399181" y="18131"/>
                </a:cubicBezTo>
                <a:cubicBezTo>
                  <a:pt x="10049539" y="-86422"/>
                  <a:pt x="10473955" y="279515"/>
                  <a:pt x="10898372" y="645452"/>
                </a:cubicBezTo>
              </a:path>
            </a:pathLst>
          </a:custGeom>
          <a:noFill/>
          <a:ln>
            <a:solidFill>
              <a:srgbClr val="6AE7FF">
                <a:alpha val="61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991832" y="3742659"/>
            <a:ext cx="914400" cy="914400"/>
            <a:chOff x="1991832" y="3742659"/>
            <a:chExt cx="914400" cy="914400"/>
          </a:xfrm>
        </p:grpSpPr>
        <p:sp>
          <p:nvSpPr>
            <p:cNvPr id="7" name="椭圆 6"/>
            <p:cNvSpPr/>
            <p:nvPr/>
          </p:nvSpPr>
          <p:spPr>
            <a:xfrm>
              <a:off x="1991832" y="3742659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statistics-on-laptop_82095"/>
            <p:cNvSpPr>
              <a:spLocks noChangeAspect="1"/>
            </p:cNvSpPr>
            <p:nvPr/>
          </p:nvSpPr>
          <p:spPr bwMode="auto">
            <a:xfrm>
              <a:off x="2254903" y="3999630"/>
              <a:ext cx="388257" cy="388257"/>
            </a:xfrm>
            <a:custGeom>
              <a:avLst/>
              <a:gdLst>
                <a:gd name="connsiteX0" fmla="*/ 211137 w 331788"/>
                <a:gd name="connsiteY0" fmla="*/ 211138 h 331788"/>
                <a:gd name="connsiteX1" fmla="*/ 211137 w 331788"/>
                <a:gd name="connsiteY1" fmla="*/ 314326 h 331788"/>
                <a:gd name="connsiteX2" fmla="*/ 314325 w 331788"/>
                <a:gd name="connsiteY2" fmla="*/ 211138 h 331788"/>
                <a:gd name="connsiteX3" fmla="*/ 211137 w 331788"/>
                <a:gd name="connsiteY3" fmla="*/ 211138 h 331788"/>
                <a:gd name="connsiteX4" fmla="*/ 203047 w 331788"/>
                <a:gd name="connsiteY4" fmla="*/ 195263 h 331788"/>
                <a:gd name="connsiteX5" fmla="*/ 323713 w 331788"/>
                <a:gd name="connsiteY5" fmla="*/ 195263 h 331788"/>
                <a:gd name="connsiteX6" fmla="*/ 328903 w 331788"/>
                <a:gd name="connsiteY6" fmla="*/ 197858 h 331788"/>
                <a:gd name="connsiteX7" fmla="*/ 330200 w 331788"/>
                <a:gd name="connsiteY7" fmla="*/ 204345 h 331788"/>
                <a:gd name="connsiteX8" fmla="*/ 204344 w 331788"/>
                <a:gd name="connsiteY8" fmla="*/ 330201 h 331788"/>
                <a:gd name="connsiteX9" fmla="*/ 203047 w 331788"/>
                <a:gd name="connsiteY9" fmla="*/ 330201 h 331788"/>
                <a:gd name="connsiteX10" fmla="*/ 197857 w 331788"/>
                <a:gd name="connsiteY10" fmla="*/ 328904 h 331788"/>
                <a:gd name="connsiteX11" fmla="*/ 195262 w 331788"/>
                <a:gd name="connsiteY11" fmla="*/ 323714 h 331788"/>
                <a:gd name="connsiteX12" fmla="*/ 195262 w 331788"/>
                <a:gd name="connsiteY12" fmla="*/ 203048 h 331788"/>
                <a:gd name="connsiteX13" fmla="*/ 203047 w 331788"/>
                <a:gd name="connsiteY13" fmla="*/ 195263 h 331788"/>
                <a:gd name="connsiteX14" fmla="*/ 165894 w 331788"/>
                <a:gd name="connsiteY14" fmla="*/ 0 h 331788"/>
                <a:gd name="connsiteX15" fmla="*/ 331788 w 331788"/>
                <a:gd name="connsiteY15" fmla="*/ 165894 h 331788"/>
                <a:gd name="connsiteX16" fmla="*/ 316236 w 331788"/>
                <a:gd name="connsiteY16" fmla="*/ 181446 h 331788"/>
                <a:gd name="connsiteX17" fmla="*/ 181446 w 331788"/>
                <a:gd name="connsiteY17" fmla="*/ 181446 h 331788"/>
                <a:gd name="connsiteX18" fmla="*/ 181446 w 331788"/>
                <a:gd name="connsiteY18" fmla="*/ 316236 h 331788"/>
                <a:gd name="connsiteX19" fmla="*/ 165894 w 331788"/>
                <a:gd name="connsiteY19" fmla="*/ 331788 h 331788"/>
                <a:gd name="connsiteX20" fmla="*/ 0 w 331788"/>
                <a:gd name="connsiteY20" fmla="*/ 165894 h 331788"/>
                <a:gd name="connsiteX21" fmla="*/ 165894 w 331788"/>
                <a:gd name="connsiteY21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1788" h="331788">
                  <a:moveTo>
                    <a:pt x="211137" y="211138"/>
                  </a:moveTo>
                  <a:cubicBezTo>
                    <a:pt x="211137" y="211138"/>
                    <a:pt x="211137" y="211138"/>
                    <a:pt x="211137" y="314326"/>
                  </a:cubicBezTo>
                  <a:cubicBezTo>
                    <a:pt x="262731" y="305297"/>
                    <a:pt x="305296" y="262732"/>
                    <a:pt x="314325" y="211138"/>
                  </a:cubicBezTo>
                  <a:cubicBezTo>
                    <a:pt x="314325" y="211138"/>
                    <a:pt x="314325" y="211138"/>
                    <a:pt x="211137" y="211138"/>
                  </a:cubicBezTo>
                  <a:close/>
                  <a:moveTo>
                    <a:pt x="203047" y="195263"/>
                  </a:moveTo>
                  <a:cubicBezTo>
                    <a:pt x="203047" y="195263"/>
                    <a:pt x="203047" y="195263"/>
                    <a:pt x="323713" y="195263"/>
                  </a:cubicBezTo>
                  <a:cubicBezTo>
                    <a:pt x="325010" y="195263"/>
                    <a:pt x="327605" y="196560"/>
                    <a:pt x="328903" y="197858"/>
                  </a:cubicBezTo>
                  <a:cubicBezTo>
                    <a:pt x="330200" y="199155"/>
                    <a:pt x="330200" y="201750"/>
                    <a:pt x="330200" y="204345"/>
                  </a:cubicBezTo>
                  <a:cubicBezTo>
                    <a:pt x="323713" y="270517"/>
                    <a:pt x="270516" y="323714"/>
                    <a:pt x="204344" y="330201"/>
                  </a:cubicBezTo>
                  <a:cubicBezTo>
                    <a:pt x="204344" y="330201"/>
                    <a:pt x="203047" y="330201"/>
                    <a:pt x="203047" y="330201"/>
                  </a:cubicBezTo>
                  <a:cubicBezTo>
                    <a:pt x="201749" y="330201"/>
                    <a:pt x="199154" y="330201"/>
                    <a:pt x="197857" y="328904"/>
                  </a:cubicBezTo>
                  <a:cubicBezTo>
                    <a:pt x="196559" y="327606"/>
                    <a:pt x="195262" y="325011"/>
                    <a:pt x="195262" y="323714"/>
                  </a:cubicBezTo>
                  <a:cubicBezTo>
                    <a:pt x="195262" y="323714"/>
                    <a:pt x="195262" y="323714"/>
                    <a:pt x="195262" y="203048"/>
                  </a:cubicBezTo>
                  <a:cubicBezTo>
                    <a:pt x="195262" y="199155"/>
                    <a:pt x="199154" y="195263"/>
                    <a:pt x="203047" y="195263"/>
                  </a:cubicBezTo>
                  <a:close/>
                  <a:moveTo>
                    <a:pt x="165894" y="0"/>
                  </a:moveTo>
                  <a:cubicBezTo>
                    <a:pt x="257914" y="0"/>
                    <a:pt x="331788" y="73874"/>
                    <a:pt x="331788" y="165894"/>
                  </a:cubicBezTo>
                  <a:cubicBezTo>
                    <a:pt x="331788" y="173670"/>
                    <a:pt x="325308" y="181446"/>
                    <a:pt x="316236" y="181446"/>
                  </a:cubicBezTo>
                  <a:cubicBezTo>
                    <a:pt x="316236" y="181446"/>
                    <a:pt x="316236" y="181446"/>
                    <a:pt x="181446" y="181446"/>
                  </a:cubicBezTo>
                  <a:cubicBezTo>
                    <a:pt x="181446" y="181446"/>
                    <a:pt x="181446" y="181446"/>
                    <a:pt x="181446" y="316236"/>
                  </a:cubicBezTo>
                  <a:cubicBezTo>
                    <a:pt x="181446" y="325308"/>
                    <a:pt x="173670" y="331788"/>
                    <a:pt x="165894" y="331788"/>
                  </a:cubicBezTo>
                  <a:cubicBezTo>
                    <a:pt x="73874" y="331788"/>
                    <a:pt x="0" y="257914"/>
                    <a:pt x="0" y="165894"/>
                  </a:cubicBezTo>
                  <a:cubicBezTo>
                    <a:pt x="0" y="73874"/>
                    <a:pt x="73874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23144" y="2739587"/>
            <a:ext cx="914400" cy="914400"/>
            <a:chOff x="4423144" y="2739587"/>
            <a:chExt cx="914400" cy="914400"/>
          </a:xfrm>
        </p:grpSpPr>
        <p:sp>
          <p:nvSpPr>
            <p:cNvPr id="8" name="椭圆 7"/>
            <p:cNvSpPr/>
            <p:nvPr/>
          </p:nvSpPr>
          <p:spPr>
            <a:xfrm>
              <a:off x="4423144" y="2739587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statistics-on-laptop_82095"/>
            <p:cNvSpPr>
              <a:spLocks noChangeAspect="1"/>
            </p:cNvSpPr>
            <p:nvPr/>
          </p:nvSpPr>
          <p:spPr bwMode="auto">
            <a:xfrm>
              <a:off x="4731947" y="3002658"/>
              <a:ext cx="296793" cy="388257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54456" y="3707148"/>
            <a:ext cx="914400" cy="914400"/>
            <a:chOff x="6854456" y="3707148"/>
            <a:chExt cx="914400" cy="914400"/>
          </a:xfrm>
        </p:grpSpPr>
        <p:sp>
          <p:nvSpPr>
            <p:cNvPr id="9" name="椭圆 8"/>
            <p:cNvSpPr/>
            <p:nvPr/>
          </p:nvSpPr>
          <p:spPr>
            <a:xfrm>
              <a:off x="6854456" y="3707148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statistics-on-laptop_82095"/>
            <p:cNvSpPr>
              <a:spLocks noChangeAspect="1"/>
            </p:cNvSpPr>
            <p:nvPr/>
          </p:nvSpPr>
          <p:spPr bwMode="auto">
            <a:xfrm>
              <a:off x="7117527" y="4022204"/>
              <a:ext cx="388257" cy="280510"/>
            </a:xfrm>
            <a:custGeom>
              <a:avLst/>
              <a:gdLst>
                <a:gd name="connsiteX0" fmla="*/ 15875 w 331788"/>
                <a:gd name="connsiteY0" fmla="*/ 19464 h 239713"/>
                <a:gd name="connsiteX1" fmla="*/ 15875 w 331788"/>
                <a:gd name="connsiteY1" fmla="*/ 206376 h 239713"/>
                <a:gd name="connsiteX2" fmla="*/ 107950 w 331788"/>
                <a:gd name="connsiteY2" fmla="*/ 112713 h 239713"/>
                <a:gd name="connsiteX3" fmla="*/ 119063 w 331788"/>
                <a:gd name="connsiteY3" fmla="*/ 125413 h 239713"/>
                <a:gd name="connsiteX4" fmla="*/ 17463 w 331788"/>
                <a:gd name="connsiteY4" fmla="*/ 223838 h 239713"/>
                <a:gd name="connsiteX5" fmla="*/ 312738 w 331788"/>
                <a:gd name="connsiteY5" fmla="*/ 223838 h 239713"/>
                <a:gd name="connsiteX6" fmla="*/ 212725 w 331788"/>
                <a:gd name="connsiteY6" fmla="*/ 125413 h 239713"/>
                <a:gd name="connsiteX7" fmla="*/ 220844 w 331788"/>
                <a:gd name="connsiteY7" fmla="*/ 114588 h 239713"/>
                <a:gd name="connsiteX8" fmla="*/ 222484 w 331788"/>
                <a:gd name="connsiteY8" fmla="*/ 112947 h 239713"/>
                <a:gd name="connsiteX9" fmla="*/ 315913 w 331788"/>
                <a:gd name="connsiteY9" fmla="*/ 206376 h 239713"/>
                <a:gd name="connsiteX10" fmla="*/ 315913 w 331788"/>
                <a:gd name="connsiteY10" fmla="*/ 19464 h 239713"/>
                <a:gd name="connsiteX11" fmla="*/ 254806 w 331788"/>
                <a:gd name="connsiteY11" fmla="*/ 80606 h 239713"/>
                <a:gd name="connsiteX12" fmla="*/ 222484 w 331788"/>
                <a:gd name="connsiteY12" fmla="*/ 112947 h 239713"/>
                <a:gd name="connsiteX13" fmla="*/ 222250 w 331788"/>
                <a:gd name="connsiteY13" fmla="*/ 112713 h 239713"/>
                <a:gd name="connsiteX14" fmla="*/ 220844 w 331788"/>
                <a:gd name="connsiteY14" fmla="*/ 114588 h 239713"/>
                <a:gd name="connsiteX15" fmla="*/ 218878 w 331788"/>
                <a:gd name="connsiteY15" fmla="*/ 116556 h 239713"/>
                <a:gd name="connsiteX16" fmla="*/ 171067 w 331788"/>
                <a:gd name="connsiteY16" fmla="*/ 164394 h 239713"/>
                <a:gd name="connsiteX17" fmla="*/ 160721 w 331788"/>
                <a:gd name="connsiteY17" fmla="*/ 164394 h 239713"/>
                <a:gd name="connsiteX18" fmla="*/ 15875 w 331788"/>
                <a:gd name="connsiteY18" fmla="*/ 19464 h 239713"/>
                <a:gd name="connsiteX19" fmla="*/ 30101 w 331788"/>
                <a:gd name="connsiteY19" fmla="*/ 14288 h 239713"/>
                <a:gd name="connsiteX20" fmla="*/ 165894 w 331788"/>
                <a:gd name="connsiteY20" fmla="*/ 148866 h 239713"/>
                <a:gd name="connsiteX21" fmla="*/ 301687 w 331788"/>
                <a:gd name="connsiteY21" fmla="*/ 14288 h 239713"/>
                <a:gd name="connsiteX22" fmla="*/ 7776 w 331788"/>
                <a:gd name="connsiteY22" fmla="*/ 0 h 239713"/>
                <a:gd name="connsiteX23" fmla="*/ 324012 w 331788"/>
                <a:gd name="connsiteY23" fmla="*/ 0 h 239713"/>
                <a:gd name="connsiteX24" fmla="*/ 331788 w 331788"/>
                <a:gd name="connsiteY24" fmla="*/ 7733 h 239713"/>
                <a:gd name="connsiteX25" fmla="*/ 331788 w 331788"/>
                <a:gd name="connsiteY25" fmla="*/ 231980 h 239713"/>
                <a:gd name="connsiteX26" fmla="*/ 324012 w 331788"/>
                <a:gd name="connsiteY26" fmla="*/ 239713 h 239713"/>
                <a:gd name="connsiteX27" fmla="*/ 7776 w 331788"/>
                <a:gd name="connsiteY27" fmla="*/ 239713 h 239713"/>
                <a:gd name="connsiteX28" fmla="*/ 0 w 331788"/>
                <a:gd name="connsiteY28" fmla="*/ 231980 h 239713"/>
                <a:gd name="connsiteX29" fmla="*/ 0 w 331788"/>
                <a:gd name="connsiteY29" fmla="*/ 7733 h 239713"/>
                <a:gd name="connsiteX30" fmla="*/ 7776 w 331788"/>
                <a:gd name="connsiteY30" fmla="*/ 0 h 23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31788" h="239713">
                  <a:moveTo>
                    <a:pt x="15875" y="19464"/>
                  </a:moveTo>
                  <a:lnTo>
                    <a:pt x="15875" y="206376"/>
                  </a:lnTo>
                  <a:lnTo>
                    <a:pt x="107950" y="112713"/>
                  </a:lnTo>
                  <a:lnTo>
                    <a:pt x="119063" y="125413"/>
                  </a:lnTo>
                  <a:lnTo>
                    <a:pt x="17463" y="223838"/>
                  </a:lnTo>
                  <a:lnTo>
                    <a:pt x="312738" y="223838"/>
                  </a:lnTo>
                  <a:lnTo>
                    <a:pt x="212725" y="125413"/>
                  </a:lnTo>
                  <a:lnTo>
                    <a:pt x="220844" y="114588"/>
                  </a:lnTo>
                  <a:lnTo>
                    <a:pt x="222484" y="112947"/>
                  </a:lnTo>
                  <a:lnTo>
                    <a:pt x="315913" y="206376"/>
                  </a:lnTo>
                  <a:lnTo>
                    <a:pt x="315913" y="19464"/>
                  </a:lnTo>
                  <a:cubicBezTo>
                    <a:pt x="315913" y="19464"/>
                    <a:pt x="315913" y="19464"/>
                    <a:pt x="254806" y="80606"/>
                  </a:cubicBezTo>
                  <a:lnTo>
                    <a:pt x="222484" y="112947"/>
                  </a:lnTo>
                  <a:lnTo>
                    <a:pt x="222250" y="112713"/>
                  </a:lnTo>
                  <a:lnTo>
                    <a:pt x="220844" y="114588"/>
                  </a:lnTo>
                  <a:lnTo>
                    <a:pt x="218878" y="116556"/>
                  </a:lnTo>
                  <a:cubicBezTo>
                    <a:pt x="205015" y="130426"/>
                    <a:pt x="189173" y="146278"/>
                    <a:pt x="171067" y="164394"/>
                  </a:cubicBezTo>
                  <a:cubicBezTo>
                    <a:pt x="168481" y="168276"/>
                    <a:pt x="163308" y="168276"/>
                    <a:pt x="160721" y="164394"/>
                  </a:cubicBezTo>
                  <a:cubicBezTo>
                    <a:pt x="160721" y="164394"/>
                    <a:pt x="160721" y="164394"/>
                    <a:pt x="15875" y="19464"/>
                  </a:cubicBezTo>
                  <a:close/>
                  <a:moveTo>
                    <a:pt x="30101" y="14288"/>
                  </a:moveTo>
                  <a:cubicBezTo>
                    <a:pt x="30101" y="14288"/>
                    <a:pt x="30101" y="14288"/>
                    <a:pt x="165894" y="148866"/>
                  </a:cubicBezTo>
                  <a:cubicBezTo>
                    <a:pt x="165894" y="148866"/>
                    <a:pt x="165894" y="148866"/>
                    <a:pt x="301687" y="14288"/>
                  </a:cubicBezTo>
                  <a:close/>
                  <a:moveTo>
                    <a:pt x="7776" y="0"/>
                  </a:moveTo>
                  <a:cubicBezTo>
                    <a:pt x="7776" y="0"/>
                    <a:pt x="7776" y="0"/>
                    <a:pt x="324012" y="0"/>
                  </a:cubicBezTo>
                  <a:cubicBezTo>
                    <a:pt x="327900" y="0"/>
                    <a:pt x="331788" y="3866"/>
                    <a:pt x="331788" y="7733"/>
                  </a:cubicBezTo>
                  <a:cubicBezTo>
                    <a:pt x="331788" y="7733"/>
                    <a:pt x="331788" y="7733"/>
                    <a:pt x="331788" y="231980"/>
                  </a:cubicBezTo>
                  <a:cubicBezTo>
                    <a:pt x="331788" y="235847"/>
                    <a:pt x="327900" y="239713"/>
                    <a:pt x="324012" y="239713"/>
                  </a:cubicBezTo>
                  <a:cubicBezTo>
                    <a:pt x="324012" y="239713"/>
                    <a:pt x="324012" y="239713"/>
                    <a:pt x="7776" y="239713"/>
                  </a:cubicBezTo>
                  <a:cubicBezTo>
                    <a:pt x="3888" y="239713"/>
                    <a:pt x="0" y="235847"/>
                    <a:pt x="0" y="231980"/>
                  </a:cubicBezTo>
                  <a:cubicBezTo>
                    <a:pt x="0" y="231980"/>
                    <a:pt x="0" y="231980"/>
                    <a:pt x="0" y="7733"/>
                  </a:cubicBezTo>
                  <a:cubicBezTo>
                    <a:pt x="0" y="3866"/>
                    <a:pt x="3888" y="0"/>
                    <a:pt x="77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285768" y="2828259"/>
            <a:ext cx="914400" cy="914400"/>
            <a:chOff x="9285768" y="2828259"/>
            <a:chExt cx="914400" cy="914400"/>
          </a:xfrm>
        </p:grpSpPr>
        <p:sp>
          <p:nvSpPr>
            <p:cNvPr id="10" name="椭圆 9"/>
            <p:cNvSpPr/>
            <p:nvPr/>
          </p:nvSpPr>
          <p:spPr>
            <a:xfrm>
              <a:off x="9285768" y="2828259"/>
              <a:ext cx="914400" cy="9144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statistics-on-laptop_82095"/>
            <p:cNvSpPr>
              <a:spLocks noChangeAspect="1"/>
            </p:cNvSpPr>
            <p:nvPr/>
          </p:nvSpPr>
          <p:spPr bwMode="auto">
            <a:xfrm>
              <a:off x="9548839" y="3132031"/>
              <a:ext cx="388257" cy="305938"/>
            </a:xfrm>
            <a:custGeom>
              <a:avLst/>
              <a:gdLst>
                <a:gd name="connsiteX0" fmla="*/ 238459 w 328388"/>
                <a:gd name="connsiteY0" fmla="*/ 133350 h 258763"/>
                <a:gd name="connsiteX1" fmla="*/ 229503 w 328388"/>
                <a:gd name="connsiteY1" fmla="*/ 144992 h 258763"/>
                <a:gd name="connsiteX2" fmla="*/ 234621 w 328388"/>
                <a:gd name="connsiteY2" fmla="*/ 160514 h 258763"/>
                <a:gd name="connsiteX3" fmla="*/ 205193 w 328388"/>
                <a:gd name="connsiteY3" fmla="*/ 190265 h 258763"/>
                <a:gd name="connsiteX4" fmla="*/ 177045 w 328388"/>
                <a:gd name="connsiteY4" fmla="*/ 160514 h 258763"/>
                <a:gd name="connsiteX5" fmla="*/ 178324 w 328388"/>
                <a:gd name="connsiteY5" fmla="*/ 150166 h 258763"/>
                <a:gd name="connsiteX6" fmla="*/ 166808 w 328388"/>
                <a:gd name="connsiteY6" fmla="*/ 142405 h 258763"/>
                <a:gd name="connsiteX7" fmla="*/ 162970 w 328388"/>
                <a:gd name="connsiteY7" fmla="*/ 160514 h 258763"/>
                <a:gd name="connsiteX8" fmla="*/ 205193 w 328388"/>
                <a:gd name="connsiteY8" fmla="*/ 203200 h 258763"/>
                <a:gd name="connsiteX9" fmla="*/ 248695 w 328388"/>
                <a:gd name="connsiteY9" fmla="*/ 160514 h 258763"/>
                <a:gd name="connsiteX10" fmla="*/ 238459 w 328388"/>
                <a:gd name="connsiteY10" fmla="*/ 133350 h 258763"/>
                <a:gd name="connsiteX11" fmla="*/ 205629 w 328388"/>
                <a:gd name="connsiteY11" fmla="*/ 117475 h 258763"/>
                <a:gd name="connsiteX12" fmla="*/ 175670 w 328388"/>
                <a:gd name="connsiteY12" fmla="*/ 129084 h 258763"/>
                <a:gd name="connsiteX13" fmla="*/ 188696 w 328388"/>
                <a:gd name="connsiteY13" fmla="*/ 138113 h 258763"/>
                <a:gd name="connsiteX14" fmla="*/ 205629 w 328388"/>
                <a:gd name="connsiteY14" fmla="*/ 131664 h 258763"/>
                <a:gd name="connsiteX15" fmla="*/ 218655 w 328388"/>
                <a:gd name="connsiteY15" fmla="*/ 134244 h 258763"/>
                <a:gd name="connsiteX16" fmla="*/ 226470 w 328388"/>
                <a:gd name="connsiteY16" fmla="*/ 122635 h 258763"/>
                <a:gd name="connsiteX17" fmla="*/ 205629 w 328388"/>
                <a:gd name="connsiteY17" fmla="*/ 117475 h 258763"/>
                <a:gd name="connsiteX18" fmla="*/ 299177 w 328388"/>
                <a:gd name="connsiteY18" fmla="*/ 0 h 258763"/>
                <a:gd name="connsiteX19" fmla="*/ 312121 w 328388"/>
                <a:gd name="connsiteY19" fmla="*/ 2588 h 258763"/>
                <a:gd name="connsiteX20" fmla="*/ 325066 w 328388"/>
                <a:gd name="connsiteY20" fmla="*/ 41402 h 258763"/>
                <a:gd name="connsiteX21" fmla="*/ 299177 w 328388"/>
                <a:gd name="connsiteY21" fmla="*/ 58222 h 258763"/>
                <a:gd name="connsiteX22" fmla="*/ 292705 w 328388"/>
                <a:gd name="connsiteY22" fmla="*/ 56928 h 258763"/>
                <a:gd name="connsiteX23" fmla="*/ 247400 w 328388"/>
                <a:gd name="connsiteY23" fmla="*/ 119031 h 258763"/>
                <a:gd name="connsiteX24" fmla="*/ 262933 w 328388"/>
                <a:gd name="connsiteY24" fmla="*/ 159139 h 258763"/>
                <a:gd name="connsiteX25" fmla="*/ 251284 w 328388"/>
                <a:gd name="connsiteY25" fmla="*/ 195366 h 258763"/>
                <a:gd name="connsiteX26" fmla="*/ 275878 w 328388"/>
                <a:gd name="connsiteY26" fmla="*/ 217361 h 258763"/>
                <a:gd name="connsiteX27" fmla="*/ 304355 w 328388"/>
                <a:gd name="connsiteY27" fmla="*/ 244531 h 258763"/>
                <a:gd name="connsiteX28" fmla="*/ 305649 w 328388"/>
                <a:gd name="connsiteY28" fmla="*/ 256176 h 258763"/>
                <a:gd name="connsiteX29" fmla="*/ 299177 w 328388"/>
                <a:gd name="connsiteY29" fmla="*/ 258763 h 258763"/>
                <a:gd name="connsiteX30" fmla="*/ 294000 w 328388"/>
                <a:gd name="connsiteY30" fmla="*/ 256176 h 258763"/>
                <a:gd name="connsiteX31" fmla="*/ 240928 w 328388"/>
                <a:gd name="connsiteY31" fmla="*/ 205717 h 258763"/>
                <a:gd name="connsiteX32" fmla="*/ 204684 w 328388"/>
                <a:gd name="connsiteY32" fmla="*/ 217361 h 258763"/>
                <a:gd name="connsiteX33" fmla="*/ 146435 w 328388"/>
                <a:gd name="connsiteY33" fmla="*/ 159139 h 258763"/>
                <a:gd name="connsiteX34" fmla="*/ 154201 w 328388"/>
                <a:gd name="connsiteY34" fmla="*/ 131969 h 258763"/>
                <a:gd name="connsiteX35" fmla="*/ 119252 w 328388"/>
                <a:gd name="connsiteY35" fmla="*/ 107387 h 258763"/>
                <a:gd name="connsiteX36" fmla="*/ 98541 w 328388"/>
                <a:gd name="connsiteY36" fmla="*/ 116443 h 258763"/>
                <a:gd name="connsiteX37" fmla="*/ 85597 w 328388"/>
                <a:gd name="connsiteY37" fmla="*/ 113856 h 258763"/>
                <a:gd name="connsiteX38" fmla="*/ 49353 w 328388"/>
                <a:gd name="connsiteY38" fmla="*/ 160433 h 258763"/>
                <a:gd name="connsiteX39" fmla="*/ 54531 w 328388"/>
                <a:gd name="connsiteY39" fmla="*/ 194072 h 258763"/>
                <a:gd name="connsiteX40" fmla="*/ 28642 w 328388"/>
                <a:gd name="connsiteY40" fmla="*/ 209598 h 258763"/>
                <a:gd name="connsiteX41" fmla="*/ 15698 w 328388"/>
                <a:gd name="connsiteY41" fmla="*/ 207011 h 258763"/>
                <a:gd name="connsiteX42" fmla="*/ 2754 w 328388"/>
                <a:gd name="connsiteY42" fmla="*/ 168196 h 258763"/>
                <a:gd name="connsiteX43" fmla="*/ 28642 w 328388"/>
                <a:gd name="connsiteY43" fmla="*/ 151376 h 258763"/>
                <a:gd name="connsiteX44" fmla="*/ 36409 w 328388"/>
                <a:gd name="connsiteY44" fmla="*/ 152670 h 258763"/>
                <a:gd name="connsiteX45" fmla="*/ 73947 w 328388"/>
                <a:gd name="connsiteY45" fmla="*/ 103505 h 258763"/>
                <a:gd name="connsiteX46" fmla="*/ 72653 w 328388"/>
                <a:gd name="connsiteY46" fmla="*/ 75041 h 258763"/>
                <a:gd name="connsiteX47" fmla="*/ 98541 w 328388"/>
                <a:gd name="connsiteY47" fmla="*/ 58222 h 258763"/>
                <a:gd name="connsiteX48" fmla="*/ 111485 w 328388"/>
                <a:gd name="connsiteY48" fmla="*/ 62103 h 258763"/>
                <a:gd name="connsiteX49" fmla="*/ 125724 w 328388"/>
                <a:gd name="connsiteY49" fmla="*/ 94448 h 258763"/>
                <a:gd name="connsiteX50" fmla="*/ 163262 w 328388"/>
                <a:gd name="connsiteY50" fmla="*/ 119031 h 258763"/>
                <a:gd name="connsiteX51" fmla="*/ 204684 w 328388"/>
                <a:gd name="connsiteY51" fmla="*/ 100917 h 258763"/>
                <a:gd name="connsiteX52" fmla="*/ 234456 w 328388"/>
                <a:gd name="connsiteY52" fmla="*/ 109974 h 258763"/>
                <a:gd name="connsiteX53" fmla="*/ 279761 w 328388"/>
                <a:gd name="connsiteY53" fmla="*/ 49165 h 258763"/>
                <a:gd name="connsiteX54" fmla="*/ 273289 w 328388"/>
                <a:gd name="connsiteY54" fmla="*/ 15526 h 258763"/>
                <a:gd name="connsiteX55" fmla="*/ 299177 w 328388"/>
                <a:gd name="connsiteY55" fmla="*/ 0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28388" h="258763">
                  <a:moveTo>
                    <a:pt x="238459" y="133350"/>
                  </a:moveTo>
                  <a:cubicBezTo>
                    <a:pt x="238459" y="133350"/>
                    <a:pt x="238459" y="133350"/>
                    <a:pt x="229503" y="144992"/>
                  </a:cubicBezTo>
                  <a:cubicBezTo>
                    <a:pt x="232062" y="148872"/>
                    <a:pt x="234621" y="155340"/>
                    <a:pt x="234621" y="160514"/>
                  </a:cubicBezTo>
                  <a:cubicBezTo>
                    <a:pt x="234621" y="177330"/>
                    <a:pt x="221826" y="190265"/>
                    <a:pt x="205193" y="190265"/>
                  </a:cubicBezTo>
                  <a:cubicBezTo>
                    <a:pt x="189839" y="190265"/>
                    <a:pt x="177045" y="177330"/>
                    <a:pt x="177045" y="160514"/>
                  </a:cubicBezTo>
                  <a:cubicBezTo>
                    <a:pt x="177045" y="156633"/>
                    <a:pt x="178324" y="154046"/>
                    <a:pt x="178324" y="150166"/>
                  </a:cubicBezTo>
                  <a:cubicBezTo>
                    <a:pt x="178324" y="150166"/>
                    <a:pt x="178324" y="150166"/>
                    <a:pt x="166808" y="142405"/>
                  </a:cubicBezTo>
                  <a:cubicBezTo>
                    <a:pt x="164249" y="147579"/>
                    <a:pt x="162970" y="154046"/>
                    <a:pt x="162970" y="160514"/>
                  </a:cubicBezTo>
                  <a:cubicBezTo>
                    <a:pt x="162970" y="185091"/>
                    <a:pt x="182162" y="203200"/>
                    <a:pt x="205193" y="203200"/>
                  </a:cubicBezTo>
                  <a:cubicBezTo>
                    <a:pt x="229503" y="203200"/>
                    <a:pt x="248695" y="185091"/>
                    <a:pt x="248695" y="160514"/>
                  </a:cubicBezTo>
                  <a:cubicBezTo>
                    <a:pt x="248695" y="150166"/>
                    <a:pt x="244857" y="141111"/>
                    <a:pt x="238459" y="133350"/>
                  </a:cubicBezTo>
                  <a:close/>
                  <a:moveTo>
                    <a:pt x="205629" y="117475"/>
                  </a:moveTo>
                  <a:cubicBezTo>
                    <a:pt x="193906" y="117475"/>
                    <a:pt x="183486" y="122635"/>
                    <a:pt x="175670" y="129084"/>
                  </a:cubicBezTo>
                  <a:cubicBezTo>
                    <a:pt x="175670" y="129084"/>
                    <a:pt x="175670" y="129084"/>
                    <a:pt x="188696" y="138113"/>
                  </a:cubicBezTo>
                  <a:cubicBezTo>
                    <a:pt x="192604" y="134244"/>
                    <a:pt x="199116" y="131664"/>
                    <a:pt x="205629" y="131664"/>
                  </a:cubicBezTo>
                  <a:cubicBezTo>
                    <a:pt x="210839" y="131664"/>
                    <a:pt x="214747" y="132954"/>
                    <a:pt x="218655" y="134244"/>
                  </a:cubicBezTo>
                  <a:cubicBezTo>
                    <a:pt x="218655" y="134244"/>
                    <a:pt x="218655" y="134244"/>
                    <a:pt x="226470" y="122635"/>
                  </a:cubicBezTo>
                  <a:cubicBezTo>
                    <a:pt x="221260" y="120055"/>
                    <a:pt x="213445" y="117475"/>
                    <a:pt x="205629" y="117475"/>
                  </a:cubicBezTo>
                  <a:close/>
                  <a:moveTo>
                    <a:pt x="299177" y="0"/>
                  </a:moveTo>
                  <a:cubicBezTo>
                    <a:pt x="304355" y="0"/>
                    <a:pt x="308238" y="1294"/>
                    <a:pt x="312121" y="2588"/>
                  </a:cubicBezTo>
                  <a:cubicBezTo>
                    <a:pt x="326360" y="10350"/>
                    <a:pt x="332832" y="27170"/>
                    <a:pt x="325066" y="41402"/>
                  </a:cubicBezTo>
                  <a:cubicBezTo>
                    <a:pt x="321182" y="51752"/>
                    <a:pt x="310827" y="58222"/>
                    <a:pt x="299177" y="58222"/>
                  </a:cubicBezTo>
                  <a:cubicBezTo>
                    <a:pt x="297883" y="58222"/>
                    <a:pt x="295294" y="56928"/>
                    <a:pt x="292705" y="56928"/>
                  </a:cubicBezTo>
                  <a:cubicBezTo>
                    <a:pt x="292705" y="56928"/>
                    <a:pt x="292705" y="56928"/>
                    <a:pt x="247400" y="119031"/>
                  </a:cubicBezTo>
                  <a:cubicBezTo>
                    <a:pt x="257756" y="129382"/>
                    <a:pt x="262933" y="143614"/>
                    <a:pt x="262933" y="159139"/>
                  </a:cubicBezTo>
                  <a:cubicBezTo>
                    <a:pt x="262933" y="173371"/>
                    <a:pt x="259050" y="185016"/>
                    <a:pt x="251284" y="195366"/>
                  </a:cubicBezTo>
                  <a:cubicBezTo>
                    <a:pt x="251284" y="195366"/>
                    <a:pt x="251284" y="195366"/>
                    <a:pt x="275878" y="217361"/>
                  </a:cubicBezTo>
                  <a:cubicBezTo>
                    <a:pt x="275878" y="217361"/>
                    <a:pt x="275878" y="217361"/>
                    <a:pt x="304355" y="244531"/>
                  </a:cubicBezTo>
                  <a:cubicBezTo>
                    <a:pt x="308238" y="248413"/>
                    <a:pt x="308238" y="252294"/>
                    <a:pt x="305649" y="256176"/>
                  </a:cubicBezTo>
                  <a:cubicBezTo>
                    <a:pt x="304355" y="257469"/>
                    <a:pt x="301766" y="258763"/>
                    <a:pt x="299177" y="258763"/>
                  </a:cubicBezTo>
                  <a:cubicBezTo>
                    <a:pt x="297883" y="258763"/>
                    <a:pt x="296588" y="257469"/>
                    <a:pt x="294000" y="256176"/>
                  </a:cubicBezTo>
                  <a:cubicBezTo>
                    <a:pt x="294000" y="256176"/>
                    <a:pt x="294000" y="256176"/>
                    <a:pt x="240928" y="205717"/>
                  </a:cubicBezTo>
                  <a:cubicBezTo>
                    <a:pt x="230573" y="213480"/>
                    <a:pt x="218923" y="217361"/>
                    <a:pt x="204684" y="217361"/>
                  </a:cubicBezTo>
                  <a:cubicBezTo>
                    <a:pt x="172323" y="217361"/>
                    <a:pt x="146435" y="191485"/>
                    <a:pt x="146435" y="159139"/>
                  </a:cubicBezTo>
                  <a:cubicBezTo>
                    <a:pt x="146435" y="150083"/>
                    <a:pt x="149024" y="139732"/>
                    <a:pt x="154201" y="131969"/>
                  </a:cubicBezTo>
                  <a:cubicBezTo>
                    <a:pt x="154201" y="131969"/>
                    <a:pt x="154201" y="131969"/>
                    <a:pt x="119252" y="107387"/>
                  </a:cubicBezTo>
                  <a:cubicBezTo>
                    <a:pt x="114074" y="113856"/>
                    <a:pt x="106308" y="116443"/>
                    <a:pt x="98541" y="116443"/>
                  </a:cubicBezTo>
                  <a:cubicBezTo>
                    <a:pt x="93363" y="116443"/>
                    <a:pt x="89480" y="115149"/>
                    <a:pt x="85597" y="113856"/>
                  </a:cubicBezTo>
                  <a:cubicBezTo>
                    <a:pt x="85597" y="113856"/>
                    <a:pt x="85597" y="113856"/>
                    <a:pt x="49353" y="160433"/>
                  </a:cubicBezTo>
                  <a:cubicBezTo>
                    <a:pt x="58414" y="168196"/>
                    <a:pt x="61003" y="182428"/>
                    <a:pt x="54531" y="194072"/>
                  </a:cubicBezTo>
                  <a:cubicBezTo>
                    <a:pt x="50648" y="203129"/>
                    <a:pt x="40292" y="209598"/>
                    <a:pt x="28642" y="209598"/>
                  </a:cubicBezTo>
                  <a:cubicBezTo>
                    <a:pt x="24759" y="209598"/>
                    <a:pt x="20876" y="208304"/>
                    <a:pt x="15698" y="207011"/>
                  </a:cubicBezTo>
                  <a:cubicBezTo>
                    <a:pt x="1459" y="199248"/>
                    <a:pt x="-3718" y="182428"/>
                    <a:pt x="2754" y="168196"/>
                  </a:cubicBezTo>
                  <a:cubicBezTo>
                    <a:pt x="7932" y="157846"/>
                    <a:pt x="18287" y="151376"/>
                    <a:pt x="28642" y="151376"/>
                  </a:cubicBezTo>
                  <a:cubicBezTo>
                    <a:pt x="31231" y="151376"/>
                    <a:pt x="33820" y="152670"/>
                    <a:pt x="36409" y="152670"/>
                  </a:cubicBezTo>
                  <a:cubicBezTo>
                    <a:pt x="36409" y="152670"/>
                    <a:pt x="36409" y="152670"/>
                    <a:pt x="73947" y="103505"/>
                  </a:cubicBezTo>
                  <a:cubicBezTo>
                    <a:pt x="68769" y="95742"/>
                    <a:pt x="67475" y="84098"/>
                    <a:pt x="72653" y="75041"/>
                  </a:cubicBezTo>
                  <a:cubicBezTo>
                    <a:pt x="76536" y="64691"/>
                    <a:pt x="86891" y="58222"/>
                    <a:pt x="98541" y="58222"/>
                  </a:cubicBezTo>
                  <a:cubicBezTo>
                    <a:pt x="102424" y="58222"/>
                    <a:pt x="106308" y="59515"/>
                    <a:pt x="111485" y="62103"/>
                  </a:cubicBezTo>
                  <a:cubicBezTo>
                    <a:pt x="123135" y="67278"/>
                    <a:pt x="129607" y="81510"/>
                    <a:pt x="125724" y="94448"/>
                  </a:cubicBezTo>
                  <a:cubicBezTo>
                    <a:pt x="125724" y="94448"/>
                    <a:pt x="125724" y="94448"/>
                    <a:pt x="163262" y="119031"/>
                  </a:cubicBezTo>
                  <a:cubicBezTo>
                    <a:pt x="173618" y="108680"/>
                    <a:pt x="187857" y="100917"/>
                    <a:pt x="204684" y="100917"/>
                  </a:cubicBezTo>
                  <a:cubicBezTo>
                    <a:pt x="216334" y="100917"/>
                    <a:pt x="226690" y="104799"/>
                    <a:pt x="234456" y="109974"/>
                  </a:cubicBezTo>
                  <a:cubicBezTo>
                    <a:pt x="234456" y="109974"/>
                    <a:pt x="234456" y="109974"/>
                    <a:pt x="279761" y="49165"/>
                  </a:cubicBezTo>
                  <a:cubicBezTo>
                    <a:pt x="270700" y="41402"/>
                    <a:pt x="268111" y="27170"/>
                    <a:pt x="273289" y="15526"/>
                  </a:cubicBezTo>
                  <a:cubicBezTo>
                    <a:pt x="278466" y="6469"/>
                    <a:pt x="288822" y="0"/>
                    <a:pt x="2991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98383" y="4030098"/>
            <a:ext cx="3109229" cy="1991409"/>
            <a:chOff x="1818114" y="1869122"/>
            <a:chExt cx="3109229" cy="1991409"/>
          </a:xfrm>
        </p:grpSpPr>
        <p:sp>
          <p:nvSpPr>
            <p:cNvPr id="13" name="矩形 12"/>
            <p:cNvSpPr/>
            <p:nvPr/>
          </p:nvSpPr>
          <p:spPr>
            <a:xfrm>
              <a:off x="1818114" y="2334216"/>
              <a:ext cx="3109229" cy="1526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11FF7D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  <a:cs typeface="+mn-ea"/>
                </a:rPr>
                <a:t>利用入库单（可查询），更新库存药品信息，包括药品数量，进价，药品名称，药品保质期（药品表）等等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71026" y="1869122"/>
              <a:ext cx="2241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rgbClr val="6AE7FF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药品入库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78364" y="1579492"/>
            <a:ext cx="3109229" cy="1976326"/>
            <a:chOff x="1818749" y="1856265"/>
            <a:chExt cx="3109229" cy="1976326"/>
          </a:xfrm>
        </p:grpSpPr>
        <p:sp>
          <p:nvSpPr>
            <p:cNvPr id="16" name="矩形 15"/>
            <p:cNvSpPr/>
            <p:nvPr/>
          </p:nvSpPr>
          <p:spPr>
            <a:xfrm>
              <a:off x="1818749" y="2306276"/>
              <a:ext cx="3109229" cy="1526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11FF7D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  <a:cs typeface="+mn-ea"/>
                  <a:sym typeface="+mn-lt"/>
                </a:rPr>
                <a:t>药店零售直接对接仓库数据，仓库管理员可查询销售单（但不能修改），分析药品的销售情况，进而为柜台药品的摆放提供建议</a:t>
              </a:r>
              <a:endParaRPr sz="1600" dirty="0">
                <a:solidFill>
                  <a:srgbClr val="11FF7D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76980" y="1856265"/>
              <a:ext cx="2241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3200" b="1" dirty="0">
                  <a:solidFill>
                    <a:srgbClr val="6AE7FF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</a:rPr>
                <a:t>药店销售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330043" y="4009594"/>
            <a:ext cx="3962160" cy="1259957"/>
            <a:chOff x="1604317" y="1861911"/>
            <a:chExt cx="3962160" cy="1259957"/>
          </a:xfrm>
        </p:grpSpPr>
        <p:sp>
          <p:nvSpPr>
            <p:cNvPr id="19" name="矩形 18"/>
            <p:cNvSpPr/>
            <p:nvPr/>
          </p:nvSpPr>
          <p:spPr>
            <a:xfrm>
              <a:off x="2096468" y="2334216"/>
              <a:ext cx="3109229" cy="787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11FF7D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  <a:cs typeface="+mn-ea"/>
                </a:rPr>
                <a:t>针对不同对象，写出不同的出货单（增，删，改，查询）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604317" y="1861911"/>
              <a:ext cx="39621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3200" b="1" dirty="0">
                  <a:solidFill>
                    <a:srgbClr val="6AE7FF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  <a:sym typeface="+mn-ea"/>
                </a:rPr>
                <a:t>批发商和售货机取货</a:t>
              </a:r>
              <a:endParaRPr lang="zh-CN" altLang="en-US" sz="3200" b="1" dirty="0">
                <a:solidFill>
                  <a:srgbClr val="6AE7FF"/>
                </a:solidFill>
                <a:latin typeface="汉仪心海行楷W" panose="00020600040101010101" pitchFamily="18" charset="-122"/>
                <a:ea typeface="汉仪心海行楷W" panose="00020600040101010101" pitchFamily="18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963870" y="1640403"/>
            <a:ext cx="3109229" cy="970613"/>
            <a:chOff x="1818114" y="1745695"/>
            <a:chExt cx="3109229" cy="970613"/>
          </a:xfrm>
        </p:grpSpPr>
        <p:sp>
          <p:nvSpPr>
            <p:cNvPr id="22" name="矩形 21"/>
            <p:cNvSpPr/>
            <p:nvPr/>
          </p:nvSpPr>
          <p:spPr>
            <a:xfrm>
              <a:off x="1818114" y="2334216"/>
              <a:ext cx="3109229" cy="38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44912" y="1745695"/>
              <a:ext cx="2241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3200" b="1" dirty="0">
                  <a:solidFill>
                    <a:srgbClr val="6AE7FF"/>
                  </a:solidFill>
                  <a:latin typeface="汉仪心海行楷W" panose="00020600040101010101" pitchFamily="18" charset="-122"/>
                  <a:ea typeface="汉仪心海行楷W" panose="00020600040101010101" pitchFamily="18" charset="-122"/>
                  <a:sym typeface="+mn-ea"/>
                </a:rPr>
                <a:t>药店购货</a:t>
              </a:r>
              <a:endParaRPr lang="zh-CN" altLang="en-US" sz="3200" b="1" dirty="0">
                <a:solidFill>
                  <a:srgbClr val="6AE7FF"/>
                </a:solidFill>
                <a:latin typeface="汉仪心海行楷W" panose="00020600040101010101" pitchFamily="18" charset="-122"/>
                <a:ea typeface="汉仪心海行楷W" panose="00020600040101010101" pitchFamily="18" charset="-12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59653" y="2192000"/>
            <a:ext cx="2813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1FF7D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  <a:cs typeface="+mn-ea"/>
              </a:rPr>
              <a:t>根据出库单，和销售单，以及仓库药品存储信息，填写购货单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60229" y="439479"/>
            <a:ext cx="523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  <a:sym typeface="+mn-ea"/>
              </a:rPr>
              <a:t>员工管理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476296" y="1131535"/>
            <a:ext cx="7712663" cy="4636481"/>
            <a:chOff x="5657456" y="1990922"/>
            <a:chExt cx="6728147" cy="3017803"/>
          </a:xfrm>
        </p:grpSpPr>
        <p:sp>
          <p:nvSpPr>
            <p:cNvPr id="41" name="Rounded Rectangle 18"/>
            <p:cNvSpPr/>
            <p:nvPr/>
          </p:nvSpPr>
          <p:spPr>
            <a:xfrm>
              <a:off x="5694223" y="1990922"/>
              <a:ext cx="1929095" cy="3000661"/>
            </a:xfrm>
            <a:prstGeom prst="roundRect">
              <a:avLst>
                <a:gd name="adj" fmla="val 5186"/>
              </a:avLst>
            </a:prstGeom>
            <a:noFill/>
            <a:ln w="9525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2"/>
            <p:cNvSpPr/>
            <p:nvPr/>
          </p:nvSpPr>
          <p:spPr>
            <a:xfrm>
              <a:off x="6199805" y="2247181"/>
              <a:ext cx="917930" cy="917930"/>
            </a:xfrm>
            <a:prstGeom prst="rect">
              <a:avLst/>
            </a:pr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汉仪颜楷 W" panose="00020600040101010101" pitchFamily="18" charset="-122"/>
                  <a:ea typeface="汉仪颜楷 W" panose="00020600040101010101" pitchFamily="18" charset="-122"/>
                  <a:sym typeface="+mn-ea"/>
                </a:rPr>
                <a:t>仓库管理员</a:t>
              </a:r>
              <a:endParaRPr lang="zh-CN" altLang="en-US" sz="2400" b="1" dirty="0">
                <a:solidFill>
                  <a:schemeClr val="bg1"/>
                </a:solidFill>
                <a:latin typeface="汉仪颜楷 W" panose="00020600040101010101" pitchFamily="18" charset="-122"/>
                <a:ea typeface="汉仪颜楷 W" panose="00020600040101010101" pitchFamily="18" charset="-122"/>
                <a:cs typeface="Open Sans" pitchFamily="34" charset="0"/>
                <a:sym typeface="+mn-ea"/>
              </a:endParaRPr>
            </a:p>
          </p:txBody>
        </p:sp>
        <p:sp>
          <p:nvSpPr>
            <p:cNvPr id="44" name="Rounded Rectangle 23"/>
            <p:cNvSpPr/>
            <p:nvPr/>
          </p:nvSpPr>
          <p:spPr>
            <a:xfrm>
              <a:off x="8063381" y="2008064"/>
              <a:ext cx="1929095" cy="3000661"/>
            </a:xfrm>
            <a:prstGeom prst="roundRect">
              <a:avLst>
                <a:gd name="adj" fmla="val 5186"/>
              </a:avLst>
            </a:prstGeom>
            <a:noFill/>
            <a:ln w="9525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5"/>
            <p:cNvSpPr/>
            <p:nvPr/>
          </p:nvSpPr>
          <p:spPr>
            <a:xfrm>
              <a:off x="8568964" y="2247182"/>
              <a:ext cx="917930" cy="917930"/>
            </a:xfrm>
            <a:prstGeom prst="rect">
              <a:avLst/>
            </a:pr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汉仪颜楷 W" panose="00020600040101010101" pitchFamily="18" charset="-122"/>
                  <a:ea typeface="汉仪颜楷 W" panose="00020600040101010101" pitchFamily="18" charset="-122"/>
                  <a:sym typeface="+mn-ea"/>
                </a:rPr>
                <a:t>收银员</a:t>
              </a:r>
            </a:p>
          </p:txBody>
        </p:sp>
        <p:sp>
          <p:nvSpPr>
            <p:cNvPr id="47" name="Rounded Rectangle 26"/>
            <p:cNvSpPr/>
            <p:nvPr/>
          </p:nvSpPr>
          <p:spPr>
            <a:xfrm>
              <a:off x="10456508" y="2008064"/>
              <a:ext cx="1929095" cy="3000661"/>
            </a:xfrm>
            <a:prstGeom prst="roundRect">
              <a:avLst>
                <a:gd name="adj" fmla="val 5186"/>
              </a:avLst>
            </a:prstGeom>
            <a:noFill/>
            <a:ln w="9525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8"/>
            <p:cNvSpPr/>
            <p:nvPr/>
          </p:nvSpPr>
          <p:spPr>
            <a:xfrm>
              <a:off x="10962090" y="2236484"/>
              <a:ext cx="917930" cy="917930"/>
            </a:xfrm>
            <a:prstGeom prst="rect">
              <a:avLst/>
            </a:prstGeom>
            <a:solidFill>
              <a:srgbClr val="6AE7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汉仪颜楷 W" panose="00020600040101010101" pitchFamily="18" charset="-122"/>
                  <a:ea typeface="汉仪颜楷 W" panose="00020600040101010101" pitchFamily="18" charset="-122"/>
                </a:rPr>
                <a:t>系统管理员</a:t>
              </a:r>
              <a:endParaRPr lang="en-US" sz="2400" b="1" dirty="0">
                <a:latin typeface="汉仪颜楷 W" panose="00020600040101010101" pitchFamily="18" charset="-122"/>
                <a:ea typeface="汉仪颜楷 W" panose="00020600040101010101" pitchFamily="18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57456" y="3223344"/>
              <a:ext cx="2158047" cy="1483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  <a:cs typeface="+mn-ea"/>
                  <a:sym typeface="+mn-lt"/>
                </a:rPr>
                <a:t>出货单（可修改，查询）</a:t>
              </a:r>
              <a:endParaRPr lang="en-US" altLang="zh-CN" sz="14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  <a:cs typeface="+mn-ea"/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  <a:cs typeface="+mn-ea"/>
                  <a:sym typeface="+mn-lt"/>
                </a:rPr>
                <a:t>入库单（可查询，不可修改）</a:t>
              </a:r>
              <a:endParaRPr lang="en-US" altLang="zh-CN" sz="14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  <a:cs typeface="+mn-ea"/>
                <a:sym typeface="+mn-lt"/>
              </a:endParaRPr>
            </a:p>
            <a:p>
              <a:pPr algn="ctr" fontAlgn="auto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  <a:cs typeface="+mn-ea"/>
                  <a:sym typeface="+mn-lt"/>
                </a:rPr>
                <a:t>销售单（可查询，不可修改）</a:t>
              </a:r>
              <a:endParaRPr lang="en-US" altLang="zh-CN" sz="14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zh-CN" sz="1400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采购单</a:t>
              </a:r>
              <a:r>
                <a:rPr lang="zh-CN" altLang="en-US" sz="1400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（可修改，查询）</a:t>
              </a:r>
              <a:endParaRPr lang="en-US" altLang="zh-CN" sz="14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zh-CN" sz="1400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退货单</a:t>
              </a:r>
              <a:r>
                <a:rPr lang="zh-CN" altLang="en-US" sz="1400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（可修改，查询）</a:t>
              </a:r>
              <a:endParaRPr lang="en-US" altLang="zh-CN" sz="14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药品单（可查询，修改</a:t>
              </a:r>
              <a:r>
                <a:rPr lang="zh-CN" altLang="en-US" sz="1200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</a:rPr>
                <a:t>）</a:t>
              </a:r>
              <a:endParaRPr lang="zh-CN" altLang="zh-CN" sz="12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endParaRPr lang="zh-CN" altLang="zh-CN" sz="1200" dirty="0">
                <a:solidFill>
                  <a:srgbClr val="6AE7FF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023120" y="3315879"/>
              <a:ext cx="2055442" cy="460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  <a:cs typeface="+mn-ea"/>
                  <a:sym typeface="+mn-lt"/>
                </a:rPr>
                <a:t>销售单（可修改，查询）</a:t>
              </a:r>
              <a:endParaRPr lang="en-US" altLang="zh-CN" sz="14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6AE7FF"/>
                  </a:solidFill>
                  <a:latin typeface="汉仪书魂体简" panose="02010600000101010101" pitchFamily="2" charset="-122"/>
                  <a:ea typeface="汉仪书魂体简" panose="02010600000101010101" pitchFamily="2" charset="-122"/>
                  <a:cs typeface="+mn-ea"/>
                  <a:sym typeface="+mn-lt"/>
                </a:rPr>
                <a:t>药品单（不可修改，可查询</a:t>
              </a:r>
              <a:r>
                <a:rPr lang="zh-CN" altLang="en-US" sz="1200" dirty="0">
                  <a:solidFill>
                    <a:srgbClr val="6AE7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）</a:t>
              </a:r>
              <a:endParaRPr lang="zh-CN" altLang="en-US" sz="16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755" y="1198796"/>
            <a:ext cx="3078950" cy="3104756"/>
            <a:chOff x="1002213" y="2583175"/>
            <a:chExt cx="3090298" cy="3072664"/>
          </a:xfrm>
        </p:grpSpPr>
        <p:sp>
          <p:nvSpPr>
            <p:cNvPr id="23" name="Oval 2"/>
            <p:cNvSpPr/>
            <p:nvPr/>
          </p:nvSpPr>
          <p:spPr>
            <a:xfrm rot="18199285">
              <a:off x="1011030" y="2574358"/>
              <a:ext cx="3072664" cy="3090298"/>
            </a:xfrm>
            <a:prstGeom prst="ellipse">
              <a:avLst/>
            </a:prstGeom>
            <a:solidFill>
              <a:srgbClr val="6AE7FF">
                <a:alpha val="20000"/>
              </a:srgbClr>
            </a:solidFill>
            <a:ln w="53975" cmpd="dbl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/>
                </a:solidFill>
              </a:endParaRPr>
            </a:p>
          </p:txBody>
        </p:sp>
        <p:grpSp>
          <p:nvGrpSpPr>
            <p:cNvPr id="52" name="Group 32"/>
            <p:cNvGrpSpPr/>
            <p:nvPr/>
          </p:nvGrpSpPr>
          <p:grpSpPr>
            <a:xfrm>
              <a:off x="2122953" y="3092327"/>
              <a:ext cx="796477" cy="770502"/>
              <a:chOff x="1119268" y="4013950"/>
              <a:chExt cx="456607" cy="441716"/>
            </a:xfrm>
            <a:solidFill>
              <a:schemeClr val="bg1"/>
            </a:solidFill>
          </p:grpSpPr>
          <p:sp>
            <p:nvSpPr>
              <p:cNvPr id="53" name="Freeform 129"/>
              <p:cNvSpPr/>
              <p:nvPr/>
            </p:nvSpPr>
            <p:spPr bwMode="auto">
              <a:xfrm>
                <a:off x="1149096" y="4196105"/>
                <a:ext cx="426779" cy="157235"/>
              </a:xfrm>
              <a:custGeom>
                <a:avLst/>
                <a:gdLst>
                  <a:gd name="T0" fmla="*/ 86 w 171"/>
                  <a:gd name="T1" fmla="*/ 36 h 63"/>
                  <a:gd name="T2" fmla="*/ 24 w 171"/>
                  <a:gd name="T3" fmla="*/ 0 h 63"/>
                  <a:gd name="T4" fmla="*/ 0 w 171"/>
                  <a:gd name="T5" fmla="*/ 15 h 63"/>
                  <a:gd name="T6" fmla="*/ 86 w 171"/>
                  <a:gd name="T7" fmla="*/ 63 h 63"/>
                  <a:gd name="T8" fmla="*/ 171 w 171"/>
                  <a:gd name="T9" fmla="*/ 15 h 63"/>
                  <a:gd name="T10" fmla="*/ 147 w 171"/>
                  <a:gd name="T11" fmla="*/ 0 h 63"/>
                  <a:gd name="T12" fmla="*/ 86 w 171"/>
                  <a:gd name="T13" fmla="*/ 3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63">
                    <a:moveTo>
                      <a:pt x="86" y="36"/>
                    </a:moveTo>
                    <a:lnTo>
                      <a:pt x="24" y="0"/>
                    </a:lnTo>
                    <a:lnTo>
                      <a:pt x="0" y="15"/>
                    </a:lnTo>
                    <a:lnTo>
                      <a:pt x="86" y="63"/>
                    </a:lnTo>
                    <a:lnTo>
                      <a:pt x="171" y="15"/>
                    </a:lnTo>
                    <a:lnTo>
                      <a:pt x="147" y="0"/>
                    </a:lnTo>
                    <a:lnTo>
                      <a:pt x="8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4" name="Freeform 130"/>
              <p:cNvSpPr/>
              <p:nvPr/>
            </p:nvSpPr>
            <p:spPr bwMode="auto">
              <a:xfrm>
                <a:off x="1134426" y="4300928"/>
                <a:ext cx="426779" cy="154738"/>
              </a:xfrm>
              <a:custGeom>
                <a:avLst/>
                <a:gdLst>
                  <a:gd name="T0" fmla="*/ 86 w 171"/>
                  <a:gd name="T1" fmla="*/ 34 h 62"/>
                  <a:gd name="T2" fmla="*/ 24 w 171"/>
                  <a:gd name="T3" fmla="*/ 0 h 62"/>
                  <a:gd name="T4" fmla="*/ 0 w 171"/>
                  <a:gd name="T5" fmla="*/ 13 h 62"/>
                  <a:gd name="T6" fmla="*/ 86 w 171"/>
                  <a:gd name="T7" fmla="*/ 62 h 62"/>
                  <a:gd name="T8" fmla="*/ 171 w 171"/>
                  <a:gd name="T9" fmla="*/ 13 h 62"/>
                  <a:gd name="T10" fmla="*/ 147 w 171"/>
                  <a:gd name="T11" fmla="*/ 0 h 62"/>
                  <a:gd name="T12" fmla="*/ 86 w 171"/>
                  <a:gd name="T13" fmla="*/ 3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62">
                    <a:moveTo>
                      <a:pt x="86" y="34"/>
                    </a:moveTo>
                    <a:lnTo>
                      <a:pt x="24" y="0"/>
                    </a:lnTo>
                    <a:lnTo>
                      <a:pt x="0" y="13"/>
                    </a:lnTo>
                    <a:lnTo>
                      <a:pt x="86" y="62"/>
                    </a:lnTo>
                    <a:lnTo>
                      <a:pt x="171" y="13"/>
                    </a:lnTo>
                    <a:lnTo>
                      <a:pt x="147" y="0"/>
                    </a:lnTo>
                    <a:lnTo>
                      <a:pt x="8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5" name="Freeform 131"/>
              <p:cNvSpPr/>
              <p:nvPr/>
            </p:nvSpPr>
            <p:spPr bwMode="auto">
              <a:xfrm>
                <a:off x="1119268" y="4013950"/>
                <a:ext cx="426779" cy="242092"/>
              </a:xfrm>
              <a:custGeom>
                <a:avLst/>
                <a:gdLst>
                  <a:gd name="T0" fmla="*/ 171 w 171"/>
                  <a:gd name="T1" fmla="*/ 48 h 97"/>
                  <a:gd name="T2" fmla="*/ 86 w 171"/>
                  <a:gd name="T3" fmla="*/ 0 h 97"/>
                  <a:gd name="T4" fmla="*/ 0 w 171"/>
                  <a:gd name="T5" fmla="*/ 48 h 97"/>
                  <a:gd name="T6" fmla="*/ 86 w 171"/>
                  <a:gd name="T7" fmla="*/ 97 h 97"/>
                  <a:gd name="T8" fmla="*/ 171 w 171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97">
                    <a:moveTo>
                      <a:pt x="171" y="48"/>
                    </a:moveTo>
                    <a:lnTo>
                      <a:pt x="86" y="0"/>
                    </a:lnTo>
                    <a:lnTo>
                      <a:pt x="0" y="48"/>
                    </a:lnTo>
                    <a:lnTo>
                      <a:pt x="86" y="97"/>
                    </a:lnTo>
                    <a:lnTo>
                      <a:pt x="171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501672" y="4301300"/>
              <a:ext cx="2090553" cy="517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汉仪铸字木头人W" panose="00020600040101010101" pitchFamily="18" charset="-122"/>
                  <a:ea typeface="汉仪铸字木头人W" panose="00020600040101010101" pitchFamily="18" charset="-122"/>
                  <a:sym typeface="+mn-ea"/>
                </a:rPr>
                <a:t>员工管理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048790" y="3156307"/>
            <a:ext cx="19973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  <a:cs typeface="+mn-ea"/>
              </a:rPr>
              <a:t>系统管理员权限最大，可对顾客用户、工作人员进行统一的功能。</a:t>
            </a:r>
          </a:p>
          <a:p>
            <a:pPr algn="just">
              <a:spcAft>
                <a:spcPts val="0"/>
              </a:spcAft>
            </a:pPr>
            <a:r>
              <a:rPr lang="zh-CN" altLang="zh-CN" sz="1600" dirty="0">
                <a:solidFill>
                  <a:srgbClr val="6AE7FF"/>
                </a:solidFill>
                <a:latin typeface="汉仪书魂体简" panose="02010600000101010101" pitchFamily="2" charset="-122"/>
                <a:ea typeface="汉仪书魂体简" panose="02010600000101010101" pitchFamily="2" charset="-122"/>
                <a:cs typeface="+mn-ea"/>
              </a:rPr>
              <a:t>系统管理员可以增加、修改、删除数据库中的所有信息</a:t>
            </a:r>
            <a:endParaRPr lang="en-US" altLang="zh-CN" sz="1600" dirty="0">
              <a:solidFill>
                <a:srgbClr val="6AE7FF"/>
              </a:solidFill>
              <a:latin typeface="汉仪书魂体简" panose="02010600000101010101" pitchFamily="2" charset="-122"/>
              <a:ea typeface="汉仪书魂体简" panose="02010600000101010101" pitchFamily="2" charset="-122"/>
              <a:cs typeface="+mn-ea"/>
            </a:endParaRP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4 3.7037E-6 L -0.04453 3.7037E-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2 3.7037E-6 L -3.75E-6 3.7037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758 0.00046 L 0.04453 7.40741E-7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2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1784 0.00093 L -2.29167E-6 7.40741E-7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  <a:latin typeface="汉仪尚巍和风体 W" panose="00020600040101010101" pitchFamily="18" charset="-122"/>
                <a:ea typeface="汉仪尚巍和风体 W" panose="00020600040101010101" pitchFamily="18" charset="-122"/>
              </a:rPr>
              <a:t>02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00178" y="2875002"/>
            <a:ext cx="3735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10FBFE"/>
                </a:solidFill>
                <a:latin typeface="汉仪东海墨行 W" panose="00020600040101010101" pitchFamily="18" charset="-122"/>
                <a:ea typeface="汉仪东海墨行 W" panose="00020600040101010101" pitchFamily="18" charset="-122"/>
              </a:rPr>
              <a:t>数据字典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4330" y="377190"/>
            <a:ext cx="606425" cy="606425"/>
            <a:chOff x="2089" y="2413"/>
            <a:chExt cx="1152" cy="1152"/>
          </a:xfrm>
        </p:grpSpPr>
        <p:sp>
          <p:nvSpPr>
            <p:cNvPr id="2" name="椭圆 1"/>
            <p:cNvSpPr/>
            <p:nvPr/>
          </p:nvSpPr>
          <p:spPr>
            <a:xfrm>
              <a:off x="2089" y="2413"/>
              <a:ext cx="1152" cy="1152"/>
            </a:xfrm>
            <a:prstGeom prst="ellipse">
              <a:avLst/>
            </a:prstGeom>
            <a:solidFill>
              <a:srgbClr val="6AE7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237" y="2562"/>
              <a:ext cx="855" cy="855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sp>
        <p:nvSpPr>
          <p:cNvPr id="264" name="文本框 263"/>
          <p:cNvSpPr txBox="1"/>
          <p:nvPr/>
        </p:nvSpPr>
        <p:spPr>
          <a:xfrm>
            <a:off x="983297" y="466554"/>
            <a:ext cx="523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0FBFE"/>
                </a:solidFill>
                <a:latin typeface="汉仪铸字木头人W" panose="00020600040101010101" pitchFamily="18" charset="-122"/>
                <a:ea typeface="汉仪铸字木头人W" panose="00020600040101010101" pitchFamily="18" charset="-122"/>
                <a:sym typeface="+mn-ea"/>
              </a:rPr>
              <a:t>数据字典 </a:t>
            </a:r>
            <a:r>
              <a:rPr lang="zh-CN" altLang="en-US" b="1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</a:t>
            </a:r>
            <a:r>
              <a:rPr lang="zh-CN" altLang="en-US" sz="3200" b="1" dirty="0">
                <a:solidFill>
                  <a:srgbClr val="10FBFE"/>
                </a:solidFill>
                <a:latin typeface="点字文人榜书" panose="00020600040101010101" pitchFamily="18" charset="-122"/>
                <a:ea typeface="点字文人榜书" panose="00020600040101010101" pitchFamily="18" charset="-122"/>
                <a:sym typeface="+mn-ea"/>
              </a:rPr>
              <a:t>表单</a:t>
            </a:r>
            <a:endParaRPr lang="zh-CN" altLang="en-US" sz="3200" b="1" dirty="0">
              <a:solidFill>
                <a:srgbClr val="10FBFE"/>
              </a:solidFill>
              <a:latin typeface="点字文人榜书" panose="00020600040101010101" pitchFamily="18" charset="-122"/>
              <a:ea typeface="点字文人榜书" panose="00020600040101010101" pitchFamily="18" charset="-122"/>
            </a:endParaRPr>
          </a:p>
        </p:txBody>
      </p:sp>
      <p:grpSp>
        <p:nvGrpSpPr>
          <p:cNvPr id="19463" name="组合 82"/>
          <p:cNvGrpSpPr/>
          <p:nvPr/>
        </p:nvGrpSpPr>
        <p:grpSpPr bwMode="auto">
          <a:xfrm>
            <a:off x="1220469" y="1047724"/>
            <a:ext cx="1546225" cy="1544637"/>
            <a:chOff x="1222577" y="2190193"/>
            <a:chExt cx="1545336" cy="1545336"/>
          </a:xfrm>
        </p:grpSpPr>
        <p:sp>
          <p:nvSpPr>
            <p:cNvPr id="84" name="Oval 16"/>
            <p:cNvSpPr/>
            <p:nvPr/>
          </p:nvSpPr>
          <p:spPr>
            <a:xfrm>
              <a:off x="1409794" y="2377603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4397B"/>
                </a:solidFill>
              </a:endParaRPr>
            </a:p>
          </p:txBody>
        </p:sp>
        <p:sp>
          <p:nvSpPr>
            <p:cNvPr id="85" name="Arc 20"/>
            <p:cNvSpPr/>
            <p:nvPr/>
          </p:nvSpPr>
          <p:spPr>
            <a:xfrm>
              <a:off x="1222577" y="2190193"/>
              <a:ext cx="1545336" cy="1545336"/>
            </a:xfrm>
            <a:prstGeom prst="arc">
              <a:avLst>
                <a:gd name="adj1" fmla="val 20172577"/>
                <a:gd name="adj2" fmla="val 16297434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82" name="TextBox 24"/>
            <p:cNvSpPr txBox="1">
              <a:spLocks noChangeArrowheads="1"/>
            </p:cNvSpPr>
            <p:nvPr/>
          </p:nvSpPr>
          <p:spPr bwMode="auto">
            <a:xfrm>
              <a:off x="1607857" y="2730339"/>
              <a:ext cx="799759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6AE7FF"/>
                  </a:solidFill>
                  <a:latin typeface="汉仪颜楷 W" panose="00020600040101010101" pitchFamily="18" charset="-122"/>
                  <a:ea typeface="汉仪颜楷 W" panose="00020600040101010101" pitchFamily="18" charset="-122"/>
                </a:rPr>
                <a:t>药品</a:t>
              </a:r>
              <a:endPara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endParaRPr>
            </a:p>
          </p:txBody>
        </p:sp>
      </p:grpSp>
      <p:grpSp>
        <p:nvGrpSpPr>
          <p:cNvPr id="19465" name="组合 90"/>
          <p:cNvGrpSpPr/>
          <p:nvPr/>
        </p:nvGrpSpPr>
        <p:grpSpPr bwMode="auto">
          <a:xfrm>
            <a:off x="3946206" y="1044549"/>
            <a:ext cx="1544638" cy="1544637"/>
            <a:chOff x="6661033" y="2186817"/>
            <a:chExt cx="1545336" cy="1545337"/>
          </a:xfrm>
        </p:grpSpPr>
        <p:sp>
          <p:nvSpPr>
            <p:cNvPr id="92" name="Oval 18"/>
            <p:cNvSpPr/>
            <p:nvPr/>
          </p:nvSpPr>
          <p:spPr>
            <a:xfrm>
              <a:off x="6854796" y="2377404"/>
              <a:ext cx="1167340" cy="1167341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3" name="Arc 22"/>
            <p:cNvSpPr/>
            <p:nvPr/>
          </p:nvSpPr>
          <p:spPr>
            <a:xfrm>
              <a:off x="6661033" y="2186817"/>
              <a:ext cx="1545336" cy="1545337"/>
            </a:xfrm>
            <a:prstGeom prst="arc">
              <a:avLst>
                <a:gd name="adj1" fmla="val 14283035"/>
                <a:gd name="adj2" fmla="val 8268073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6" name="TextBox 28"/>
            <p:cNvSpPr txBox="1">
              <a:spLocks noChangeArrowheads="1"/>
            </p:cNvSpPr>
            <p:nvPr/>
          </p:nvSpPr>
          <p:spPr bwMode="auto">
            <a:xfrm>
              <a:off x="7045059" y="2732225"/>
              <a:ext cx="800581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6AE7FF"/>
                  </a:solidFill>
                  <a:latin typeface="汉仪颜楷 W" panose="00020600040101010101" pitchFamily="18" charset="-122"/>
                  <a:ea typeface="汉仪颜楷 W" panose="00020600040101010101" pitchFamily="18" charset="-122"/>
                </a:rPr>
                <a:t>员工</a:t>
              </a:r>
              <a:endPara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endParaRPr>
            </a:p>
          </p:txBody>
        </p:sp>
      </p:grpSp>
      <p:grpSp>
        <p:nvGrpSpPr>
          <p:cNvPr id="19466" name="组合 94"/>
          <p:cNvGrpSpPr/>
          <p:nvPr/>
        </p:nvGrpSpPr>
        <p:grpSpPr bwMode="auto">
          <a:xfrm>
            <a:off x="9388157" y="1044549"/>
            <a:ext cx="1546225" cy="1544637"/>
            <a:chOff x="9390392" y="2186816"/>
            <a:chExt cx="1545336" cy="1545336"/>
          </a:xfrm>
        </p:grpSpPr>
        <p:sp>
          <p:nvSpPr>
            <p:cNvPr id="96" name="Oval 19"/>
            <p:cNvSpPr/>
            <p:nvPr/>
          </p:nvSpPr>
          <p:spPr>
            <a:xfrm>
              <a:off x="9577609" y="2377402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Arc 23"/>
            <p:cNvSpPr/>
            <p:nvPr/>
          </p:nvSpPr>
          <p:spPr>
            <a:xfrm>
              <a:off x="9390392" y="2186816"/>
              <a:ext cx="1545336" cy="1545336"/>
            </a:xfrm>
            <a:prstGeom prst="arc">
              <a:avLst>
                <a:gd name="adj1" fmla="val 17026676"/>
                <a:gd name="adj2" fmla="val 13044588"/>
              </a:avLst>
            </a:prstGeom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73" name="TextBox 29"/>
            <p:cNvSpPr txBox="1">
              <a:spLocks noChangeArrowheads="1"/>
            </p:cNvSpPr>
            <p:nvPr/>
          </p:nvSpPr>
          <p:spPr bwMode="auto">
            <a:xfrm>
              <a:off x="9637979" y="2739047"/>
              <a:ext cx="1107359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6AE7FF"/>
                  </a:solidFill>
                  <a:latin typeface="汉仪颜楷 W" panose="00020600040101010101" pitchFamily="18" charset="-122"/>
                  <a:ea typeface="汉仪颜楷 W" panose="00020600040101010101" pitchFamily="18" charset="-122"/>
                </a:rPr>
                <a:t>批发商</a:t>
              </a:r>
              <a:endPara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endParaRPr>
            </a:p>
          </p:txBody>
        </p:sp>
      </p:grpSp>
      <p:grpSp>
        <p:nvGrpSpPr>
          <p:cNvPr id="27" name="组合 82"/>
          <p:cNvGrpSpPr/>
          <p:nvPr/>
        </p:nvGrpSpPr>
        <p:grpSpPr bwMode="auto">
          <a:xfrm>
            <a:off x="3938269" y="3674876"/>
            <a:ext cx="1546225" cy="1544637"/>
            <a:chOff x="1222577" y="2190193"/>
            <a:chExt cx="1545336" cy="1545336"/>
          </a:xfrm>
        </p:grpSpPr>
        <p:sp>
          <p:nvSpPr>
            <p:cNvPr id="28" name="Oval 16"/>
            <p:cNvSpPr/>
            <p:nvPr/>
          </p:nvSpPr>
          <p:spPr>
            <a:xfrm>
              <a:off x="1409794" y="2377603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4397B"/>
                </a:solidFill>
              </a:endParaRPr>
            </a:p>
          </p:txBody>
        </p:sp>
        <p:sp>
          <p:nvSpPr>
            <p:cNvPr id="29" name="Arc 20"/>
            <p:cNvSpPr/>
            <p:nvPr/>
          </p:nvSpPr>
          <p:spPr>
            <a:xfrm>
              <a:off x="1222577" y="2190193"/>
              <a:ext cx="1545336" cy="1545336"/>
            </a:xfrm>
            <a:prstGeom prst="arc">
              <a:avLst>
                <a:gd name="adj1" fmla="val 20172577"/>
                <a:gd name="adj2" fmla="val 16297434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TextBox 24"/>
            <p:cNvSpPr txBox="1">
              <a:spLocks noChangeArrowheads="1"/>
            </p:cNvSpPr>
            <p:nvPr/>
          </p:nvSpPr>
          <p:spPr bwMode="auto">
            <a:xfrm>
              <a:off x="1473337" y="2766521"/>
              <a:ext cx="1107359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rgbClr val="6AE7FF"/>
                  </a:solidFill>
                  <a:latin typeface="汉仪颜楷 W" panose="00020600040101010101" pitchFamily="18" charset="-122"/>
                  <a:ea typeface="汉仪颜楷 W" panose="00020600040101010101" pitchFamily="18" charset="-122"/>
                </a:rPr>
                <a:t>入库单</a:t>
              </a:r>
              <a:endPara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endParaRPr>
            </a:p>
          </p:txBody>
        </p:sp>
      </p:grpSp>
      <p:grpSp>
        <p:nvGrpSpPr>
          <p:cNvPr id="35" name="组合 82"/>
          <p:cNvGrpSpPr/>
          <p:nvPr/>
        </p:nvGrpSpPr>
        <p:grpSpPr bwMode="auto">
          <a:xfrm>
            <a:off x="6657657" y="3709456"/>
            <a:ext cx="1546225" cy="1544637"/>
            <a:chOff x="1222577" y="2190193"/>
            <a:chExt cx="1545336" cy="1545336"/>
          </a:xfrm>
        </p:grpSpPr>
        <p:sp>
          <p:nvSpPr>
            <p:cNvPr id="36" name="Oval 16"/>
            <p:cNvSpPr/>
            <p:nvPr/>
          </p:nvSpPr>
          <p:spPr>
            <a:xfrm>
              <a:off x="1409794" y="2377603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4397B"/>
                </a:solidFill>
              </a:endParaRPr>
            </a:p>
          </p:txBody>
        </p:sp>
        <p:sp>
          <p:nvSpPr>
            <p:cNvPr id="37" name="Arc 20"/>
            <p:cNvSpPr/>
            <p:nvPr/>
          </p:nvSpPr>
          <p:spPr>
            <a:xfrm>
              <a:off x="1222577" y="2190193"/>
              <a:ext cx="1545336" cy="1545336"/>
            </a:xfrm>
            <a:prstGeom prst="arc">
              <a:avLst>
                <a:gd name="adj1" fmla="val 20172577"/>
                <a:gd name="adj2" fmla="val 16297434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TextBox 24"/>
            <p:cNvSpPr txBox="1">
              <a:spLocks noChangeArrowheads="1"/>
            </p:cNvSpPr>
            <p:nvPr/>
          </p:nvSpPr>
          <p:spPr bwMode="auto">
            <a:xfrm>
              <a:off x="1491854" y="2731925"/>
              <a:ext cx="1107359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rgbClr val="6AE7FF"/>
                  </a:solidFill>
                  <a:latin typeface="汉仪颜楷 W" panose="00020600040101010101" pitchFamily="18" charset="-122"/>
                  <a:ea typeface="汉仪颜楷 W" panose="00020600040101010101" pitchFamily="18" charset="-122"/>
                </a:rPr>
                <a:t>采购单</a:t>
              </a:r>
              <a:endPara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endParaRPr>
            </a:p>
          </p:txBody>
        </p:sp>
      </p:grpSp>
      <p:grpSp>
        <p:nvGrpSpPr>
          <p:cNvPr id="39" name="组合 86"/>
          <p:cNvGrpSpPr/>
          <p:nvPr/>
        </p:nvGrpSpPr>
        <p:grpSpPr bwMode="auto">
          <a:xfrm>
            <a:off x="9387363" y="3673288"/>
            <a:ext cx="1544637" cy="1544637"/>
            <a:chOff x="3941805" y="2186816"/>
            <a:chExt cx="1545336" cy="1545336"/>
          </a:xfrm>
        </p:grpSpPr>
        <p:sp>
          <p:nvSpPr>
            <p:cNvPr id="40" name="Oval 17"/>
            <p:cNvSpPr/>
            <p:nvPr/>
          </p:nvSpPr>
          <p:spPr>
            <a:xfrm>
              <a:off x="4132391" y="2377402"/>
              <a:ext cx="1167340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Arc 21"/>
            <p:cNvSpPr/>
            <p:nvPr/>
          </p:nvSpPr>
          <p:spPr>
            <a:xfrm>
              <a:off x="3941805" y="2186816"/>
              <a:ext cx="1545336" cy="1545336"/>
            </a:xfrm>
            <a:prstGeom prst="arc">
              <a:avLst>
                <a:gd name="adj1" fmla="val 17379292"/>
                <a:gd name="adj2" fmla="val 8825709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TextBox 27"/>
            <p:cNvSpPr txBox="1">
              <a:spLocks noChangeArrowheads="1"/>
            </p:cNvSpPr>
            <p:nvPr/>
          </p:nvSpPr>
          <p:spPr bwMode="auto">
            <a:xfrm>
              <a:off x="4190132" y="2728546"/>
              <a:ext cx="1108497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rgbClr val="6AE7FF"/>
                  </a:solidFill>
                  <a:latin typeface="汉仪颜楷 W" panose="00020600040101010101" pitchFamily="18" charset="-122"/>
                  <a:ea typeface="汉仪颜楷 W" panose="00020600040101010101" pitchFamily="18" charset="-122"/>
                </a:rPr>
                <a:t>退货单</a:t>
              </a:r>
              <a:endPara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endParaRPr>
            </a:p>
          </p:txBody>
        </p:sp>
      </p:grpSp>
      <p:grpSp>
        <p:nvGrpSpPr>
          <p:cNvPr id="43" name="组合 94"/>
          <p:cNvGrpSpPr/>
          <p:nvPr/>
        </p:nvGrpSpPr>
        <p:grpSpPr bwMode="auto">
          <a:xfrm>
            <a:off x="1218881" y="3673286"/>
            <a:ext cx="1546225" cy="1544637"/>
            <a:chOff x="9390392" y="2186816"/>
            <a:chExt cx="1545336" cy="1545336"/>
          </a:xfrm>
        </p:grpSpPr>
        <p:sp>
          <p:nvSpPr>
            <p:cNvPr id="44" name="Oval 19"/>
            <p:cNvSpPr/>
            <p:nvPr/>
          </p:nvSpPr>
          <p:spPr>
            <a:xfrm>
              <a:off x="9577609" y="2377402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Arc 23"/>
            <p:cNvSpPr/>
            <p:nvPr/>
          </p:nvSpPr>
          <p:spPr>
            <a:xfrm>
              <a:off x="9390392" y="2186816"/>
              <a:ext cx="1545336" cy="1545336"/>
            </a:xfrm>
            <a:prstGeom prst="arc">
              <a:avLst>
                <a:gd name="adj1" fmla="val 17026676"/>
                <a:gd name="adj2" fmla="val 13044588"/>
              </a:avLst>
            </a:prstGeom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9637979" y="2739047"/>
              <a:ext cx="1107359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rgbClr val="6AE7FF"/>
                  </a:solidFill>
                  <a:latin typeface="汉仪颜楷 W" panose="00020600040101010101" pitchFamily="18" charset="-122"/>
                  <a:ea typeface="汉仪颜楷 W" panose="00020600040101010101" pitchFamily="18" charset="-122"/>
                </a:rPr>
                <a:t>出货单</a:t>
              </a:r>
              <a:endPara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181138" y="368391"/>
            <a:ext cx="1199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b="1" dirty="0">
              <a:solidFill>
                <a:srgbClr val="6AE7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组合 19"/>
          <p:cNvGrpSpPr/>
          <p:nvPr/>
        </p:nvGrpSpPr>
        <p:grpSpPr bwMode="auto">
          <a:xfrm>
            <a:off x="2406190" y="665474"/>
            <a:ext cx="782955" cy="130810"/>
            <a:chOff x="2879812" y="1150472"/>
            <a:chExt cx="648072" cy="10800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2879812" y="1203985"/>
              <a:ext cx="648072" cy="0"/>
            </a:xfrm>
            <a:prstGeom prst="line">
              <a:avLst/>
            </a:prstGeom>
            <a:ln w="127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3173885" y="1150472"/>
              <a:ext cx="108210" cy="108000"/>
            </a:xfrm>
            <a:prstGeom prst="ellipse">
              <a:avLst/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7" name="组合 86">
            <a:extLst>
              <a:ext uri="{FF2B5EF4-FFF2-40B4-BE49-F238E27FC236}">
                <a16:creationId xmlns:a16="http://schemas.microsoft.com/office/drawing/2014/main" id="{6425526B-3328-4682-B66C-EF4BBE722140}"/>
              </a:ext>
            </a:extLst>
          </p:cNvPr>
          <p:cNvGrpSpPr/>
          <p:nvPr/>
        </p:nvGrpSpPr>
        <p:grpSpPr bwMode="auto">
          <a:xfrm>
            <a:off x="6664007" y="976135"/>
            <a:ext cx="1544637" cy="1544637"/>
            <a:chOff x="3941805" y="2186816"/>
            <a:chExt cx="1545336" cy="1545336"/>
          </a:xfrm>
        </p:grpSpPr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AEF5F4F1-D454-4D03-AA0F-45E665E974B9}"/>
                </a:ext>
              </a:extLst>
            </p:cNvPr>
            <p:cNvSpPr/>
            <p:nvPr/>
          </p:nvSpPr>
          <p:spPr>
            <a:xfrm>
              <a:off x="4132391" y="2377402"/>
              <a:ext cx="1167340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Arc 21">
              <a:extLst>
                <a:ext uri="{FF2B5EF4-FFF2-40B4-BE49-F238E27FC236}">
                  <a16:creationId xmlns:a16="http://schemas.microsoft.com/office/drawing/2014/main" id="{924829AA-A752-4C8C-8548-9AD8E5A07A16}"/>
                </a:ext>
              </a:extLst>
            </p:cNvPr>
            <p:cNvSpPr/>
            <p:nvPr/>
          </p:nvSpPr>
          <p:spPr>
            <a:xfrm>
              <a:off x="3941805" y="2186816"/>
              <a:ext cx="1545336" cy="1545336"/>
            </a:xfrm>
            <a:prstGeom prst="arc">
              <a:avLst>
                <a:gd name="adj1" fmla="val 17379292"/>
                <a:gd name="adj2" fmla="val 8825709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7B111C2D-0261-4276-98DA-E7FC15AE1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132" y="2728546"/>
              <a:ext cx="1108497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6AE7FF"/>
                  </a:solidFill>
                  <a:latin typeface="汉仪颜楷 W" panose="00020600040101010101" pitchFamily="18" charset="-122"/>
                  <a:ea typeface="汉仪颜楷 W" panose="00020600040101010101" pitchFamily="18" charset="-122"/>
                </a:rPr>
                <a:t>供货商</a:t>
              </a:r>
              <a:endParaRPr lang="en-US" altLang="zh-CN" sz="2400" b="1" dirty="0">
                <a:solidFill>
                  <a:srgbClr val="6AE7FF"/>
                </a:solidFill>
                <a:latin typeface="汉仪颜楷 W" panose="00020600040101010101" pitchFamily="18" charset="-122"/>
                <a:ea typeface="汉仪颜楷 W" panose="00020600040101010101" pitchFamily="18" charset="-122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1053</Words>
  <Application>Microsoft Office PowerPoint</Application>
  <PresentationFormat>宽屏</PresentationFormat>
  <Paragraphs>215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Lato regular</vt:lpstr>
      <vt:lpstr>Playfair Display Black</vt:lpstr>
      <vt:lpstr>等线</vt:lpstr>
      <vt:lpstr>点字文人榜书</vt:lpstr>
      <vt:lpstr>汉仪东海墨行 W</vt:lpstr>
      <vt:lpstr>汉仪秦川漫书W</vt:lpstr>
      <vt:lpstr>汉仪尚巍和风体 W</vt:lpstr>
      <vt:lpstr>汉仪书魂体简</vt:lpstr>
      <vt:lpstr>汉仪唐美人W</vt:lpstr>
      <vt:lpstr>汉仪心海行楷W</vt:lpstr>
      <vt:lpstr>汉仪颜楷 W</vt:lpstr>
      <vt:lpstr>汉仪铸字木头人W</vt:lpstr>
      <vt:lpstr>微软雅黑</vt:lpstr>
      <vt:lpstr>Arial</vt:lpstr>
      <vt:lpstr>Calibri</vt:lpstr>
      <vt:lpstr>Calibri Light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李林旭 林旭</cp:lastModifiedBy>
  <cp:revision>70</cp:revision>
  <dcterms:created xsi:type="dcterms:W3CDTF">2017-07-15T13:06:00Z</dcterms:created>
  <dcterms:modified xsi:type="dcterms:W3CDTF">2020-12-25T03:34:29Z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