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645f2652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645f2652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14d34c9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14d34c9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14d34c9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14d34c9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14d34c96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14d34c96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14d34c96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14d34c96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14d34c96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14d34c96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14d34c96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14d34c96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14d34c96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14d34c96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3f507de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3f507de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3f507de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3f507de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3f507de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3f507de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3f507de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3f507de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3f507de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3f507de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14d1b28b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14d1b28b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14d1b28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14d1b28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3f507de7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3f507de7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0"/>
              </a:spcAft>
              <a:buClr>
                <a:schemeClr val="dk1"/>
              </a:buClr>
              <a:buSzPts val="1100"/>
              <a:buFont typeface="Arial"/>
              <a:buNone/>
            </a:pPr>
            <a:r>
              <a:rPr b="1" lang="en" sz="3300">
                <a:solidFill>
                  <a:srgbClr val="FFFFFF"/>
                </a:solidFill>
              </a:rPr>
              <a:t>RecSys Challenge 2019</a:t>
            </a:r>
            <a:endParaRPr b="1" sz="3300">
              <a:solidFill>
                <a:srgbClr val="FFFFFF"/>
              </a:solidFill>
            </a:endParaRPr>
          </a:p>
          <a:p>
            <a:pPr indent="0" lvl="0" marL="0" rtl="0" algn="l">
              <a:spcBef>
                <a:spcPts val="240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 Lu, Kun Li, Bingyang Ye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Refinement of baseline</a:t>
            </a:r>
            <a:endParaRPr/>
          </a:p>
        </p:txBody>
      </p:sp>
      <p:sp>
        <p:nvSpPr>
          <p:cNvPr id="194" name="Google Shape;194;p22"/>
          <p:cNvSpPr txBox="1"/>
          <p:nvPr>
            <p:ph idx="1" type="body"/>
          </p:nvPr>
        </p:nvSpPr>
        <p:spPr>
          <a:xfrm>
            <a:off x="1297500" y="1082825"/>
            <a:ext cx="7038900" cy="33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each user’s </a:t>
            </a:r>
            <a:r>
              <a:rPr lang="en"/>
              <a:t>preceding</a:t>
            </a:r>
            <a:r>
              <a:rPr lang="en"/>
              <a:t> actions: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600"/>
              <a:t>Assumption 1:</a:t>
            </a:r>
            <a:endParaRPr sz="1600"/>
          </a:p>
          <a:p>
            <a:pPr indent="0" lvl="0" marL="0" rtl="0" algn="l">
              <a:spcBef>
                <a:spcPts val="1600"/>
              </a:spcBef>
              <a:spcAft>
                <a:spcPts val="0"/>
              </a:spcAft>
              <a:buNone/>
            </a:pPr>
            <a:r>
              <a:rPr lang="en" sz="1600"/>
              <a:t>If a user has taken actions (viewing images, ratings, deals .. )  on a hotel, it’s very likely that he/she will click out that hotel.</a:t>
            </a:r>
            <a:endParaRPr sz="1600"/>
          </a:p>
          <a:p>
            <a:pPr indent="0" lvl="0" marL="0" rtl="0" algn="l">
              <a:spcBef>
                <a:spcPts val="1600"/>
              </a:spcBef>
              <a:spcAft>
                <a:spcPts val="1600"/>
              </a:spcAft>
              <a:buNone/>
            </a:pPr>
            <a:r>
              <a:t/>
            </a:r>
            <a:endParaRPr/>
          </a:p>
        </p:txBody>
      </p:sp>
      <p:pic>
        <p:nvPicPr>
          <p:cNvPr id="195" name="Google Shape;195;p22"/>
          <p:cNvPicPr preferRelativeResize="0"/>
          <p:nvPr/>
        </p:nvPicPr>
        <p:blipFill>
          <a:blip r:embed="rId3">
            <a:alphaModFix/>
          </a:blip>
          <a:stretch>
            <a:fillRect/>
          </a:stretch>
        </p:blipFill>
        <p:spPr>
          <a:xfrm>
            <a:off x="0" y="1587392"/>
            <a:ext cx="9144000" cy="13670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latin typeface="Lato"/>
                <a:ea typeface="Lato"/>
                <a:cs typeface="Lato"/>
                <a:sym typeface="Lato"/>
              </a:rPr>
              <a:t>Put all the hotels a user has taken action on in a set,  if the hotel is in the impression list, move that hotel to the top</a:t>
            </a:r>
            <a:endParaRPr sz="1800"/>
          </a:p>
        </p:txBody>
      </p:sp>
      <p:sp>
        <p:nvSpPr>
          <p:cNvPr id="201" name="Google Shape;201;p23"/>
          <p:cNvSpPr txBox="1"/>
          <p:nvPr>
            <p:ph idx="1" type="body"/>
          </p:nvPr>
        </p:nvSpPr>
        <p:spPr>
          <a:xfrm>
            <a:off x="1297500" y="1154850"/>
            <a:ext cx="7038900" cy="35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pic>
        <p:nvPicPr>
          <p:cNvPr id="202" name="Google Shape;202;p23"/>
          <p:cNvPicPr preferRelativeResize="0"/>
          <p:nvPr/>
        </p:nvPicPr>
        <p:blipFill>
          <a:blip r:embed="rId3">
            <a:alphaModFix/>
          </a:blip>
          <a:stretch>
            <a:fillRect/>
          </a:stretch>
        </p:blipFill>
        <p:spPr>
          <a:xfrm>
            <a:off x="0" y="1526958"/>
            <a:ext cx="9143999" cy="27291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txBox="1"/>
          <p:nvPr>
            <p:ph idx="1" type="body"/>
          </p:nvPr>
        </p:nvSpPr>
        <p:spPr>
          <a:xfrm>
            <a:off x="1261950" y="1414450"/>
            <a:ext cx="7038900" cy="27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Benefit:</a:t>
            </a:r>
            <a:endParaRPr sz="1600"/>
          </a:p>
          <a:p>
            <a:pPr indent="0" lvl="0" marL="0" rtl="0" algn="l">
              <a:spcBef>
                <a:spcPts val="1600"/>
              </a:spcBef>
              <a:spcAft>
                <a:spcPts val="0"/>
              </a:spcAft>
              <a:buNone/>
            </a:pPr>
            <a:r>
              <a:rPr lang="en" sz="1600"/>
              <a:t>Using set to store the actions can remove duplicate items, so save space</a:t>
            </a:r>
            <a:endParaRPr sz="1600"/>
          </a:p>
          <a:p>
            <a:pPr indent="0" lvl="0" marL="0" rtl="0" algn="l">
              <a:spcBef>
                <a:spcPts val="1600"/>
              </a:spcBef>
              <a:spcAft>
                <a:spcPts val="0"/>
              </a:spcAft>
              <a:buNone/>
            </a:pPr>
            <a:r>
              <a:rPr lang="en" sz="1600"/>
              <a:t>O(1) time to search if an item is in the set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Drawback:</a:t>
            </a:r>
            <a:endParaRPr sz="1600"/>
          </a:p>
          <a:p>
            <a:pPr indent="0" lvl="0" marL="0" rtl="0" algn="l">
              <a:spcBef>
                <a:spcPts val="1600"/>
              </a:spcBef>
              <a:spcAft>
                <a:spcPts val="1600"/>
              </a:spcAft>
              <a:buNone/>
            </a:pPr>
            <a:r>
              <a:rPr lang="en" sz="1600"/>
              <a:t>Haven’t considered the order of actions</a:t>
            </a:r>
            <a:endParaRPr sz="1600"/>
          </a:p>
        </p:txBody>
      </p:sp>
      <p:pic>
        <p:nvPicPr>
          <p:cNvPr id="209" name="Google Shape;209;p24"/>
          <p:cNvPicPr preferRelativeResize="0"/>
          <p:nvPr/>
        </p:nvPicPr>
        <p:blipFill>
          <a:blip r:embed="rId3">
            <a:alphaModFix/>
          </a:blip>
          <a:stretch>
            <a:fillRect/>
          </a:stretch>
        </p:blipFill>
        <p:spPr>
          <a:xfrm>
            <a:off x="152400" y="542163"/>
            <a:ext cx="8839199" cy="6172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12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Assumption 2:</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Actions taken in the last part of the sessions play more important roles</a:t>
            </a:r>
            <a:endParaRPr sz="2200"/>
          </a:p>
        </p:txBody>
      </p:sp>
      <p:sp>
        <p:nvSpPr>
          <p:cNvPr id="215" name="Google Shape;215;p25"/>
          <p:cNvSpPr txBox="1"/>
          <p:nvPr>
            <p:ph idx="1" type="body"/>
          </p:nvPr>
        </p:nvSpPr>
        <p:spPr>
          <a:xfrm>
            <a:off x="1297500" y="2265275"/>
            <a:ext cx="7038900" cy="11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Solution:</a:t>
            </a:r>
            <a:endParaRPr sz="1600"/>
          </a:p>
          <a:p>
            <a:pPr indent="0" lvl="0" marL="0" rtl="0" algn="l">
              <a:spcBef>
                <a:spcPts val="1600"/>
              </a:spcBef>
              <a:spcAft>
                <a:spcPts val="1600"/>
              </a:spcAft>
              <a:buNone/>
            </a:pPr>
            <a:r>
              <a:rPr lang="en" sz="1600"/>
              <a:t>Use a list to store all actions instead of using a set, the order of the items in the list is based on time order</a:t>
            </a:r>
            <a:endParaRPr sz="1600"/>
          </a:p>
        </p:txBody>
      </p:sp>
      <p:pic>
        <p:nvPicPr>
          <p:cNvPr id="216" name="Google Shape;216;p25"/>
          <p:cNvPicPr preferRelativeResize="0"/>
          <p:nvPr/>
        </p:nvPicPr>
        <p:blipFill>
          <a:blip r:embed="rId3">
            <a:alphaModFix/>
          </a:blip>
          <a:stretch>
            <a:fillRect/>
          </a:stretch>
        </p:blipFill>
        <p:spPr>
          <a:xfrm>
            <a:off x="152400" y="3812400"/>
            <a:ext cx="8839201" cy="702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242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Assumption 3:</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Popularity is not just based on “click_out”, other actions should also be considered</a:t>
            </a:r>
            <a:endParaRPr sz="2000"/>
          </a:p>
        </p:txBody>
      </p:sp>
      <p:sp>
        <p:nvSpPr>
          <p:cNvPr id="222" name="Google Shape;22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26"/>
          <p:cNvPicPr preferRelativeResize="0"/>
          <p:nvPr/>
        </p:nvPicPr>
        <p:blipFill>
          <a:blip r:embed="rId3">
            <a:alphaModFix/>
          </a:blip>
          <a:stretch>
            <a:fillRect/>
          </a:stretch>
        </p:blipFill>
        <p:spPr>
          <a:xfrm>
            <a:off x="1396188" y="1687349"/>
            <a:ext cx="6351624" cy="326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 importance of each action:</a:t>
            </a:r>
            <a:endParaRPr/>
          </a:p>
        </p:txBody>
      </p:sp>
      <p:sp>
        <p:nvSpPr>
          <p:cNvPr id="229" name="Google Shape;22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0" name="Google Shape;230;p27"/>
          <p:cNvPicPr preferRelativeResize="0"/>
          <p:nvPr/>
        </p:nvPicPr>
        <p:blipFill>
          <a:blip r:embed="rId3">
            <a:alphaModFix/>
          </a:blip>
          <a:stretch>
            <a:fillRect/>
          </a:stretch>
        </p:blipFill>
        <p:spPr>
          <a:xfrm>
            <a:off x="1057125" y="1378425"/>
            <a:ext cx="7399901" cy="295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a weighted sum as a score for each item</a:t>
            </a:r>
            <a:endParaRPr/>
          </a:p>
        </p:txBody>
      </p:sp>
      <p:sp>
        <p:nvSpPr>
          <p:cNvPr id="236" name="Google Shape;236;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7" name="Google Shape;237;p28"/>
          <p:cNvPicPr preferRelativeResize="0"/>
          <p:nvPr/>
        </p:nvPicPr>
        <p:blipFill>
          <a:blip r:embed="rId3">
            <a:alphaModFix/>
          </a:blip>
          <a:stretch>
            <a:fillRect/>
          </a:stretch>
        </p:blipFill>
        <p:spPr>
          <a:xfrm>
            <a:off x="1190375" y="1317575"/>
            <a:ext cx="7038899" cy="34111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these scores, combined with the personal actions of each user</a:t>
            </a:r>
            <a:endParaRPr/>
          </a:p>
        </p:txBody>
      </p:sp>
      <p:sp>
        <p:nvSpPr>
          <p:cNvPr id="243" name="Google Shape;243;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600"/>
              <a:t>Next step:</a:t>
            </a:r>
            <a:endParaRPr sz="1600"/>
          </a:p>
          <a:p>
            <a:pPr indent="0" lvl="0" marL="0" rtl="0" algn="l">
              <a:spcBef>
                <a:spcPts val="1600"/>
              </a:spcBef>
              <a:spcAft>
                <a:spcPts val="1600"/>
              </a:spcAft>
              <a:buNone/>
            </a:pPr>
            <a:r>
              <a:rPr lang="en" sz="1600"/>
              <a:t>How to use metadata?</a:t>
            </a:r>
            <a:endParaRPr sz="1600"/>
          </a:p>
        </p:txBody>
      </p:sp>
      <p:pic>
        <p:nvPicPr>
          <p:cNvPr id="244" name="Google Shape;244;p29"/>
          <p:cNvPicPr preferRelativeResize="0"/>
          <p:nvPr/>
        </p:nvPicPr>
        <p:blipFill>
          <a:blip r:embed="rId3">
            <a:alphaModFix/>
          </a:blip>
          <a:stretch>
            <a:fillRect/>
          </a:stretch>
        </p:blipFill>
        <p:spPr>
          <a:xfrm>
            <a:off x="284275" y="1904013"/>
            <a:ext cx="8575451" cy="87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customer’s preference, platform can recommend hotels to customers. </a:t>
            </a:r>
            <a:endParaRPr/>
          </a:p>
          <a:p>
            <a:pPr indent="0" lvl="0" marL="0" rtl="0" algn="l">
              <a:spcBef>
                <a:spcPts val="1600"/>
              </a:spcBef>
              <a:spcAft>
                <a:spcPts val="0"/>
              </a:spcAft>
              <a:buNone/>
            </a:pPr>
            <a:r>
              <a:rPr lang="en"/>
              <a:t>There are features like location, price, number of bathroom  that customers care.</a:t>
            </a:r>
            <a:endParaRPr/>
          </a:p>
          <a:p>
            <a:pPr indent="0" lvl="0" marL="0" rtl="0" algn="l">
              <a:spcBef>
                <a:spcPts val="1600"/>
              </a:spcBef>
              <a:spcAft>
                <a:spcPts val="1600"/>
              </a:spcAft>
              <a:buNone/>
            </a:pPr>
            <a:r>
              <a:rPr lang="en"/>
              <a:t>We need to extract features that predicate the correct hotel that customer would choose.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FFFFFF"/>
                </a:solidFill>
                <a:latin typeface="Arial"/>
                <a:ea typeface="Arial"/>
                <a:cs typeface="Arial"/>
                <a:sym typeface="Arial"/>
              </a:rPr>
              <a:t>The goal of the challenge is to use user signals within a session to detect the intent of the user and to update the recommendation of accommodations provided to the user. Given a dataset of the interactions of the users on our website and metadata for the items they interacted with, the participants are tasked with predicting what items have been clicked in the later part of a session.</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6"/>
          <p:cNvPicPr preferRelativeResize="0"/>
          <p:nvPr/>
        </p:nvPicPr>
        <p:blipFill>
          <a:blip r:embed="rId3">
            <a:alphaModFix/>
          </a:blip>
          <a:stretch>
            <a:fillRect/>
          </a:stretch>
        </p:blipFill>
        <p:spPr>
          <a:xfrm>
            <a:off x="1495350" y="1307850"/>
            <a:ext cx="6643224" cy="3754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0" y="1629870"/>
            <a:ext cx="9144003" cy="2138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Mean Reciprocal Rank</a:t>
            </a:r>
            <a:endParaRPr/>
          </a:p>
          <a:p>
            <a:pPr indent="0" lvl="0" marL="0" rtl="0" algn="l">
              <a:spcBef>
                <a:spcPts val="1600"/>
              </a:spcBef>
              <a:spcAft>
                <a:spcPts val="1600"/>
              </a:spcAft>
              <a:buNone/>
            </a:pPr>
            <a:r>
              <a:t/>
            </a:r>
            <a:endParaRPr/>
          </a:p>
        </p:txBody>
      </p:sp>
      <p:pic>
        <p:nvPicPr>
          <p:cNvPr id="168" name="Google Shape;168;p18"/>
          <p:cNvPicPr preferRelativeResize="0"/>
          <p:nvPr/>
        </p:nvPicPr>
        <p:blipFill>
          <a:blip r:embed="rId3">
            <a:alphaModFix/>
          </a:blip>
          <a:stretch>
            <a:fillRect/>
          </a:stretch>
        </p:blipFill>
        <p:spPr>
          <a:xfrm>
            <a:off x="3646325" y="1944025"/>
            <a:ext cx="4650576" cy="3050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19"/>
          <p:cNvPicPr preferRelativeResize="0"/>
          <p:nvPr/>
        </p:nvPicPr>
        <p:blipFill>
          <a:blip r:embed="rId3">
            <a:alphaModFix/>
          </a:blip>
          <a:stretch>
            <a:fillRect/>
          </a:stretch>
        </p:blipFill>
        <p:spPr>
          <a:xfrm>
            <a:off x="2024063" y="523875"/>
            <a:ext cx="5095875" cy="409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20"/>
          <p:cNvPicPr preferRelativeResize="0"/>
          <p:nvPr/>
        </p:nvPicPr>
        <p:blipFill>
          <a:blip r:embed="rId3">
            <a:alphaModFix/>
          </a:blip>
          <a:stretch>
            <a:fillRect/>
          </a:stretch>
        </p:blipFill>
        <p:spPr>
          <a:xfrm>
            <a:off x="1695450" y="438150"/>
            <a:ext cx="5753100" cy="426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Algorithm</a:t>
            </a:r>
            <a:endParaRPr/>
          </a:p>
        </p:txBody>
      </p:sp>
      <p:sp>
        <p:nvSpPr>
          <p:cNvPr id="188" name="Google Shape;188;p21"/>
          <p:cNvSpPr txBox="1"/>
          <p:nvPr>
            <p:ph idx="1" type="body"/>
          </p:nvPr>
        </p:nvSpPr>
        <p:spPr>
          <a:xfrm>
            <a:off x="1297500" y="1183975"/>
            <a:ext cx="7038900" cy="32949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400">
                <a:solidFill>
                  <a:srgbClr val="D73A49"/>
                </a:solidFill>
                <a:highlight>
                  <a:srgbClr val="FFFFFF"/>
                </a:highlight>
                <a:latin typeface="Courier New"/>
                <a:ea typeface="Courier New"/>
                <a:cs typeface="Courier New"/>
                <a:sym typeface="Courier New"/>
              </a:rPr>
              <a:t>def</a:t>
            </a:r>
            <a:r>
              <a:rPr lang="en" sz="1400">
                <a:solidFill>
                  <a:srgbClr val="24292E"/>
                </a:solidFill>
                <a:highlight>
                  <a:srgbClr val="FFFFFF"/>
                </a:highlight>
                <a:latin typeface="Courier New"/>
                <a:ea typeface="Courier New"/>
                <a:cs typeface="Courier New"/>
                <a:sym typeface="Courier New"/>
              </a:rPr>
              <a:t> </a:t>
            </a:r>
            <a:r>
              <a:rPr lang="en" sz="1400">
                <a:solidFill>
                  <a:srgbClr val="6F42C1"/>
                </a:solidFill>
                <a:highlight>
                  <a:srgbClr val="FFFFFF"/>
                </a:highlight>
                <a:latin typeface="Courier New"/>
                <a:ea typeface="Courier New"/>
                <a:cs typeface="Courier New"/>
                <a:sym typeface="Courier New"/>
              </a:rPr>
              <a:t>get_popularity</a:t>
            </a:r>
            <a:r>
              <a:rPr lang="en" sz="1400">
                <a:solidFill>
                  <a:srgbClr val="24292E"/>
                </a:solidFill>
                <a:highlight>
                  <a:srgbClr val="FFFFFF"/>
                </a:highlight>
                <a:latin typeface="Courier New"/>
                <a:ea typeface="Courier New"/>
                <a:cs typeface="Courier New"/>
                <a:sym typeface="Courier New"/>
              </a:rPr>
              <a:t>(df):</a:t>
            </a:r>
            <a:endParaRPr sz="14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a:t>
            </a:r>
            <a:r>
              <a:rPr lang="en" sz="1400">
                <a:solidFill>
                  <a:srgbClr val="032F62"/>
                </a:solidFill>
                <a:highlight>
                  <a:srgbClr val="FFFFFF"/>
                </a:highlight>
                <a:latin typeface="Courier New"/>
                <a:ea typeface="Courier New"/>
                <a:cs typeface="Courier New"/>
                <a:sym typeface="Courier New"/>
              </a:rPr>
              <a:t>"""Get number of clicks that each item received in the df."""</a:t>
            </a:r>
            <a:endParaRPr sz="1400">
              <a:solidFill>
                <a:srgbClr val="032F6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lnSpc>
                <a:spcPct val="142857"/>
              </a:lnSpc>
              <a:spcBef>
                <a:spcPts val="1600"/>
              </a:spcBef>
              <a:spcAft>
                <a:spcPts val="0"/>
              </a:spcAft>
              <a:buNone/>
            </a:pPr>
            <a:r>
              <a:rPr lang="en" sz="1400">
                <a:solidFill>
                  <a:srgbClr val="D73A49"/>
                </a:solidFill>
                <a:highlight>
                  <a:srgbClr val="FFFFFF"/>
                </a:highlight>
                <a:latin typeface="Courier New"/>
                <a:ea typeface="Courier New"/>
                <a:cs typeface="Courier New"/>
                <a:sym typeface="Courier New"/>
              </a:rPr>
              <a:t>def</a:t>
            </a:r>
            <a:r>
              <a:rPr lang="en" sz="1400">
                <a:solidFill>
                  <a:srgbClr val="24292E"/>
                </a:solidFill>
                <a:highlight>
                  <a:srgbClr val="FFFFFF"/>
                </a:highlight>
                <a:latin typeface="Courier New"/>
                <a:ea typeface="Courier New"/>
                <a:cs typeface="Courier New"/>
                <a:sym typeface="Courier New"/>
              </a:rPr>
              <a:t> </a:t>
            </a:r>
            <a:r>
              <a:rPr lang="en" sz="1400">
                <a:solidFill>
                  <a:srgbClr val="6F42C1"/>
                </a:solidFill>
                <a:highlight>
                  <a:srgbClr val="FFFFFF"/>
                </a:highlight>
                <a:latin typeface="Courier New"/>
                <a:ea typeface="Courier New"/>
                <a:cs typeface="Courier New"/>
                <a:sym typeface="Courier New"/>
              </a:rPr>
              <a:t>calc_recommendation</a:t>
            </a:r>
            <a:r>
              <a:rPr lang="en" sz="1400">
                <a:solidFill>
                  <a:srgbClr val="24292E"/>
                </a:solidFill>
                <a:highlight>
                  <a:srgbClr val="FFFFFF"/>
                </a:highlight>
                <a:latin typeface="Courier New"/>
                <a:ea typeface="Courier New"/>
                <a:cs typeface="Courier New"/>
                <a:sym typeface="Courier New"/>
              </a:rPr>
              <a:t>(df_expl, df_pop):</a:t>
            </a:r>
            <a:endParaRPr sz="14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400">
                <a:solidFill>
                  <a:srgbClr val="24292E"/>
                </a:solidFill>
                <a:highlight>
                  <a:srgbClr val="FFFFFF"/>
                </a:highlight>
                <a:latin typeface="Courier New"/>
                <a:ea typeface="Courier New"/>
                <a:cs typeface="Courier New"/>
                <a:sym typeface="Courier New"/>
              </a:rPr>
              <a:t>   </a:t>
            </a:r>
            <a:r>
              <a:rPr lang="en" sz="1400">
                <a:solidFill>
                  <a:srgbClr val="032F62"/>
                </a:solidFill>
                <a:highlight>
                  <a:srgbClr val="FFFFFF"/>
                </a:highlight>
                <a:latin typeface="Courier New"/>
                <a:ea typeface="Courier New"/>
                <a:cs typeface="Courier New"/>
                <a:sym typeface="Courier New"/>
              </a:rPr>
              <a:t>"""Calculate recommendations based on popularity of items.</a:t>
            </a:r>
            <a:endParaRPr sz="1400">
              <a:solidFill>
                <a:srgbClr val="032F6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spcBef>
                <a:spcPts val="1600"/>
              </a:spcBef>
              <a:spcAft>
                <a:spcPts val="0"/>
              </a:spcAft>
              <a:buNone/>
            </a:pPr>
            <a:r>
              <a:rPr lang="en" sz="1400"/>
              <a:t>Drawback:</a:t>
            </a:r>
            <a:endParaRPr sz="1400"/>
          </a:p>
          <a:p>
            <a:pPr indent="0" lvl="0" marL="0" rtl="0" algn="l">
              <a:spcBef>
                <a:spcPts val="1600"/>
              </a:spcBef>
              <a:spcAft>
                <a:spcPts val="1600"/>
              </a:spcAft>
              <a:buNone/>
            </a:pPr>
            <a:r>
              <a:rPr lang="en" sz="1400"/>
              <a:t>Haven’t considered personal preference.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