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4"/>
  </p:handoutMasterIdLst>
  <p:sldIdLst>
    <p:sldId id="750" r:id="rId3"/>
    <p:sldId id="883" r:id="rId4"/>
    <p:sldId id="822" r:id="rId5"/>
    <p:sldId id="778" r:id="rId6"/>
    <p:sldId id="867" r:id="rId7"/>
    <p:sldId id="834" r:id="rId8"/>
    <p:sldId id="779" r:id="rId9"/>
    <p:sldId id="829" r:id="rId10"/>
    <p:sldId id="851" r:id="rId11"/>
    <p:sldId id="852" r:id="rId12"/>
    <p:sldId id="809" r:id="rId13"/>
    <p:sldId id="830" r:id="rId14"/>
    <p:sldId id="831" r:id="rId15"/>
    <p:sldId id="759" r:id="rId16"/>
    <p:sldId id="773" r:id="rId17"/>
    <p:sldId id="762" r:id="rId18"/>
    <p:sldId id="863" r:id="rId19"/>
    <p:sldId id="764" r:id="rId20"/>
    <p:sldId id="853" r:id="rId21"/>
    <p:sldId id="833" r:id="rId23"/>
  </p:sldIdLst>
  <p:sldSz cx="9144000" cy="6858000" type="screen4x3"/>
  <p:notesSz cx="7099300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doop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57126"/>
    <a:srgbClr val="002BB4"/>
    <a:srgbClr val="8A0000"/>
    <a:srgbClr val="F46842"/>
    <a:srgbClr val="4BD016"/>
    <a:srgbClr val="996600"/>
    <a:srgbClr val="045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83769" autoAdjust="0"/>
  </p:normalViewPr>
  <p:slideViewPr>
    <p:cSldViewPr>
      <p:cViewPr varScale="1">
        <p:scale>
          <a:sx n="58" d="100"/>
          <a:sy n="58" d="100"/>
        </p:scale>
        <p:origin x="-1674" y="-96"/>
      </p:cViewPr>
      <p:guideLst>
        <p:guide orient="horz" pos="2205"/>
        <p:guide pos="31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36"/>
    </p:cViewPr>
  </p:sorter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3290"/>
        <p:guide pos="24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home/lh/Downloads/IO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home/lh/Downloads/IO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home/lh/Desktop/Book3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Book2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Book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vertOverflow="ellipsis" anchor="ctr" anchorCtr="1"/>
          <a:lstStyle/>
          <a:p>
            <a:pPr algn="ctr" defTabSz="914400">
              <a:defRPr sz="1600" b="1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x-none" altLang="en-US" sz="1600" b="1" i="0" u="none" strike="noStrike" kern="1200" cap="all" spc="120" normalizeH="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磁盘读性能评测</a:t>
            </a:r>
            <a:endParaRPr lang="x-none" altLang="en-US" sz="1600" b="1" i="0" u="none" strike="noStrike" kern="1200" cap="all" spc="120" normalizeH="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[IO.xlsx]Sheet2!$B$1</c:f>
              <c:strCache>
                <c:ptCount val="1"/>
                <c:pt idx="0">
                  <c:v>无锁、无buf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[IO.xlsx]Sheet2!$B$2:$B$9</c:f>
              <c:numCache>
                <c:formatCode>General</c:formatCode>
                <c:ptCount val="8"/>
                <c:pt idx="0" c:formatCode="General">
                  <c:v>100</c:v>
                </c:pt>
                <c:pt idx="1" c:formatCode="General">
                  <c:v>40</c:v>
                </c:pt>
                <c:pt idx="2" c:formatCode="General">
                  <c:v>20</c:v>
                </c:pt>
                <c:pt idx="3" c:formatCode="General">
                  <c:v>10</c:v>
                </c:pt>
                <c:pt idx="4" c:formatCode="General">
                  <c:v>5</c:v>
                </c:pt>
                <c:pt idx="5" c:formatCode="General">
                  <c:v>5</c:v>
                </c:pt>
                <c:pt idx="6" c:formatCode="General">
                  <c:v>5</c:v>
                </c:pt>
                <c:pt idx="7" c:formatCode="General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[IO.xlsx]Sheet2!$C$1</c:f>
              <c:strCache>
                <c:ptCount val="1"/>
                <c:pt idx="0">
                  <c:v>无锁、有buf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val>
            <c:numRef>
              <c:f>[IO.xlsx]Sheet2!$C$2:$C$9</c:f>
              <c:numCache>
                <c:formatCode>General</c:formatCode>
                <c:ptCount val="8"/>
                <c:pt idx="0" c:formatCode="General">
                  <c:v>120</c:v>
                </c:pt>
                <c:pt idx="1" c:formatCode="General">
                  <c:v>90</c:v>
                </c:pt>
                <c:pt idx="2" c:formatCode="General">
                  <c:v>80</c:v>
                </c:pt>
                <c:pt idx="3" c:formatCode="General">
                  <c:v>40</c:v>
                </c:pt>
                <c:pt idx="4" c:formatCode="General">
                  <c:v>40</c:v>
                </c:pt>
                <c:pt idx="5" c:formatCode="General">
                  <c:v>40</c:v>
                </c:pt>
                <c:pt idx="6" c:formatCode="General">
                  <c:v>40</c:v>
                </c:pt>
                <c:pt idx="7" c:formatCode="General">
                  <c:v>40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[IO.xlsx]Sheet2!$D$1</c:f>
              <c:strCache>
                <c:ptCount val="1"/>
                <c:pt idx="0">
                  <c:v>加锁、有buf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val>
            <c:numRef>
              <c:f>[IO.xlsx]Sheet2!$D$2:$D$9</c:f>
              <c:numCache>
                <c:formatCode>General</c:formatCode>
                <c:ptCount val="8"/>
                <c:pt idx="0" c:formatCode="General">
                  <c:v>160</c:v>
                </c:pt>
                <c:pt idx="1" c:formatCode="General">
                  <c:v>165</c:v>
                </c:pt>
                <c:pt idx="2" c:formatCode="General">
                  <c:v>168</c:v>
                </c:pt>
                <c:pt idx="3" c:formatCode="General">
                  <c:v>160</c:v>
                </c:pt>
                <c:pt idx="4" c:formatCode="General">
                  <c:v>145</c:v>
                </c:pt>
                <c:pt idx="5" c:formatCode="General">
                  <c:v>140</c:v>
                </c:pt>
                <c:pt idx="6" c:formatCode="General">
                  <c:v>138</c:v>
                </c:pt>
                <c:pt idx="7" c:formatCode="General">
                  <c:v>135</c:v>
                </c:pt>
              </c:numCache>
            </c:numRef>
          </c: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5629557"/>
        <c:axId val="473039133"/>
      </c:lineChart>
      <c:catAx>
        <c:axId val="965629557"/>
        <c:scaling>
          <c:orientation val="minMax"/>
        </c:scaling>
        <c:delete val="0"/>
        <c:axPos val="b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vertOverflow="ellipsis" anchor="ctr" anchorCtr="1"/>
              <a:lstStyle/>
              <a:p>
                <a:pPr algn="ctr" defTabSz="914400">
                  <a:defRPr sz="900" b="1" kern="1200" cap="all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en-US" sz="900" b="1" i="0" u="none" strike="noStrike" kern="1200" cap="all" normalizeH="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并发读线程个数</a:t>
                </a:r>
                <a:endParaRPr lang="x-none" altLang="en-US" sz="900" b="1" i="0" u="none" strike="noStrike" kern="1200" cap="all" normalizeH="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73039133"/>
        <c:crosses val="autoZero"/>
        <c:auto val="1"/>
        <c:lblAlgn val="ctr"/>
        <c:lblOffset val="100"/>
        <c:tickMarkSkip val="1"/>
        <c:noMultiLvlLbl val="0"/>
      </c:catAx>
      <c:valAx>
        <c:axId val="473039133"/>
        <c:scaling>
          <c:orientation val="minMax"/>
        </c:scaling>
        <c:delete val="0"/>
        <c:axPos val="l"/>
        <c:title>
          <c:tx>
            <c:rich>
              <a:bodyPr vertOverflow="ellipsis" anchor="ctr" anchorCtr="1"/>
              <a:lstStyle/>
              <a:p>
                <a:pPr algn="ctr" defTabSz="914400">
                  <a:defRPr sz="1200" b="1" kern="1200" cap="all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en-US" sz="1200" i="0" u="none" strike="noStrike" kern="1200" cap="all" normalizeH="0" baseline="0">
                    <a:solidFill>
                      <a:sysClr val="windowText" lastClr="000000"/>
                    </a:solidFill>
                    <a:effectLst/>
                    <a:latin typeface="+mn-lt"/>
                    <a:ea typeface="+mn-ea"/>
                    <a:cs typeface="+mn-cs"/>
                  </a:rPr>
                  <a:t>读盘速度 MB/s</a:t>
                </a:r>
                <a:endParaRPr lang="x-none" altLang="en-US" sz="1200" i="0" u="none" strike="noStrike" kern="1200" cap="all" normalizeH="0" baseline="0">
                  <a:solidFill>
                    <a:sysClr val="windowText" lastClr="000000"/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6562955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>
                <a:solidFill>
                  <a:schemeClr val="tx1"/>
                </a:solidFill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>
                <a:solidFill>
                  <a:schemeClr val="tx1"/>
                </a:solidFill>
              </a:defRPr>
            </a:pPr>
          </a:p>
        </c:txPr>
      </c:legendEntry>
      <c:legendEntry>
        <c:idx val="2"/>
        <c:txPr>
          <a:bodyPr rot="0" spcFirstLastPara="0" vertOverflow="ellipsis" horzOverflow="overflow" vert="horz" wrap="square" anchor="ctr" anchorCtr="1"/>
          <a:lstStyle/>
          <a:p>
            <a:pPr>
              <a:defRPr>
                <a:solidFill>
                  <a:schemeClr val="tx1"/>
                </a:solidFill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900" kern="120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en-US" sz="900" kern="1200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vertOverflow="ellipsis" anchor="ctr" anchorCtr="1"/>
          <a:lstStyle/>
          <a:p>
            <a:pPr algn="ctr" defTabSz="914400">
              <a:defRPr sz="1600" b="1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x-none" altLang="en-US" sz="1600" b="1" i="0" u="none" strike="noStrike" kern="1200" cap="all" spc="120" normalizeH="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磁盘写性能评测</a:t>
            </a:r>
            <a:endParaRPr lang="x-none" altLang="en-US" sz="1600" b="1" i="0" u="none" strike="noStrike" kern="1200" cap="all" spc="120" normalizeH="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[IO.xlsx]Sheet3!$A$1</c:f>
              <c:strCache>
                <c:ptCount val="1"/>
                <c:pt idx="0">
                  <c:v>无锁、无buf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[IO.xlsx]Sheet3!$A$2:$A$9</c:f>
              <c:numCache>
                <c:formatCode>General</c:formatCode>
                <c:ptCount val="8"/>
                <c:pt idx="0" c:formatCode="General">
                  <c:v>75</c:v>
                </c:pt>
                <c:pt idx="1" c:formatCode="General">
                  <c:v>35</c:v>
                </c:pt>
                <c:pt idx="2" c:formatCode="General">
                  <c:v>15</c:v>
                </c:pt>
                <c:pt idx="3" c:formatCode="General">
                  <c:v>5</c:v>
                </c:pt>
                <c:pt idx="4" c:formatCode="General">
                  <c:v>3</c:v>
                </c:pt>
                <c:pt idx="5" c:formatCode="General">
                  <c:v>3</c:v>
                </c:pt>
                <c:pt idx="6" c:formatCode="General">
                  <c:v>3</c:v>
                </c:pt>
                <c:pt idx="7" c:formatCode="General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[IO.xlsx]Sheet3!$B$1</c:f>
              <c:strCache>
                <c:ptCount val="1"/>
                <c:pt idx="0">
                  <c:v>无锁、有buf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val>
            <c:numRef>
              <c:f>[IO.xlsx]Sheet3!$B$2:$B$9</c:f>
              <c:numCache>
                <c:formatCode>General</c:formatCode>
                <c:ptCount val="8"/>
                <c:pt idx="0" c:formatCode="General">
                  <c:v>90</c:v>
                </c:pt>
                <c:pt idx="1" c:formatCode="General">
                  <c:v>70</c:v>
                </c:pt>
                <c:pt idx="2" c:formatCode="General">
                  <c:v>55</c:v>
                </c:pt>
                <c:pt idx="3" c:formatCode="General">
                  <c:v>30</c:v>
                </c:pt>
                <c:pt idx="4" c:formatCode="General">
                  <c:v>30</c:v>
                </c:pt>
                <c:pt idx="5" c:formatCode="General">
                  <c:v>30</c:v>
                </c:pt>
                <c:pt idx="6" c:formatCode="General">
                  <c:v>30</c:v>
                </c:pt>
                <c:pt idx="7" c:formatCode="General">
                  <c:v>30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[IO.xlsx]Sheet3!$C$1</c:f>
              <c:strCache>
                <c:ptCount val="1"/>
                <c:pt idx="0">
                  <c:v>加锁、有buf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val>
            <c:numRef>
              <c:f>[IO.xlsx]Sheet3!$C$2:$C$9</c:f>
              <c:numCache>
                <c:formatCode>General</c:formatCode>
                <c:ptCount val="8"/>
                <c:pt idx="0" c:formatCode="General">
                  <c:v>135</c:v>
                </c:pt>
                <c:pt idx="1" c:formatCode="General">
                  <c:v>140</c:v>
                </c:pt>
                <c:pt idx="2" c:formatCode="General">
                  <c:v>146</c:v>
                </c:pt>
                <c:pt idx="3" c:formatCode="General">
                  <c:v>148</c:v>
                </c:pt>
                <c:pt idx="4" c:formatCode="General">
                  <c:v>135</c:v>
                </c:pt>
                <c:pt idx="5" c:formatCode="General">
                  <c:v>132</c:v>
                </c:pt>
                <c:pt idx="6" c:formatCode="General">
                  <c:v>124</c:v>
                </c:pt>
                <c:pt idx="7" c:formatCode="General">
                  <c:v>120</c:v>
                </c:pt>
              </c:numCache>
            </c:numRef>
          </c: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852170"/>
        <c:axId val="664151671"/>
      </c:lineChart>
      <c:catAx>
        <c:axId val="120852170"/>
        <c:scaling>
          <c:orientation val="minMax"/>
        </c:scaling>
        <c:delete val="0"/>
        <c:axPos val="b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vertOverflow="ellipsis" anchor="ctr" anchorCtr="1"/>
              <a:lstStyle/>
              <a:p>
                <a:pPr algn="ctr" defTabSz="914400">
                  <a:defRPr sz="900" kern="1200" cap="all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en-US" sz="900" b="1" i="0" u="none" strike="noStrike" kern="1200" cap="all" normalizeH="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并发写线程个数</a:t>
                </a:r>
                <a:endParaRPr lang="x-none" altLang="en-US" sz="900" b="1" i="0" u="none" strike="noStrike" kern="1200" cap="all" normalizeH="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64151671"/>
        <c:crosses val="autoZero"/>
        <c:auto val="1"/>
        <c:lblAlgn val="ctr"/>
        <c:lblOffset val="100"/>
        <c:tickMarkSkip val="1"/>
        <c:noMultiLvlLbl val="0"/>
      </c:catAx>
      <c:valAx>
        <c:axId val="664151671"/>
        <c:scaling>
          <c:orientation val="minMax"/>
        </c:scaling>
        <c:delete val="0"/>
        <c:axPos val="l"/>
        <c:title>
          <c:tx>
            <c:rich>
              <a:bodyPr vertOverflow="ellipsis" anchor="ctr" anchorCtr="1"/>
              <a:lstStyle/>
              <a:p>
                <a:pPr algn="ctr" defTabSz="914400">
                  <a:defRPr sz="1200" kern="1200" cap="all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en-US" sz="1200" b="0" i="0" u="none" strike="noStrike" kern="1200" cap="all" normalizeH="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写盘速度 MB/s</a:t>
                </a:r>
                <a:endParaRPr lang="x-none" altLang="en-US" sz="1200" b="0" i="0" u="none" strike="noStrike" kern="1200" cap="all" normalizeH="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2085217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>
                <a:solidFill>
                  <a:schemeClr val="tx1"/>
                </a:solidFill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>
                <a:solidFill>
                  <a:schemeClr val="tx1"/>
                </a:solidFill>
              </a:defRPr>
            </a:pPr>
          </a:p>
        </c:txPr>
      </c:legendEntry>
      <c:legendEntry>
        <c:idx val="2"/>
        <c:txPr>
          <a:bodyPr rot="0" spcFirstLastPara="0" vertOverflow="ellipsis" horzOverflow="overflow" vert="horz" wrap="square" anchor="ctr" anchorCtr="1"/>
          <a:lstStyle/>
          <a:p>
            <a:pPr>
              <a:defRPr>
                <a:solidFill>
                  <a:schemeClr val="tx1"/>
                </a:solidFill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900" kern="120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en-US" sz="900" kern="1200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vertOverflow="ellipsis" anchor="ctr" anchorCtr="1"/>
          <a:lstStyle/>
          <a:p>
            <a:pPr algn="ctr" defTabSz="914400">
              <a:defRPr sz="1600" b="1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sz="1600" b="1" i="0" u="none" strike="noStrike" kern="1200" cap="none" spc="0" normalizeH="0" baseline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不同数据规模下排内部序速度评测</a:t>
            </a:r>
            <a:endParaRPr sz="1600" b="1" i="0" u="none" strike="noStrike" kern="1200" cap="none" spc="0" normalizeH="0" baseline="0">
              <a:solidFill>
                <a:sysClr val="windowText" lastClr="000000"/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[Book3.xlsx]Sheet1!$B$1</c:f>
              <c:strCache>
                <c:ptCount val="1"/>
                <c:pt idx="0">
                  <c:v>排序速度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rotWithShape="0">
                <a:schemeClr val="accent1">
                  <a:alpha val="63000"/>
                </a:schemeClr>
              </a:outerShdw>
            </a:effectLst>
          </c:spPr>
          <c:marker>
            <c:symbol val="none"/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1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[Book3]Sheet1!$A$2:$A$6</c:f>
              <c:strCache>
                <c:ptCount val="5"/>
                <c:pt idx="0">
                  <c:v>40KB</c:v>
                </c:pt>
                <c:pt idx="1">
                  <c:v>400KB</c:v>
                </c:pt>
                <c:pt idx="2">
                  <c:v>4MB</c:v>
                </c:pt>
                <c:pt idx="3">
                  <c:v>40MB</c:v>
                </c:pt>
                <c:pt idx="4">
                  <c:v>400MB</c:v>
                </c:pt>
              </c:strCache>
            </c:strRef>
          </c:cat>
          <c:val>
            <c:numRef>
              <c:f>[Book3]Sheet1!$B$2:$B$6</c:f>
              <c:numCache>
                <c:formatCode>0_ </c:formatCode>
                <c:ptCount val="5"/>
                <c:pt idx="0">
                  <c:v>80</c:v>
                </c:pt>
                <c:pt idx="1">
                  <c:v>88.8888888888889</c:v>
                </c:pt>
                <c:pt idx="2">
                  <c:v>58.5651537335286</c:v>
                </c:pt>
                <c:pt idx="3">
                  <c:v>50.3651473180559</c:v>
                </c:pt>
                <c:pt idx="4">
                  <c:v>44.0912247439953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noFill/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0"/>
        <c:smooth val="0"/>
        <c:axId val="180330621"/>
        <c:axId val="910370630"/>
      </c:lineChart>
      <c:catAx>
        <c:axId val="180330621"/>
        <c:scaling>
          <c:orientation val="minMax"/>
        </c:scaling>
        <c:delete val="0"/>
        <c:axPos val="b"/>
        <c:title>
          <c:tx>
            <c:rich>
              <a:bodyPr vertOverflow="ellipsis" anchor="ctr" anchorCtr="1"/>
              <a:lstStyle/>
              <a:p>
                <a:pPr algn="ctr" defTabSz="914400">
                  <a:defRPr sz="1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en-US" sz="1200" b="1" i="0" u="none" strike="noStrike" kern="1200" cap="none" normalizeH="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数据规模</a:t>
                </a:r>
                <a:endParaRPr lang="x-none" altLang="en-US" sz="1200" b="1" i="0" u="none" strike="noStrike" kern="1200" cap="none" normalizeH="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</a:p>
        </c:txPr>
        <c:crossAx val="910370630"/>
        <c:crosses val="autoZero"/>
        <c:auto val="1"/>
        <c:lblAlgn val="ctr"/>
        <c:lblOffset val="100"/>
        <c:tickMarkSkip val="1"/>
        <c:noMultiLvlLbl val="0"/>
      </c:catAx>
      <c:valAx>
        <c:axId val="910370630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vertOverflow="ellipsis" anchor="ctr" anchorCtr="1"/>
              <a:lstStyle/>
              <a:p>
                <a:pPr algn="ctr" defTabSz="914400">
                  <a:defRPr sz="1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en-US" sz="1200" b="1" i="0" u="none" strike="noStrike" kern="1200" cap="none" normalizeH="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排序速度 MB/S</a:t>
                </a:r>
                <a:endParaRPr lang="x-none" altLang="en-US" sz="1200" b="1" i="0" u="none" strike="noStrike" kern="1200" cap="none" normalizeH="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</a:p>
        </c:txPr>
        <c:crossAx val="18033062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en-US" sz="900" kern="1200">
          <a:solidFill>
            <a:schemeClr val="tx2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vertOverflow="ellipsis" anchor="ctr" anchorCtr="1"/>
          <a:lstStyle/>
          <a:p>
            <a:pPr algn="ctr" defTabSz="914400">
              <a:defRPr sz="1400" kern="1200" cap="none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x-none" altLang="en-US" sz="1400" b="1" i="0" u="none" strike="noStrike" kern="1200" cap="none" spc="20" normalizeH="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Avro和protobuf序列化体积对比</a:t>
            </a:r>
            <a:endParaRPr lang="x-none" altLang="en-US" sz="1400" b="1" i="0" u="none" strike="noStrike" kern="1200" cap="none" spc="20" normalizeH="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[Book2]Sheet1!$B$1</c:f>
              <c:strCache>
                <c:ptCount val="1"/>
                <c:pt idx="0">
                  <c:v>对象大小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chemeClr val="accent1">
                  <a:alpha val="38000"/>
                </a:schemeClr>
              </a:outerShdw>
            </a:effectLst>
          </c:spPr>
          <c:invertIfNegative val="0"/>
          <c:dLbls>
            <c:dLbl>
              <c:idx val="0"/>
              <c:layout/>
              <c:numFmt formatCode="General" sourceLinked="1"/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[Book2]Sheet1!$A$2:$A$3</c:f>
              <c:strCache>
                <c:ptCount val="2"/>
                <c:pt idx="0">
                  <c:v>protobuf</c:v>
                </c:pt>
                <c:pt idx="1">
                  <c:v>Avro</c:v>
                </c:pt>
              </c:strCache>
            </c:strRef>
          </c:cat>
          <c:val>
            <c:numRef>
              <c:f>[Book2]Sheet1!$B$2:$B$3</c:f>
              <c:numCache>
                <c:formatCode>General</c:formatCode>
                <c:ptCount val="2"/>
                <c:pt idx="0" c:formatCode="General">
                  <c:v>12751</c:v>
                </c:pt>
                <c:pt idx="1" c:formatCode="General">
                  <c:v>12288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83102578"/>
        <c:axId val="386879939"/>
      </c:barChart>
      <c:catAx>
        <c:axId val="78310257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86879939"/>
        <c:crosses val="autoZero"/>
        <c:auto val="1"/>
        <c:lblAlgn val="ctr"/>
        <c:lblOffset val="100"/>
        <c:tickMarkSkip val="1"/>
        <c:noMultiLvlLbl val="0"/>
      </c:catAx>
      <c:valAx>
        <c:axId val="386879939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vertOverflow="ellipsis" anchor="ctr" anchorCtr="1"/>
              <a:lstStyle/>
              <a:p>
                <a:pPr algn="ctr" defTabSz="914400">
                  <a:defRPr sz="1200" kern="1200" cap="all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en-US" sz="1200" b="0" i="0" u="none" strike="noStrike" kern="1200" cap="all" normalizeH="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对象大小 B</a:t>
                </a:r>
                <a:endParaRPr lang="x-none" altLang="en-US" sz="1200" b="0" i="0" u="none" strike="noStrike" kern="1200" cap="all" normalizeH="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78310257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en-US" sz="900" kern="1200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vertOverflow="ellipsis" anchor="ctr" anchorCtr="1"/>
          <a:lstStyle/>
          <a:p>
            <a:pPr algn="ctr" defTabSz="914400"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x-none" altLang="en-US" sz="1400" b="1" i="0" u="none" strike="noStrike" kern="1200" cap="none" spc="0" normalizeH="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文件压缩效果</a:t>
            </a:r>
            <a:endParaRPr lang="x-none" altLang="en-US" sz="1400" b="1" i="0" u="none" strike="noStrike" kern="1200" cap="none" spc="0" normalizeH="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vertOverflow="ellipsis" vert="horz" anchor="ctr" anchorCtr="1"/>
                  <a:lstStyle/>
                  <a:p>
                    <a:pPr algn="ctr" defTabSz="914400">
                      <a:defRPr b="1">
                        <a:solidFill>
                          <a:schemeClr val="tx1"/>
                        </a:solidFill>
                      </a:defRPr>
                    </a:pPr>
                    <a:r>
                      <a:rPr b="1">
                        <a:solidFill>
                          <a:schemeClr val="tx1"/>
                        </a:solidFill>
                      </a:rPr>
                      <a:t>100</a:t>
                    </a:r>
                    <a:r>
                      <a:rPr lang="x-none" altLang="en-US" b="1">
                        <a:solidFill>
                          <a:schemeClr val="tx1"/>
                        </a:solidFill>
                      </a:rPr>
                      <a:t>GB</a:t>
                    </a:r>
                    <a:endParaRPr lang="x-none" altLang="en-US" b="1">
                      <a:solidFill>
                        <a:schemeClr val="tx1"/>
                      </a:solidFill>
                    </a:endParaRPr>
                  </a:p>
                </c:rich>
              </c:tx>
              <c:numFmt formatCode="General" sourceLinked="1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 rot="0" vertOverflow="ellipsis" vert="horz" anchor="ctr" anchorCtr="1"/>
                  <a:lstStyle/>
                  <a:p>
                    <a:pPr algn="ctr" defTabSz="914400">
                      <a:defRPr b="1">
                        <a:solidFill>
                          <a:schemeClr val="tx1"/>
                        </a:solidFill>
                      </a:defRPr>
                    </a:pPr>
                    <a:r>
                      <a:rPr b="1">
                        <a:solidFill>
                          <a:schemeClr val="tx1"/>
                        </a:solidFill>
                      </a:rPr>
                      <a:t>50</a:t>
                    </a:r>
                    <a:r>
                      <a:rPr lang="x-none" altLang="en-US" b="1">
                        <a:solidFill>
                          <a:schemeClr val="tx1"/>
                        </a:solidFill>
                      </a:rPr>
                      <a:t>GB</a:t>
                    </a:r>
                    <a:endParaRPr lang="x-none" altLang="en-US" b="1">
                      <a:solidFill>
                        <a:schemeClr val="tx1"/>
                      </a:solidFill>
                    </a:endParaRPr>
                  </a:p>
                </c:rich>
              </c:tx>
              <c:numFmt formatCode="General" sourceLinked="1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[Book1]Sheet1!$A$4:$B$4</c:f>
              <c:strCache>
                <c:ptCount val="2"/>
                <c:pt idx="0">
                  <c:v>压缩前</c:v>
                </c:pt>
                <c:pt idx="1">
                  <c:v>压缩后</c:v>
                </c:pt>
              </c:strCache>
            </c:strRef>
          </c:cat>
          <c:val>
            <c:numRef>
              <c:f>[Book1]Sheet1!$A$5:$B$5</c:f>
              <c:numCache>
                <c:formatCode>General</c:formatCode>
                <c:ptCount val="2"/>
                <c:pt idx="0" c:formatCode="General">
                  <c:v>100</c:v>
                </c:pt>
                <c:pt idx="1" c:formatCode="General">
                  <c:v>50</c:v>
                </c:pt>
              </c:numCache>
            </c:numRef>
          </c:val>
        </c:ser>
        <c:ser>
          <c:idx val="1"/>
          <c:order val="1"/>
          <c:spPr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accent3"/>
              </a:solidFill>
              <a:prstDash val="solid"/>
              <a:miter lim="800000"/>
            </a:ln>
            <a:effectLst/>
          </c:spPr>
          <c:invertIfNegative val="0"/>
          <c:cat>
            <c:strRef>
              <c:f>[Book1]Sheet1!$A$4:$B$4</c:f>
              <c:strCache>
                <c:ptCount val="2"/>
                <c:pt idx="0">
                  <c:v>压缩前</c:v>
                </c:pt>
                <c:pt idx="1">
                  <c:v>压缩后</c:v>
                </c:pt>
              </c:strCache>
            </c:strRef>
          </c:cat>
          <c:val>
            <c:numRef>
              <c:f>[Book1]Sheet1!$A$6:$B$6</c:f>
              <c:numCache>
                <c:formatCode>General</c:formatCode>
                <c:ptCount val="2"/>
                <c:pt idx="0" c:formatCode="General">
                  <c:v>0</c:v>
                </c:pt>
                <c:pt idx="1" c:formatCode="General">
                  <c:v>50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4843403"/>
        <c:axId val="169709229"/>
      </c:barChart>
      <c:catAx>
        <c:axId val="3748434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69709229"/>
        <c:crosses val="autoZero"/>
        <c:auto val="1"/>
        <c:lblAlgn val="ctr"/>
        <c:lblOffset val="100"/>
        <c:tickMarkSkip val="1"/>
        <c:noMultiLvlLbl val="0"/>
      </c:catAx>
      <c:valAx>
        <c:axId val="169709229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vertOverflow="ellipsis" anchor="ctr" anchorCtr="1"/>
              <a:lstStyle/>
              <a:p>
                <a:pPr algn="ctr" defTabSz="914400"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en-US" sz="1000" b="0" i="0" u="none" strike="noStrike" kern="1200" cap="none" normalizeH="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文件大小 GB</a:t>
                </a:r>
                <a:endParaRPr lang="x-none" altLang="en-US" sz="1000" b="0" i="0" u="none" strike="noStrike" kern="1200" cap="none" normalizeH="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748434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en-US" sz="10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horzOverflow="overflow" vert="horz" wrap="square" anchor="ctr" anchorCtr="1"/>
          <a:lstStyle/>
          <a:p>
            <a:pPr algn="ctr" defTabSz="914400">
              <a:defRPr sz="1400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x-none" altLang="en-US" b="1">
                <a:solidFill>
                  <a:schemeClr val="tx1"/>
                </a:solidFill>
              </a:rPr>
              <a:t>缓存大小对命中率的影响</a:t>
            </a:r>
            <a:endParaRPr lang="x-none" altLang="en-US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[Book1]Sheet2!$B$1</c:f>
              <c:strCache>
                <c:ptCount val="1"/>
                <c:pt idx="0">
                  <c:v>命中率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[Book1]Sheet2!$A$2:$A$4</c:f>
              <c:strCache>
                <c:ptCount val="3"/>
                <c:pt idx="0">
                  <c:v>1500MB</c:v>
                </c:pt>
                <c:pt idx="1">
                  <c:v>2100MB</c:v>
                </c:pt>
                <c:pt idx="2">
                  <c:v>2700MB</c:v>
                </c:pt>
              </c:strCache>
            </c:strRef>
          </c:cat>
          <c:val>
            <c:numRef>
              <c:f>[Book1]Sheet2!$B$2:$B$4</c:f>
              <c:numCache>
                <c:formatCode>0%</c:formatCode>
                <c:ptCount val="3"/>
                <c:pt idx="0">
                  <c:v>0.73</c:v>
                </c:pt>
                <c:pt idx="1">
                  <c:v>0.79</c:v>
                </c:pt>
                <c:pt idx="2">
                  <c:v>0.84</c:v>
                </c:pt>
              </c:numCache>
            </c:numRef>
          </c: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305837"/>
        <c:axId val="619609257"/>
      </c:lineChart>
      <c:catAx>
        <c:axId val="109305837"/>
        <c:scaling>
          <c:orientation val="minMax"/>
        </c:scaling>
        <c:delete val="0"/>
        <c:axPos val="b"/>
        <c:title>
          <c:tx>
            <c:rich>
              <a:bodyPr vertOverflow="ellipsis" anchor="ctr" anchorCtr="1"/>
              <a:lstStyle/>
              <a:p>
                <a:pPr algn="ctr" defTabSz="914400">
                  <a:defRPr sz="1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en-US" sz="1000" b="1" i="0" u="none" strike="noStrike" kern="1200" cap="none" normalizeH="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缓存大小</a:t>
                </a:r>
                <a:endParaRPr lang="x-none" altLang="en-US" sz="1000" b="1" i="0" u="none" strike="noStrike" kern="1200" cap="none" normalizeH="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19609257"/>
        <c:crosses val="autoZero"/>
        <c:auto val="1"/>
        <c:lblAlgn val="ctr"/>
        <c:lblOffset val="100"/>
        <c:tickMarkSkip val="1"/>
        <c:noMultiLvlLbl val="0"/>
      </c:catAx>
      <c:valAx>
        <c:axId val="619609257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vertOverflow="ellipsis" anchor="ctr" anchorCtr="1"/>
              <a:lstStyle/>
              <a:p>
                <a:pPr algn="ctr" defTabSz="914400">
                  <a:defRPr sz="12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en-US" sz="1200" b="0" i="0" u="none" strike="noStrike" kern="1200" cap="none" normalizeH="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命中率</a:t>
                </a:r>
                <a:endParaRPr lang="x-none" altLang="en-US" sz="1200" b="0" i="0" u="none" strike="noStrike" kern="1200" cap="none" normalizeH="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930583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en-US" sz="10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FEE22CA-2591-44F3-A3DC-DCB45162C4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23F9E9D-1B6D-48B2-83D3-CD9908BB9D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中间件封面4-3-2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36830" y="-27305"/>
            <a:ext cx="9250045" cy="740029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5605" y="188595"/>
            <a:ext cx="8227695" cy="777875"/>
          </a:xfrm>
        </p:spPr>
        <p:txBody>
          <a:bodyPr/>
          <a:lstStyle/>
          <a:p>
            <a:r>
              <a:rPr lang="zh-CN" altLang="en-US" dirty="0" smtClean="0"/>
              <a:t>正文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360805"/>
            <a:ext cx="8229600" cy="4653280"/>
          </a:xfrm>
        </p:spPr>
        <p:txBody>
          <a:bodyPr/>
          <a:lstStyle>
            <a:lvl1pPr>
              <a:lnSpc>
                <a:spcPct val="110000"/>
              </a:lnSpc>
              <a:buFont typeface="Wingdings" charset="2"/>
              <a:buChar char=""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800100" indent="-342900">
              <a:lnSpc>
                <a:spcPct val="120000"/>
              </a:lnSpc>
              <a:buFont typeface="Arial" charset="0"/>
              <a:buChar char="•"/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600"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smtClean="0"/>
              <a:t>正文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3" hasCustomPrompt="1"/>
          </p:nvPr>
        </p:nvSpPr>
        <p:spPr>
          <a:xfrm>
            <a:off x="467995" y="5878830"/>
            <a:ext cx="8229600" cy="518160"/>
          </a:xfrm>
        </p:spPr>
        <p:txBody>
          <a:bodyPr/>
          <a:lstStyle>
            <a:lvl1pPr marL="0" indent="0">
              <a:lnSpc>
                <a:spcPct val="110000"/>
              </a:lnSpc>
              <a:buFont typeface="Wingdings" charset="2"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00100" indent="-342900">
              <a:lnSpc>
                <a:spcPct val="120000"/>
              </a:lnSpc>
              <a:buFont typeface="Arial" charset="0"/>
              <a:buChar char="•"/>
              <a:defRPr sz="2000">
                <a:latin typeface="楷体" charset="0"/>
                <a:ea typeface="楷体" charset="0"/>
              </a:defRPr>
            </a:lvl2pPr>
            <a:lvl3pPr>
              <a:defRPr sz="2000"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参考文献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目录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190" y="189230"/>
            <a:ext cx="8227695" cy="777875"/>
          </a:xfrm>
        </p:spPr>
        <p:txBody>
          <a:bodyPr/>
          <a:lstStyle/>
          <a:p>
            <a:r>
              <a:rPr lang="zh-CN" altLang="en-US" dirty="0"/>
              <a:t>目录样式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403350"/>
            <a:ext cx="4038600" cy="4723130"/>
          </a:xfrm>
        </p:spPr>
        <p:txBody>
          <a:bodyPr/>
          <a:lstStyle>
            <a:lvl1pPr>
              <a:lnSpc>
                <a:spcPct val="80000"/>
              </a:lnSpc>
              <a:buFont typeface="Wingdings" charset="2"/>
              <a:buChar char=""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800100" indent="-342900">
              <a:lnSpc>
                <a:spcPct val="120000"/>
              </a:lnSpc>
              <a:buFont typeface="Arial" charset="0"/>
              <a:buChar char="•"/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/>
            </a:lvl3pPr>
            <a:lvl4pPr marL="1371600" indent="0">
              <a:buNone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424305"/>
            <a:ext cx="4038600" cy="47034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2" name="内容占位符 2"/>
          <p:cNvSpPr>
            <a:spLocks noGrp="1"/>
          </p:cNvSpPr>
          <p:nvPr>
            <p:ph idx="13" hasCustomPrompt="1"/>
          </p:nvPr>
        </p:nvSpPr>
        <p:spPr>
          <a:xfrm>
            <a:off x="324485" y="6167120"/>
            <a:ext cx="7501255" cy="62039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800100" indent="-342900">
              <a:lnSpc>
                <a:spcPct val="120000"/>
              </a:lnSpc>
              <a:buFont typeface="Arial" charset="0"/>
              <a:buChar char="•"/>
              <a:defRPr sz="2000">
                <a:latin typeface="楷体" charset="0"/>
                <a:ea typeface="楷体" charset="0"/>
              </a:defRPr>
            </a:lvl2pPr>
            <a:lvl3pPr>
              <a:defRPr sz="2000"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参考文献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01295" y="6216650"/>
            <a:ext cx="7178675" cy="505460"/>
          </a:xfrm>
        </p:spPr>
        <p:txBody>
          <a:bodyPr/>
          <a:lstStyle/>
          <a:p>
            <a:r>
              <a:rPr lang="zh-CN" altLang="en-US"/>
              <a:t>页脚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4D37CBE-EC2E-4EFF-B648-E0BA8152BA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/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605" y="188595"/>
            <a:ext cx="8213725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835"/>
            <a:ext cx="8229600" cy="441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Text Box 3"/>
          <p:cNvSpPr txBox="1"/>
          <p:nvPr userDrawn="1"/>
        </p:nvSpPr>
        <p:spPr>
          <a:xfrm>
            <a:off x="7379970" y="6381115"/>
            <a:ext cx="59499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fld id="{9A0DB2DC-4C9A-4742-B13C-FB6460FD3503}" type="slidenum">
              <a:rPr lang="en-US" sz="1600">
                <a:solidFill>
                  <a:schemeClr val="bg1">
                    <a:lumMod val="65000"/>
                  </a:schemeClr>
                </a:solidFill>
              </a:rPr>
            </a:fld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屏幕快照 2016-08-03 下午3.32.51.png"/>
          <p:cNvPicPr/>
          <p:nvPr userDrawn="1"/>
        </p:nvPicPr>
        <p:blipFill>
          <a:blip r:embed="rId7"/>
          <a:stretch>
            <a:fillRect/>
          </a:stretch>
        </p:blipFill>
        <p:spPr>
          <a:xfrm>
            <a:off x="-36195" y="6388735"/>
            <a:ext cx="9210040" cy="5226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Shape 3"/>
          <p:cNvSpPr/>
          <p:nvPr userDrawn="1"/>
        </p:nvSpPr>
        <p:spPr>
          <a:xfrm>
            <a:off x="107526" y="6453241"/>
            <a:ext cx="2387600" cy="3759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造字工房力黑（非商用）常规体"/>
                <a:ea typeface="造字工房力黑（非商用）常规体"/>
                <a:cs typeface="造字工房力黑（非商用）常规体"/>
                <a:sym typeface="造字工房力黑（非商用）常规体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阿里中间件性能挑战赛</a:t>
            </a:r>
          </a:p>
        </p:txBody>
      </p:sp>
      <p:pic>
        <p:nvPicPr>
          <p:cNvPr id="281602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9925" y="6453505"/>
            <a:ext cx="1047115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167755" y="6383020"/>
            <a:ext cx="2995295" cy="497840"/>
          </a:xfrm>
          <a:prstGeom prst="rect">
            <a:avLst/>
          </a:prstGeom>
        </p:spPr>
      </p:pic>
      <p:sp>
        <p:nvSpPr>
          <p:cNvPr id="7" name="Text Box 6"/>
          <p:cNvSpPr txBox="1"/>
          <p:nvPr userDrawn="1"/>
        </p:nvSpPr>
        <p:spPr>
          <a:xfrm>
            <a:off x="5580380" y="6453505"/>
            <a:ext cx="59499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fld id="{9A0DB2DC-4C9A-4742-B13C-FB6460FD3503}" type="slidenum">
              <a:rPr lang="en-US" sz="1600">
                <a:solidFill>
                  <a:schemeClr val="bg1"/>
                </a:solidFill>
              </a:rPr>
            </a:fld>
            <a:endParaRPr lang="en-US" sz="16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1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65" y="191135"/>
            <a:ext cx="2950845" cy="480695"/>
          </a:xfrm>
        </p:spPr>
        <p:txBody>
          <a:bodyPr>
            <a:normAutofit/>
          </a:bodyPr>
          <a:p>
            <a:r>
              <a:rPr lang="x-none" altLang="en-US" sz="1200">
                <a:solidFill>
                  <a:schemeClr val="bg1"/>
                </a:solidFill>
              </a:rPr>
              <a:t>阿里中间件性能挑战赛决赛答辩 2016.08</a:t>
            </a:r>
            <a:endParaRPr lang="x-none" altLang="en-US" sz="120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 userDrawn="1"/>
        </p:nvSpPr>
        <p:spPr>
          <a:xfrm>
            <a:off x="2411730" y="1987550"/>
            <a:ext cx="453707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Gamma Go</a:t>
            </a:r>
            <a:endParaRPr lang="x-none" altLang="en-US" sz="4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x-none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郭振兴 郭嘉梁 李豪  </a:t>
            </a:r>
            <a:endParaRPr lang="x-none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x-none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中科院计算所</a:t>
            </a:r>
            <a:endParaRPr lang="x-none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>
                <a:sym typeface="+mn-ea"/>
              </a:rPr>
              <a:t>关键问题——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数据压缩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数据压缩体现在编码过程中</a:t>
            </a:r>
            <a:endParaRPr lang="x-none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p>
            <a:r>
              <a:rPr lang="en-US"/>
              <a:t>https://github.com/thekvs/cpp-serializers</a:t>
            </a:r>
            <a:endParaRPr lang="en-US"/>
          </a:p>
          <a:p>
            <a:r>
              <a:rPr lang="en-US"/>
              <a:t>http://code.google.com/p/thrift-protobuf-compare/wiki/Benchmarking</a:t>
            </a:r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5652135" y="1988820"/>
          <a:ext cx="329311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539115" y="2277110"/>
          <a:ext cx="500126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3155"/>
                <a:gridCol w="681355"/>
                <a:gridCol w="782320"/>
                <a:gridCol w="704215"/>
                <a:gridCol w="767715"/>
                <a:gridCol w="9525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序列化方法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跨语言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支持修改schame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</a:rPr>
                        <a:t>只序列化数据</a:t>
                      </a:r>
                      <a:endParaRPr lang="x-none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速度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结果大小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051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Java原生序列化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cs typeface="Arial" charset="0"/>
                          <a:sym typeface="+mn-ea"/>
                        </a:rPr>
                        <a:t>×</a:t>
                      </a:r>
                      <a:endParaRPr lang="x-none" sz="1400">
                        <a:solidFill>
                          <a:schemeClr val="tx1"/>
                        </a:solidFill>
                        <a:latin typeface="东文宋体" charset="0"/>
                        <a:cs typeface="Arial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cs typeface="Arial" charset="0"/>
                        </a:rPr>
                        <a:t>×</a:t>
                      </a:r>
                      <a:endParaRPr lang="x-none" sz="1400">
                        <a:solidFill>
                          <a:schemeClr val="tx1"/>
                        </a:solidFill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cs typeface="Arial" charset="0"/>
                          <a:sym typeface="+mn-ea"/>
                        </a:rPr>
                        <a:t>×</a:t>
                      </a:r>
                      <a:endParaRPr lang="x-none" sz="1400">
                        <a:solidFill>
                          <a:schemeClr val="tx1"/>
                        </a:solidFill>
                        <a:cs typeface="Arial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</a:rPr>
                        <a:t>非常慢</a:t>
                      </a:r>
                      <a:endParaRPr lang="x-none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</a:rPr>
                        <a:t>很大</a:t>
                      </a:r>
                      <a:endParaRPr lang="x-none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114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</a:rPr>
                        <a:t>Kryo</a:t>
                      </a:r>
                      <a:endParaRPr lang="x-none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cs typeface="Arial" charset="0"/>
                          <a:sym typeface="+mn-ea"/>
                        </a:rPr>
                        <a:t>×</a:t>
                      </a:r>
                      <a:endParaRPr lang="x-none" sz="1400">
                        <a:solidFill>
                          <a:schemeClr val="tx1"/>
                        </a:solidFill>
                        <a:cs typeface="Arial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cs typeface="Arial" charset="0"/>
                          <a:sym typeface="+mn-ea"/>
                        </a:rPr>
                        <a:t>×</a:t>
                      </a:r>
                      <a:endParaRPr lang="x-none" sz="1400">
                        <a:solidFill>
                          <a:schemeClr val="tx1"/>
                        </a:solidFill>
                        <a:cs typeface="Arial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cs typeface="Arial" charset="0"/>
                          <a:sym typeface="+mn-ea"/>
                        </a:rPr>
                        <a:t>×</a:t>
                      </a:r>
                      <a:endParaRPr lang="x-none" sz="1400">
                        <a:solidFill>
                          <a:schemeClr val="tx1"/>
                        </a:solidFill>
                        <a:cs typeface="Arial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</a:rPr>
                        <a:t>较快</a:t>
                      </a:r>
                      <a:endParaRPr lang="x-none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</a:rPr>
                        <a:t>较小</a:t>
                      </a:r>
                      <a:endParaRPr lang="x-none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051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Avro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东文宋体" charset="0"/>
                          <a:sym typeface="+mn-ea"/>
                        </a:rPr>
                        <a:t>√</a:t>
                      </a:r>
                      <a:endParaRPr lang="x-none" sz="1400" b="1">
                        <a:solidFill>
                          <a:schemeClr val="tx1"/>
                        </a:solidFill>
                        <a:latin typeface="东文宋体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cs typeface="Arial" charset="0"/>
                          <a:sym typeface="+mn-ea"/>
                        </a:rPr>
                        <a:t>×</a:t>
                      </a:r>
                      <a:endParaRPr lang="x-none" sz="1400" b="1">
                        <a:solidFill>
                          <a:schemeClr val="tx1"/>
                        </a:solidFill>
                        <a:cs typeface="Arial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东文宋体" charset="0"/>
                          <a:sym typeface="+mn-ea"/>
                        </a:rPr>
                        <a:t>√</a:t>
                      </a:r>
                      <a:endParaRPr lang="x-none" sz="1400" b="1">
                        <a:solidFill>
                          <a:schemeClr val="tx1"/>
                        </a:solidFill>
                        <a:latin typeface="东文宋体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快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小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17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000" b="1">
                          <a:solidFill>
                            <a:schemeClr val="tx1"/>
                          </a:solidFill>
                        </a:rPr>
                        <a:t>Protocol Buffer</a:t>
                      </a:r>
                      <a:endParaRPr lang="x-none" sz="1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东文宋体" charset="0"/>
                          <a:sym typeface="+mn-ea"/>
                        </a:rPr>
                        <a:t>√</a:t>
                      </a:r>
                      <a:endParaRPr lang="x-none" sz="1400" b="1">
                        <a:solidFill>
                          <a:schemeClr val="tx1"/>
                        </a:solidFill>
                        <a:latin typeface="东文宋体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东文宋体" charset="0"/>
                          <a:sym typeface="+mn-ea"/>
                        </a:rPr>
                        <a:t>√</a:t>
                      </a:r>
                      <a:endParaRPr lang="x-none" sz="1400" b="1">
                        <a:solidFill>
                          <a:schemeClr val="tx1"/>
                        </a:solidFill>
                        <a:latin typeface="东文宋体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东文宋体" charset="0"/>
                          <a:sym typeface="+mn-ea"/>
                        </a:rPr>
                        <a:t>√</a:t>
                      </a:r>
                      <a:endParaRPr lang="x-none" sz="1400" b="1">
                        <a:solidFill>
                          <a:schemeClr val="tx1"/>
                        </a:solidFill>
                        <a:latin typeface="东文宋体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快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小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</a:rPr>
                        <a:t>Json</a:t>
                      </a:r>
                      <a:endParaRPr lang="x-none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东文宋体" charset="0"/>
                          <a:sym typeface="+mn-ea"/>
                        </a:rPr>
                        <a:t>√</a:t>
                      </a:r>
                      <a:endParaRPr lang="x-none" sz="1400">
                        <a:solidFill>
                          <a:schemeClr val="tx1"/>
                        </a:solidFill>
                        <a:latin typeface="东文宋体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cs typeface="Arial" charset="0"/>
                          <a:sym typeface="+mn-ea"/>
                        </a:rPr>
                        <a:t>×</a:t>
                      </a:r>
                      <a:endParaRPr lang="x-none" sz="1400">
                        <a:solidFill>
                          <a:schemeClr val="tx1"/>
                        </a:solidFill>
                        <a:cs typeface="Arial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东文宋体" charset="0"/>
                          <a:sym typeface="+mn-ea"/>
                        </a:rPr>
                        <a:t>√</a:t>
                      </a:r>
                      <a:endParaRPr lang="x-none" sz="1400">
                        <a:solidFill>
                          <a:schemeClr val="tx1"/>
                        </a:solidFill>
                        <a:latin typeface="东文宋体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</a:rPr>
                        <a:t>很慢</a:t>
                      </a:r>
                      <a:endParaRPr lang="x-none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</a:rPr>
                        <a:t>较大</a:t>
                      </a:r>
                      <a:endParaRPr lang="x-none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114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x-none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东文宋体" charset="0"/>
                          <a:sym typeface="+mn-ea"/>
                        </a:rPr>
                        <a:t>√</a:t>
                      </a:r>
                      <a:endParaRPr lang="x-none" sz="1400">
                        <a:solidFill>
                          <a:schemeClr val="tx1"/>
                        </a:solidFill>
                        <a:latin typeface="东文宋体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cs typeface="Arial" charset="0"/>
                          <a:sym typeface="+mn-ea"/>
                        </a:rPr>
                        <a:t>×</a:t>
                      </a:r>
                      <a:endParaRPr lang="x-none" sz="1400">
                        <a:solidFill>
                          <a:schemeClr val="tx1"/>
                        </a:solidFill>
                        <a:cs typeface="Arial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东文宋体" charset="0"/>
                          <a:sym typeface="+mn-ea"/>
                        </a:rPr>
                        <a:t>√</a:t>
                      </a:r>
                      <a:endParaRPr lang="x-none" sz="1400">
                        <a:solidFill>
                          <a:schemeClr val="tx1"/>
                        </a:solidFill>
                        <a:latin typeface="东文宋体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</a:rPr>
                        <a:t>很慢</a:t>
                      </a:r>
                      <a:endParaRPr lang="x-none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</a:rPr>
                        <a:t>较大</a:t>
                      </a:r>
                      <a:endParaRPr lang="x-none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850255" y="4869180"/>
            <a:ext cx="3237865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400"/>
              <a:t>图：</a:t>
            </a:r>
            <a:r>
              <a:rPr lang="en-US" sz="1400"/>
              <a:t>Avro和protobuf序列化体积对比</a:t>
            </a:r>
            <a:r>
              <a:rPr lang="x-none" altLang="en-US" sz="1400"/>
              <a:t>图</a:t>
            </a:r>
            <a:endParaRPr lang="x-none" alt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1979295" y="4581525"/>
            <a:ext cx="2138680" cy="3048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表：常见序列化方法对比</a:t>
            </a:r>
            <a:endParaRPr lang="x-none" altLang="en-US" sz="1400"/>
          </a:p>
        </p:txBody>
      </p:sp>
      <p:sp>
        <p:nvSpPr>
          <p:cNvPr id="10" name="Rectangle 9"/>
          <p:cNvSpPr/>
          <p:nvPr/>
        </p:nvSpPr>
        <p:spPr>
          <a:xfrm>
            <a:off x="555625" y="3357880"/>
            <a:ext cx="4971415" cy="2876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关键问题——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数据压缩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 sz="3200"/>
              <a:t>压缩方式</a:t>
            </a:r>
            <a:endParaRPr lang="x-none" altLang="en-US" sz="3200"/>
          </a:p>
          <a:p>
            <a:pPr lvl="1"/>
            <a:r>
              <a:rPr lang="x-none" altLang="en-US"/>
              <a:t>对Key编号，只存储编号</a:t>
            </a:r>
            <a:endParaRPr lang="x-none" altLang="en-US"/>
          </a:p>
          <a:p>
            <a:pPr lvl="1"/>
            <a:r>
              <a:rPr lang="x-none" altLang="en-US"/>
              <a:t>基于类型推断的压缩方式，使用Avro编码</a:t>
            </a:r>
            <a:endParaRPr lang="x-none" altLang="en-US"/>
          </a:p>
          <a:p>
            <a:pPr marL="0" indent="0">
              <a:buNone/>
            </a:pPr>
            <a:r>
              <a:rPr lang="x-none" altLang="en-US" sz="3200"/>
              <a:t>压缩效果</a:t>
            </a:r>
            <a:endParaRPr lang="x-none" altLang="en-US" sz="3200"/>
          </a:p>
          <a:p>
            <a:pPr lvl="1"/>
            <a:r>
              <a:rPr lang="x-none" altLang="en-US"/>
              <a:t>压缩率在40%～70%之间</a:t>
            </a:r>
            <a:endParaRPr lang="x-none" altLang="en-US"/>
          </a:p>
          <a:p>
            <a:pPr lvl="1"/>
            <a:r>
              <a:rPr lang="x-none" altLang="en-US"/>
              <a:t>决赛数据压缩率为</a:t>
            </a:r>
            <a:r>
              <a:rPr lang="x-none" altLang="en-US">
                <a:solidFill>
                  <a:srgbClr val="FF0000"/>
                </a:solidFill>
              </a:rPr>
              <a:t>50%</a:t>
            </a:r>
            <a:endParaRPr lang="x-none" altLang="en-US">
              <a:solidFill>
                <a:srgbClr val="FF0000"/>
              </a:solidFill>
            </a:endParaRPr>
          </a:p>
          <a:p>
            <a:endParaRPr lang="x-none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5507990" y="1845310"/>
          <a:ext cx="3432175" cy="2481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470"/>
                <a:gridCol w="1830705"/>
              </a:tblGrid>
              <a:tr h="3105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/>
                        <a:t>推断类型</a:t>
                      </a:r>
                      <a:endParaRPr lang="x-none" sz="14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/>
                        <a:t>存储格式</a:t>
                      </a:r>
                      <a:endParaRPr lang="x-none" sz="14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880">
                <a:tc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BOOLEAN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单字节的0或1</a:t>
                      </a:r>
                      <a:endParaRPr lang="x-none" sz="1400"/>
                    </a:p>
                  </a:txBody>
                  <a:tcPr/>
                </a:tc>
              </a:tr>
              <a:tr h="310515">
                <a:tc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LONG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变长整数</a:t>
                      </a:r>
                      <a:endParaRPr lang="x-none" sz="1400"/>
                    </a:p>
                  </a:txBody>
                  <a:tcPr/>
                </a:tc>
              </a:tr>
              <a:tr h="309880">
                <a:tc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DOUBLE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字符串</a:t>
                      </a:r>
                      <a:endParaRPr lang="x-none" sz="1400"/>
                    </a:p>
                  </a:txBody>
                  <a:tcPr/>
                </a:tc>
              </a:tr>
              <a:tr h="310515">
                <a:tc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STR_UUID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字符串+byte[16]</a:t>
                      </a:r>
                      <a:endParaRPr lang="x-none" sz="1400"/>
                    </a:p>
                  </a:txBody>
                  <a:tcPr/>
                </a:tc>
              </a:tr>
              <a:tr h="309880">
                <a:tc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STR_HALFUUID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字符串+byte[8]</a:t>
                      </a:r>
                      <a:endParaRPr lang="x-none" sz="1400"/>
                    </a:p>
                  </a:txBody>
                  <a:tcPr/>
                </a:tc>
              </a:tr>
              <a:tr h="310515">
                <a:tc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UUID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byte[16]</a:t>
                      </a:r>
                      <a:endParaRPr lang="x-none" sz="1400"/>
                    </a:p>
                  </a:txBody>
                  <a:tcPr/>
                </a:tc>
              </a:tr>
              <a:tr h="309880">
                <a:tc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STRING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字符串</a:t>
                      </a:r>
                      <a:endParaRPr lang="x-none" sz="14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483485" y="3933190"/>
            <a:ext cx="2951480" cy="2465705"/>
            <a:chOff x="3792" y="6080"/>
            <a:chExt cx="4648" cy="3883"/>
          </a:xfrm>
        </p:grpSpPr>
        <p:graphicFrame>
          <p:nvGraphicFramePr>
            <p:cNvPr id="5" name="Chart 4"/>
            <p:cNvGraphicFramePr/>
            <p:nvPr/>
          </p:nvGraphicFramePr>
          <p:xfrm>
            <a:off x="3792" y="6080"/>
            <a:ext cx="4649" cy="33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6" name="Text Box 5"/>
            <p:cNvSpPr txBox="1"/>
            <p:nvPr/>
          </p:nvSpPr>
          <p:spPr>
            <a:xfrm>
              <a:off x="4818" y="9483"/>
              <a:ext cx="2997" cy="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1400"/>
                <a:t>图：文件压缩效果图</a:t>
              </a:r>
              <a:endParaRPr lang="en-US" sz="1400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5939790" y="4437380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表：不同数据类型的编码方式</a:t>
            </a:r>
            <a:endParaRPr 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>
                <a:sym typeface="+mn-ea"/>
              </a:rPr>
              <a:t>关键问题——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数据缓存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4310"/>
            <a:ext cx="4038600" cy="4662805"/>
          </a:xfrm>
        </p:spPr>
        <p:txBody>
          <a:bodyPr/>
          <a:p>
            <a:pPr marL="0" indent="0">
              <a:buNone/>
            </a:pPr>
            <a:r>
              <a:rPr lang="x-none" altLang="en-US" sz="3200"/>
              <a:t>缓存方式</a:t>
            </a:r>
            <a:endParaRPr lang="x-none" altLang="en-US" sz="3200"/>
          </a:p>
          <a:p>
            <a:pPr lvl="1"/>
            <a:r>
              <a:rPr lang="x-none" altLang="en-US" sz="1600"/>
              <a:t>基于块的缓存策略</a:t>
            </a:r>
            <a:endParaRPr lang="x-none" altLang="en-US" sz="1600"/>
          </a:p>
          <a:p>
            <a:pPr lvl="1"/>
            <a:r>
              <a:rPr lang="x-none" altLang="en-US" sz="1600"/>
              <a:t>块由&lt;文件名, 块号&gt;二元组标识</a:t>
            </a:r>
            <a:endParaRPr lang="x-none" altLang="en-US" sz="1600"/>
          </a:p>
          <a:p>
            <a:pPr marL="0" indent="0">
              <a:buNone/>
            </a:pPr>
            <a:r>
              <a:rPr lang="x-none" altLang="en-US" sz="3200"/>
              <a:t>缓存内容</a:t>
            </a:r>
            <a:endParaRPr lang="x-none" altLang="en-US" sz="3200"/>
          </a:p>
          <a:p>
            <a:pPr lvl="1"/>
            <a:r>
              <a:rPr lang="x-none" altLang="en-US" sz="1600"/>
              <a:t>B+Tree索引第三层节点</a:t>
            </a:r>
            <a:endParaRPr lang="x-none" altLang="en-US" sz="1400"/>
          </a:p>
          <a:p>
            <a:pPr lvl="1"/>
            <a:r>
              <a:rPr lang="x-none" altLang="en-US" sz="1600"/>
              <a:t>订单相关数据</a:t>
            </a:r>
            <a:endParaRPr lang="x-none" altLang="en-US" sz="1600"/>
          </a:p>
          <a:p>
            <a:pPr marL="0" lvl="0" indent="0">
              <a:buNone/>
            </a:pPr>
            <a:endParaRPr lang="x-none" altLang="en-US" sz="1600"/>
          </a:p>
          <a:p>
            <a:pPr marL="0" lvl="0" indent="0">
              <a:buNone/>
            </a:pPr>
            <a:endParaRPr lang="x-none" altLang="en-US" sz="2000"/>
          </a:p>
          <a:p>
            <a:pPr lvl="1"/>
            <a:endParaRPr lang="x-none" altLang="en-US"/>
          </a:p>
          <a:p>
            <a:endParaRPr lang="x-none" altLang="en-US"/>
          </a:p>
        </p:txBody>
      </p:sp>
      <p:sp>
        <p:nvSpPr>
          <p:cNvPr id="58" name="内容占位符 57"/>
          <p:cNvSpPr>
            <a:spLocks noGrp="1"/>
          </p:cNvSpPr>
          <p:nvPr>
            <p:ph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655310" y="3756660"/>
            <a:ext cx="44704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000"/>
              <a:t>4KB</a:t>
            </a:r>
            <a:endParaRPr lang="x-none" altLang="zh-CN" sz="1000"/>
          </a:p>
        </p:txBody>
      </p:sp>
      <p:graphicFrame>
        <p:nvGraphicFramePr>
          <p:cNvPr id="57" name="Chart 3"/>
          <p:cNvGraphicFramePr/>
          <p:nvPr>
            <p:ph sz="half" idx="2"/>
          </p:nvPr>
        </p:nvGraphicFramePr>
        <p:xfrm>
          <a:off x="1692275" y="3933190"/>
          <a:ext cx="3519805" cy="2183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9" name="文本框 58"/>
          <p:cNvSpPr txBox="1"/>
          <p:nvPr/>
        </p:nvSpPr>
        <p:spPr>
          <a:xfrm>
            <a:off x="6443980" y="4077335"/>
            <a:ext cx="19329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400"/>
              <a:t>图：缓存组织示意图</a:t>
            </a:r>
            <a:endParaRPr lang="x-none" altLang="zh-CN" sz="1400"/>
          </a:p>
        </p:txBody>
      </p:sp>
      <p:grpSp>
        <p:nvGrpSpPr>
          <p:cNvPr id="4" name="组合 34"/>
          <p:cNvGrpSpPr/>
          <p:nvPr/>
        </p:nvGrpSpPr>
        <p:grpSpPr>
          <a:xfrm rot="0">
            <a:off x="5205103" y="3409950"/>
            <a:ext cx="2682232" cy="278765"/>
            <a:chOff x="7732" y="7517"/>
            <a:chExt cx="4149" cy="438"/>
          </a:xfrm>
        </p:grpSpPr>
        <p:sp>
          <p:nvSpPr>
            <p:cNvPr id="5" name="文本框 24"/>
            <p:cNvSpPr txBox="1"/>
            <p:nvPr/>
          </p:nvSpPr>
          <p:spPr>
            <a:xfrm>
              <a:off x="7732" y="7517"/>
              <a:ext cx="1595" cy="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000"/>
                <a:t>文件</a:t>
              </a:r>
              <a:endParaRPr lang="x-none" altLang="zh-CN" sz="1000"/>
            </a:p>
          </p:txBody>
        </p:sp>
        <p:grpSp>
          <p:nvGrpSpPr>
            <p:cNvPr id="6" name="组合 25"/>
            <p:cNvGrpSpPr/>
            <p:nvPr/>
          </p:nvGrpSpPr>
          <p:grpSpPr>
            <a:xfrm rot="0">
              <a:off x="8427" y="7517"/>
              <a:ext cx="3454" cy="438"/>
              <a:chOff x="7654" y="7101"/>
              <a:chExt cx="3206" cy="378"/>
            </a:xfrm>
          </p:grpSpPr>
          <p:sp>
            <p:nvSpPr>
              <p:cNvPr id="7" name="矩形 26"/>
              <p:cNvSpPr/>
              <p:nvPr/>
            </p:nvSpPr>
            <p:spPr>
              <a:xfrm>
                <a:off x="7654" y="7101"/>
                <a:ext cx="711" cy="37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x-none" altLang="zh-CN" sz="1000"/>
                  <a:t>块1</a:t>
                </a:r>
                <a:endParaRPr lang="x-none" altLang="zh-CN" sz="1000"/>
              </a:p>
            </p:txBody>
          </p:sp>
          <p:sp>
            <p:nvSpPr>
              <p:cNvPr id="8" name="矩形 27"/>
              <p:cNvSpPr/>
              <p:nvPr/>
            </p:nvSpPr>
            <p:spPr>
              <a:xfrm>
                <a:off x="8278" y="7101"/>
                <a:ext cx="711" cy="37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x-none" altLang="zh-CN" sz="1000"/>
                  <a:t>块2</a:t>
                </a:r>
                <a:endParaRPr lang="x-none" altLang="zh-CN" sz="1000"/>
              </a:p>
            </p:txBody>
          </p:sp>
          <p:sp>
            <p:nvSpPr>
              <p:cNvPr id="9" name="矩形 28"/>
              <p:cNvSpPr/>
              <p:nvPr/>
            </p:nvSpPr>
            <p:spPr>
              <a:xfrm>
                <a:off x="8902" y="7101"/>
                <a:ext cx="711" cy="37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x-none" altLang="zh-CN" sz="1000"/>
                  <a:t>块3</a:t>
                </a:r>
                <a:endParaRPr lang="x-none" altLang="zh-CN" sz="1000"/>
              </a:p>
            </p:txBody>
          </p:sp>
          <p:sp>
            <p:nvSpPr>
              <p:cNvPr id="10" name="矩形 29"/>
              <p:cNvSpPr/>
              <p:nvPr/>
            </p:nvSpPr>
            <p:spPr>
              <a:xfrm>
                <a:off x="9526" y="7101"/>
                <a:ext cx="711" cy="37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...</a:t>
                </a:r>
                <a:endParaRPr lang="x-none" altLang="zh-CN"/>
              </a:p>
            </p:txBody>
          </p:sp>
          <p:sp>
            <p:nvSpPr>
              <p:cNvPr id="11" name="矩形 30"/>
              <p:cNvSpPr/>
              <p:nvPr/>
            </p:nvSpPr>
            <p:spPr>
              <a:xfrm>
                <a:off x="10150" y="7101"/>
                <a:ext cx="711" cy="37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x-none" altLang="zh-CN" sz="1000"/>
                  <a:t>块N</a:t>
                </a:r>
                <a:endParaRPr lang="x-none" altLang="zh-CN" sz="1000"/>
              </a:p>
            </p:txBody>
          </p:sp>
        </p:grpSp>
      </p:grpSp>
      <p:sp>
        <p:nvSpPr>
          <p:cNvPr id="12" name="左大括号 31"/>
          <p:cNvSpPr/>
          <p:nvPr/>
        </p:nvSpPr>
        <p:spPr>
          <a:xfrm rot="16200000">
            <a:off x="5796280" y="3501390"/>
            <a:ext cx="142240" cy="429895"/>
          </a:xfrm>
          <a:prstGeom prst="leftBrac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3" name="文本框 36"/>
          <p:cNvSpPr txBox="1"/>
          <p:nvPr/>
        </p:nvSpPr>
        <p:spPr>
          <a:xfrm>
            <a:off x="8388350" y="3284855"/>
            <a:ext cx="641985" cy="519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400"/>
              <a:t>磁盘文件</a:t>
            </a:r>
            <a:endParaRPr lang="x-none" altLang="zh-CN" sz="1400"/>
          </a:p>
        </p:txBody>
      </p:sp>
      <p:sp>
        <p:nvSpPr>
          <p:cNvPr id="14" name="矩形 38"/>
          <p:cNvSpPr/>
          <p:nvPr/>
        </p:nvSpPr>
        <p:spPr>
          <a:xfrm>
            <a:off x="5915025" y="1844040"/>
            <a:ext cx="789305" cy="249555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900">
                <a:solidFill>
                  <a:schemeClr val="tx1"/>
                </a:solidFill>
              </a:rPr>
              <a:t>块1</a:t>
            </a:r>
            <a:endParaRPr lang="x-none" altLang="zh-CN" sz="900">
              <a:solidFill>
                <a:schemeClr val="tx1"/>
              </a:solidFill>
            </a:endParaRPr>
          </a:p>
        </p:txBody>
      </p:sp>
      <p:sp>
        <p:nvSpPr>
          <p:cNvPr id="15" name="矩形 39"/>
          <p:cNvSpPr/>
          <p:nvPr/>
        </p:nvSpPr>
        <p:spPr>
          <a:xfrm>
            <a:off x="5913755" y="2364105"/>
            <a:ext cx="789305" cy="249555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900">
                <a:solidFill>
                  <a:schemeClr val="tx1"/>
                </a:solidFill>
              </a:rPr>
              <a:t>块3</a:t>
            </a:r>
            <a:endParaRPr lang="x-none" altLang="zh-CN" sz="900">
              <a:solidFill>
                <a:schemeClr val="tx1"/>
              </a:solidFill>
            </a:endParaRPr>
          </a:p>
        </p:txBody>
      </p:sp>
      <p:sp>
        <p:nvSpPr>
          <p:cNvPr id="16" name="矩形 40"/>
          <p:cNvSpPr/>
          <p:nvPr/>
        </p:nvSpPr>
        <p:spPr>
          <a:xfrm>
            <a:off x="5913755" y="2813050"/>
            <a:ext cx="789305" cy="249555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900">
                <a:solidFill>
                  <a:schemeClr val="tx1"/>
                </a:solidFill>
              </a:rPr>
              <a:t>块N</a:t>
            </a:r>
            <a:endParaRPr lang="x-none" altLang="zh-CN" sz="900">
              <a:solidFill>
                <a:schemeClr val="tx1"/>
              </a:solidFill>
            </a:endParaRPr>
          </a:p>
        </p:txBody>
      </p:sp>
      <p:sp>
        <p:nvSpPr>
          <p:cNvPr id="17" name="左大括号 42"/>
          <p:cNvSpPr/>
          <p:nvPr/>
        </p:nvSpPr>
        <p:spPr>
          <a:xfrm>
            <a:off x="5728970" y="1852295"/>
            <a:ext cx="193675" cy="1223645"/>
          </a:xfrm>
          <a:prstGeom prst="leftBrac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 sz="1000"/>
          </a:p>
        </p:txBody>
      </p:sp>
      <p:cxnSp>
        <p:nvCxnSpPr>
          <p:cNvPr id="18" name="直接箭头连接符 44"/>
          <p:cNvCxnSpPr/>
          <p:nvPr/>
        </p:nvCxnSpPr>
        <p:spPr>
          <a:xfrm flipH="1">
            <a:off x="6306185" y="2620645"/>
            <a:ext cx="1270" cy="19939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46"/>
          <p:cNvSpPr/>
          <p:nvPr/>
        </p:nvSpPr>
        <p:spPr>
          <a:xfrm>
            <a:off x="7026910" y="1844040"/>
            <a:ext cx="789305" cy="24955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x-none" altLang="zh-CN" sz="900">
                <a:solidFill>
                  <a:schemeClr val="tx1"/>
                </a:solidFill>
                <a:sym typeface="+mn-ea"/>
              </a:rPr>
              <a:t>块1数据</a:t>
            </a:r>
            <a:endParaRPr lang="x-none" altLang="zh-CN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矩形 47"/>
          <p:cNvSpPr/>
          <p:nvPr/>
        </p:nvSpPr>
        <p:spPr>
          <a:xfrm>
            <a:off x="7026910" y="2364105"/>
            <a:ext cx="789305" cy="24955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x-none" altLang="zh-CN" sz="900">
                <a:solidFill>
                  <a:schemeClr val="tx1"/>
                </a:solidFill>
                <a:sym typeface="+mn-ea"/>
              </a:rPr>
              <a:t>块3数据</a:t>
            </a:r>
            <a:endParaRPr lang="x-none" altLang="zh-CN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矩形 48"/>
          <p:cNvSpPr/>
          <p:nvPr/>
        </p:nvSpPr>
        <p:spPr>
          <a:xfrm>
            <a:off x="7026910" y="2813050"/>
            <a:ext cx="789305" cy="24955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x-none" altLang="zh-CN" sz="900">
                <a:solidFill>
                  <a:schemeClr val="tx1"/>
                </a:solidFill>
                <a:sym typeface="+mn-ea"/>
              </a:rPr>
              <a:t>块N数据</a:t>
            </a:r>
            <a:endParaRPr lang="x-none" altLang="zh-CN" sz="9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3" name="直接箭头连接符 49"/>
          <p:cNvCxnSpPr>
            <a:stCxn id="14" idx="3"/>
            <a:endCxn id="20" idx="1"/>
          </p:cNvCxnSpPr>
          <p:nvPr/>
        </p:nvCxnSpPr>
        <p:spPr>
          <a:xfrm>
            <a:off x="6704330" y="1897380"/>
            <a:ext cx="32258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50"/>
          <p:cNvCxnSpPr/>
          <p:nvPr/>
        </p:nvCxnSpPr>
        <p:spPr>
          <a:xfrm>
            <a:off x="6699250" y="2492375"/>
            <a:ext cx="321945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51"/>
          <p:cNvCxnSpPr/>
          <p:nvPr/>
        </p:nvCxnSpPr>
        <p:spPr>
          <a:xfrm>
            <a:off x="6699250" y="2941955"/>
            <a:ext cx="321945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52"/>
          <p:cNvSpPr txBox="1"/>
          <p:nvPr/>
        </p:nvSpPr>
        <p:spPr>
          <a:xfrm>
            <a:off x="5260340" y="2164715"/>
            <a:ext cx="960755" cy="458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200"/>
              <a:t>固定</a:t>
            </a:r>
            <a:endParaRPr lang="x-none" altLang="zh-CN" sz="1200"/>
          </a:p>
          <a:p>
            <a:r>
              <a:rPr lang="x-none" altLang="zh-CN" sz="1200"/>
              <a:t>个数</a:t>
            </a:r>
            <a:endParaRPr lang="x-none" altLang="zh-CN" sz="1200"/>
          </a:p>
        </p:txBody>
      </p:sp>
      <p:sp>
        <p:nvSpPr>
          <p:cNvPr id="38" name="文本框 55"/>
          <p:cNvSpPr txBox="1"/>
          <p:nvPr/>
        </p:nvSpPr>
        <p:spPr>
          <a:xfrm>
            <a:off x="8388350" y="2204801"/>
            <a:ext cx="642001" cy="732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400"/>
              <a:t>内存</a:t>
            </a:r>
            <a:endParaRPr lang="x-none" altLang="zh-CN" sz="1400"/>
          </a:p>
          <a:p>
            <a:r>
              <a:rPr lang="x-none" altLang="zh-CN" sz="1400"/>
              <a:t>缓存</a:t>
            </a:r>
            <a:endParaRPr lang="x-none" altLang="zh-CN" sz="1400"/>
          </a:p>
          <a:p>
            <a:r>
              <a:rPr lang="x-none" altLang="zh-CN" sz="1400"/>
              <a:t>组织</a:t>
            </a:r>
            <a:endParaRPr lang="x-none" altLang="zh-CN" sz="1400"/>
          </a:p>
        </p:txBody>
      </p:sp>
      <p:sp>
        <p:nvSpPr>
          <p:cNvPr id="42" name="文本框 4"/>
          <p:cNvSpPr txBox="1"/>
          <p:nvPr/>
        </p:nvSpPr>
        <p:spPr>
          <a:xfrm>
            <a:off x="6156325" y="2132965"/>
            <a:ext cx="397510" cy="4959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zh-CN" sz="1400"/>
              <a:t>...</a:t>
            </a:r>
            <a:endParaRPr lang="x-none" altLang="zh-CN" sz="1400"/>
          </a:p>
        </p:txBody>
      </p:sp>
      <p:cxnSp>
        <p:nvCxnSpPr>
          <p:cNvPr id="55" name="肘形连接符 5"/>
          <p:cNvCxnSpPr>
            <a:stCxn id="20" idx="3"/>
            <a:endCxn id="7" idx="0"/>
          </p:cNvCxnSpPr>
          <p:nvPr/>
        </p:nvCxnSpPr>
        <p:spPr>
          <a:xfrm flipH="1">
            <a:off x="5902325" y="1969135"/>
            <a:ext cx="1913890" cy="1440815"/>
          </a:xfrm>
          <a:prstGeom prst="bentConnector4">
            <a:avLst>
              <a:gd name="adj1" fmla="val -19409"/>
              <a:gd name="adj2" fmla="val 81798"/>
            </a:avLst>
          </a:prstGeom>
          <a:ln w="12700" cmpd="sng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6"/>
          <p:cNvCxnSpPr>
            <a:stCxn id="21" idx="3"/>
            <a:endCxn id="9" idx="0"/>
          </p:cNvCxnSpPr>
          <p:nvPr/>
        </p:nvCxnSpPr>
        <p:spPr>
          <a:xfrm flipH="1">
            <a:off x="6771005" y="2489200"/>
            <a:ext cx="1045210" cy="920750"/>
          </a:xfrm>
          <a:prstGeom prst="bentConnector4">
            <a:avLst>
              <a:gd name="adj1" fmla="val -28250"/>
              <a:gd name="adj2" fmla="val 75931"/>
            </a:avLst>
          </a:prstGeom>
          <a:ln w="12700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7"/>
          <p:cNvCxnSpPr>
            <a:stCxn id="22" idx="3"/>
            <a:endCxn id="11" idx="0"/>
          </p:cNvCxnSpPr>
          <p:nvPr/>
        </p:nvCxnSpPr>
        <p:spPr>
          <a:xfrm flipH="1">
            <a:off x="7640320" y="2938145"/>
            <a:ext cx="175895" cy="471805"/>
          </a:xfrm>
          <a:prstGeom prst="bentConnector4">
            <a:avLst>
              <a:gd name="adj1" fmla="val -136823"/>
              <a:gd name="adj2" fmla="val 61776"/>
            </a:avLst>
          </a:prstGeom>
          <a:ln w="12700" cmpd="sng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xplosion 1 24"/>
          <p:cNvSpPr/>
          <p:nvPr/>
        </p:nvSpPr>
        <p:spPr>
          <a:xfrm>
            <a:off x="5003800" y="4220845"/>
            <a:ext cx="1910715" cy="1104900"/>
          </a:xfrm>
          <a:prstGeom prst="irregularSeal1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rgbClr val="FF0000"/>
                </a:solidFill>
                <a:sym typeface="+mn-ea"/>
              </a:rPr>
              <a:t>命中率可达85%</a:t>
            </a:r>
            <a:endParaRPr lang="x-none" alt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关键问题——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数据缓存</a:t>
            </a:r>
            <a:endParaRPr lang="x-none" altLang="zh-CN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148580" y="1412875"/>
            <a:ext cx="3761105" cy="1249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charset="0"/>
              <a:buNone/>
            </a:pPr>
            <a:r>
              <a:rPr lang="x-none" altLang="zh-CN" sz="2000">
                <a:sym typeface="+mn-ea"/>
              </a:rPr>
              <a:t>LRU策略</a:t>
            </a:r>
            <a:endParaRPr lang="x-none" altLang="zh-CN" sz="2000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zh-CN" sz="1400"/>
              <a:t>查找需要修改链表结构</a:t>
            </a:r>
            <a:endParaRPr lang="x-none" altLang="zh-CN" sz="1400"/>
          </a:p>
          <a:p>
            <a:pPr marL="285750" indent="-285750">
              <a:buFont typeface="Arial" charset="0"/>
              <a:buChar char="•"/>
            </a:pPr>
            <a:r>
              <a:rPr lang="x-none" altLang="zh-CN" sz="1400"/>
              <a:t>可能的加锁策略</a:t>
            </a:r>
            <a:endParaRPr lang="x-none" altLang="zh-CN" sz="1400"/>
          </a:p>
          <a:p>
            <a:pPr marL="742950" lvl="1" indent="-285750">
              <a:buFont typeface="Arial" charset="0"/>
              <a:buChar char="•"/>
            </a:pPr>
            <a:r>
              <a:rPr lang="x-none" altLang="zh-CN" sz="1400"/>
              <a:t>synchronized</a:t>
            </a:r>
            <a:endParaRPr lang="x-none" altLang="zh-CN" sz="1400"/>
          </a:p>
          <a:p>
            <a:pPr marL="742950" lvl="1" indent="-285750">
              <a:buFont typeface="Arial" charset="0"/>
              <a:buChar char="•"/>
            </a:pPr>
            <a:r>
              <a:rPr lang="x-none" altLang="zh-CN" sz="1400"/>
              <a:t>ReentrantLock </a:t>
            </a:r>
            <a:endParaRPr lang="x-none" altLang="zh-CN" sz="1400"/>
          </a:p>
        </p:txBody>
      </p:sp>
      <p:sp>
        <p:nvSpPr>
          <p:cNvPr id="21" name="矩形 20"/>
          <p:cNvSpPr/>
          <p:nvPr/>
        </p:nvSpPr>
        <p:spPr>
          <a:xfrm>
            <a:off x="967105" y="3141345"/>
            <a:ext cx="491490" cy="2495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900"/>
              <a:t>块1</a:t>
            </a:r>
            <a:endParaRPr lang="x-none" altLang="zh-CN" sz="900"/>
          </a:p>
        </p:txBody>
      </p:sp>
      <p:sp>
        <p:nvSpPr>
          <p:cNvPr id="22" name="矩形 21"/>
          <p:cNvSpPr/>
          <p:nvPr/>
        </p:nvSpPr>
        <p:spPr>
          <a:xfrm>
            <a:off x="1762760" y="3141345"/>
            <a:ext cx="491490" cy="2495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900"/>
              <a:t>块3</a:t>
            </a:r>
            <a:endParaRPr lang="x-none" altLang="zh-CN" sz="900"/>
          </a:p>
        </p:txBody>
      </p:sp>
      <p:sp>
        <p:nvSpPr>
          <p:cNvPr id="23" name="矩形 22"/>
          <p:cNvSpPr/>
          <p:nvPr/>
        </p:nvSpPr>
        <p:spPr>
          <a:xfrm>
            <a:off x="2556510" y="3141345"/>
            <a:ext cx="491490" cy="2495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900"/>
              <a:t>块4</a:t>
            </a:r>
            <a:endParaRPr lang="x-none" altLang="zh-CN" sz="90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469390" y="3266440"/>
            <a:ext cx="29337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265045" y="3266440"/>
            <a:ext cx="291465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347085" y="3140710"/>
            <a:ext cx="491490" cy="2495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900"/>
              <a:t>块2</a:t>
            </a:r>
            <a:endParaRPr lang="x-none" altLang="zh-CN" sz="90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3058795" y="3265805"/>
            <a:ext cx="288290" cy="63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99160" y="2852420"/>
            <a:ext cx="10058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200"/>
              <a:t>读取块1</a:t>
            </a:r>
            <a:endParaRPr lang="x-none" altLang="zh-CN" sz="1200"/>
          </a:p>
        </p:txBody>
      </p:sp>
      <p:sp>
        <p:nvSpPr>
          <p:cNvPr id="31" name="文本框 30"/>
          <p:cNvSpPr txBox="1"/>
          <p:nvPr/>
        </p:nvSpPr>
        <p:spPr>
          <a:xfrm>
            <a:off x="5148580" y="2781300"/>
            <a:ext cx="376110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charset="0"/>
              <a:buNone/>
            </a:pPr>
            <a:r>
              <a:rPr lang="x-none" altLang="zh-CN" sz="2000">
                <a:sym typeface="+mn-ea"/>
              </a:rPr>
              <a:t>FIFO策略</a:t>
            </a:r>
            <a:endParaRPr lang="x-none" altLang="zh-CN" sz="2000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zh-CN" sz="1400"/>
              <a:t>查找不需要修改链表结构</a:t>
            </a:r>
            <a:endParaRPr lang="x-none" altLang="zh-CN" sz="1400"/>
          </a:p>
          <a:p>
            <a:pPr marL="285750" indent="-285750">
              <a:buFont typeface="Arial" charset="0"/>
              <a:buChar char="•"/>
            </a:pPr>
            <a:r>
              <a:rPr lang="x-none" altLang="zh-CN" sz="1400"/>
              <a:t>cache miss才会修改结构</a:t>
            </a:r>
            <a:endParaRPr lang="x-none" altLang="zh-CN" sz="1400"/>
          </a:p>
          <a:p>
            <a:pPr marL="285750" indent="-285750">
              <a:buFont typeface="Arial" charset="0"/>
              <a:buChar char="•"/>
            </a:pPr>
            <a:r>
              <a:rPr lang="x-none" altLang="zh-CN" sz="1400"/>
              <a:t>采用读写锁</a:t>
            </a:r>
            <a:endParaRPr lang="x-none" altLang="zh-CN" sz="1400"/>
          </a:p>
          <a:p>
            <a:pPr marL="742950" lvl="1" indent="-285750">
              <a:buFont typeface="Arial" charset="0"/>
              <a:buChar char="•"/>
            </a:pPr>
            <a:r>
              <a:rPr lang="x-none" altLang="zh-CN" sz="1400"/>
              <a:t>查找仅需</a:t>
            </a:r>
            <a:r>
              <a:rPr lang="x-none" altLang="zh-CN" sz="1400">
                <a:solidFill>
                  <a:srgbClr val="FF0000"/>
                </a:solidFill>
              </a:rPr>
              <a:t>加读锁</a:t>
            </a:r>
            <a:endParaRPr lang="x-none" altLang="zh-CN" sz="1400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zh-CN" sz="1400"/>
              <a:t>cache miss时</a:t>
            </a:r>
            <a:r>
              <a:rPr lang="x-none" altLang="zh-CN" sz="1400">
                <a:solidFill>
                  <a:srgbClr val="FF0000"/>
                </a:solidFill>
              </a:rPr>
              <a:t>加写锁</a:t>
            </a:r>
            <a:endParaRPr lang="x-none" altLang="zh-CN" sz="1400">
              <a:solidFill>
                <a:srgbClr val="FF0000"/>
              </a:solidFill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2339975" y="2493645"/>
            <a:ext cx="281305" cy="295910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下箭头 58"/>
          <p:cNvSpPr/>
          <p:nvPr/>
        </p:nvSpPr>
        <p:spPr>
          <a:xfrm>
            <a:off x="2339975" y="3790315"/>
            <a:ext cx="281305" cy="295910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41935" y="4509770"/>
            <a:ext cx="2153920" cy="1050290"/>
            <a:chOff x="494" y="7306"/>
            <a:chExt cx="3392" cy="1654"/>
          </a:xfrm>
        </p:grpSpPr>
        <p:sp>
          <p:nvSpPr>
            <p:cNvPr id="35" name="文本框 34"/>
            <p:cNvSpPr txBox="1"/>
            <p:nvPr/>
          </p:nvSpPr>
          <p:spPr>
            <a:xfrm>
              <a:off x="1529" y="7763"/>
              <a:ext cx="2339" cy="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000"/>
                <a:t>FIFO策略</a:t>
              </a:r>
              <a:endParaRPr lang="x-none" altLang="zh-CN" sz="100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94" y="7306"/>
              <a:ext cx="3392" cy="394"/>
              <a:chOff x="494" y="7306"/>
              <a:chExt cx="3392" cy="394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494" y="7308"/>
                <a:ext cx="553" cy="3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x-none" altLang="zh-CN" sz="800"/>
                  <a:t>块1</a:t>
                </a:r>
                <a:endParaRPr lang="x-none" altLang="zh-CN" sz="80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446" y="7307"/>
                <a:ext cx="553" cy="3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x-none" altLang="zh-CN" sz="800"/>
                  <a:t>块3</a:t>
                </a:r>
                <a:endParaRPr lang="x-none" altLang="zh-CN" sz="80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392" y="7307"/>
                <a:ext cx="553" cy="3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x-none" altLang="zh-CN" sz="800"/>
                  <a:t>块4</a:t>
                </a:r>
                <a:endParaRPr lang="x-none" altLang="zh-CN" sz="800"/>
              </a:p>
            </p:txBody>
          </p:sp>
          <p:cxnSp>
            <p:nvCxnSpPr>
              <p:cNvPr id="42" name="直接箭头连接符 41"/>
              <p:cNvCxnSpPr>
                <a:stCxn id="36" idx="3"/>
                <a:endCxn id="37" idx="1"/>
              </p:cNvCxnSpPr>
              <p:nvPr/>
            </p:nvCxnSpPr>
            <p:spPr>
              <a:xfrm flipV="1">
                <a:off x="1047" y="7504"/>
                <a:ext cx="399" cy="1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37" idx="3"/>
              </p:cNvCxnSpPr>
              <p:nvPr/>
            </p:nvCxnSpPr>
            <p:spPr>
              <a:xfrm>
                <a:off x="1999" y="7504"/>
                <a:ext cx="363" cy="1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/>
              <p:cNvSpPr/>
              <p:nvPr/>
            </p:nvSpPr>
            <p:spPr>
              <a:xfrm>
                <a:off x="3334" y="7306"/>
                <a:ext cx="553" cy="3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x-none" altLang="zh-CN" sz="800"/>
                  <a:t>块2</a:t>
                </a:r>
                <a:endParaRPr lang="x-none" altLang="zh-CN" sz="800"/>
              </a:p>
            </p:txBody>
          </p:sp>
          <p:cxnSp>
            <p:nvCxnSpPr>
              <p:cNvPr id="57" name="直接箭头连接符 56"/>
              <p:cNvCxnSpPr>
                <a:stCxn id="38" idx="3"/>
                <a:endCxn id="56" idx="1"/>
              </p:cNvCxnSpPr>
              <p:nvPr/>
            </p:nvCxnSpPr>
            <p:spPr>
              <a:xfrm flipV="1">
                <a:off x="2945" y="7503"/>
                <a:ext cx="389" cy="1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流程图: 磁盘 61"/>
            <p:cNvSpPr/>
            <p:nvPr/>
          </p:nvSpPr>
          <p:spPr>
            <a:xfrm>
              <a:off x="1870" y="8236"/>
              <a:ext cx="453" cy="340"/>
            </a:xfrm>
            <a:prstGeom prst="flowChartMagneticDisk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644" y="8576"/>
              <a:ext cx="1364" cy="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000"/>
                <a:t>Disk 1</a:t>
              </a:r>
              <a:endParaRPr lang="x-none" altLang="zh-CN" sz="1000"/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2411730" y="5085080"/>
            <a:ext cx="46799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000"/>
              <a:t>...</a:t>
            </a:r>
            <a:endParaRPr lang="x-none" altLang="zh-CN" sz="2000"/>
          </a:p>
        </p:txBody>
      </p:sp>
      <p:sp>
        <p:nvSpPr>
          <p:cNvPr id="78" name="文本框 77"/>
          <p:cNvSpPr txBox="1"/>
          <p:nvPr/>
        </p:nvSpPr>
        <p:spPr>
          <a:xfrm>
            <a:off x="5147945" y="4437380"/>
            <a:ext cx="376110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charset="0"/>
              <a:buNone/>
            </a:pPr>
            <a:r>
              <a:rPr lang="x-none" altLang="zh-CN" sz="2000">
                <a:sym typeface="+mn-ea"/>
              </a:rPr>
              <a:t>进一步拆锁</a:t>
            </a:r>
            <a:endParaRPr lang="x-none" altLang="zh-CN" sz="200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zh-CN" sz="1400">
                <a:solidFill>
                  <a:schemeClr val="tx1"/>
                </a:solidFill>
              </a:rPr>
              <a:t>针对不同磁盘做缓存</a:t>
            </a:r>
            <a:endParaRPr lang="x-none" altLang="zh-CN" sz="140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zh-CN" sz="1400">
                <a:solidFill>
                  <a:schemeClr val="tx1"/>
                </a:solidFill>
              </a:rPr>
              <a:t>进一步提高并发度</a:t>
            </a:r>
            <a:endParaRPr lang="x-none" altLang="zh-CN" sz="14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0870" y="1412875"/>
            <a:ext cx="10058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200"/>
              <a:t>读取块1</a:t>
            </a:r>
            <a:endParaRPr lang="x-none" altLang="zh-CN" sz="1200"/>
          </a:p>
        </p:txBody>
      </p:sp>
      <p:sp>
        <p:nvSpPr>
          <p:cNvPr id="39" name="矩形 38"/>
          <p:cNvSpPr/>
          <p:nvPr/>
        </p:nvSpPr>
        <p:spPr>
          <a:xfrm>
            <a:off x="686435" y="1866265"/>
            <a:ext cx="491490" cy="2495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900">
                <a:solidFill>
                  <a:schemeClr val="tx1"/>
                </a:solidFill>
              </a:rPr>
              <a:t>块1</a:t>
            </a:r>
            <a:endParaRPr lang="x-none" altLang="zh-CN" sz="9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479550" y="1866265"/>
            <a:ext cx="491490" cy="2495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900">
                <a:solidFill>
                  <a:schemeClr val="tx1"/>
                </a:solidFill>
              </a:rPr>
              <a:t>块3</a:t>
            </a:r>
            <a:endParaRPr lang="x-none" altLang="zh-CN" sz="9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273300" y="1866265"/>
            <a:ext cx="491490" cy="2495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900">
                <a:solidFill>
                  <a:schemeClr val="tx1"/>
                </a:solidFill>
              </a:rPr>
              <a:t>块4</a:t>
            </a:r>
            <a:endParaRPr lang="x-none" altLang="zh-CN" sz="9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1186180" y="1991360"/>
            <a:ext cx="29337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981835" y="1991360"/>
            <a:ext cx="291465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063875" y="1866265"/>
            <a:ext cx="491490" cy="2495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900">
                <a:solidFill>
                  <a:schemeClr val="tx1"/>
                </a:solidFill>
              </a:rPr>
              <a:t>块2</a:t>
            </a:r>
            <a:endParaRPr lang="x-none" altLang="zh-CN" sz="90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775585" y="1990725"/>
            <a:ext cx="288290" cy="63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856355" y="1866265"/>
            <a:ext cx="491490" cy="2495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900">
                <a:solidFill>
                  <a:schemeClr val="tx1"/>
                </a:solidFill>
              </a:rPr>
              <a:t>块1</a:t>
            </a:r>
            <a:endParaRPr lang="x-none" altLang="zh-CN" sz="9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568065" y="1990725"/>
            <a:ext cx="288290" cy="63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曲线连接符 3"/>
          <p:cNvCxnSpPr>
            <a:stCxn id="39" idx="0"/>
            <a:endCxn id="16" idx="0"/>
          </p:cNvCxnSpPr>
          <p:nvPr/>
        </p:nvCxnSpPr>
        <p:spPr>
          <a:xfrm rot="16200000">
            <a:off x="2517140" y="281305"/>
            <a:ext cx="3175" cy="3169920"/>
          </a:xfrm>
          <a:prstGeom prst="curvedConnector3">
            <a:avLst>
              <a:gd name="adj1" fmla="val 7550000"/>
            </a:avLst>
          </a:prstGeom>
          <a:ln w="12700" cmpd="sng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699385" y="4509770"/>
            <a:ext cx="2153920" cy="1050925"/>
            <a:chOff x="494" y="7306"/>
            <a:chExt cx="3392" cy="1655"/>
          </a:xfrm>
        </p:grpSpPr>
        <p:sp>
          <p:nvSpPr>
            <p:cNvPr id="13" name="文本框 12"/>
            <p:cNvSpPr txBox="1"/>
            <p:nvPr/>
          </p:nvSpPr>
          <p:spPr>
            <a:xfrm>
              <a:off x="1529" y="7763"/>
              <a:ext cx="2339" cy="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000"/>
                <a:t>FIFO策略</a:t>
              </a:r>
              <a:endParaRPr lang="x-none" altLang="zh-CN" sz="100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94" y="7306"/>
              <a:ext cx="3392" cy="394"/>
              <a:chOff x="494" y="7306"/>
              <a:chExt cx="3392" cy="39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494" y="7308"/>
                <a:ext cx="553" cy="3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x-none" altLang="zh-CN" sz="800"/>
                  <a:t>块1</a:t>
                </a:r>
                <a:endParaRPr lang="x-none" altLang="zh-CN" sz="80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446" y="7307"/>
                <a:ext cx="553" cy="3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x-none" altLang="zh-CN" sz="800"/>
                  <a:t>块3</a:t>
                </a:r>
                <a:endParaRPr lang="x-none" altLang="zh-CN" sz="80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392" y="7307"/>
                <a:ext cx="553" cy="3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x-none" altLang="zh-CN" sz="800"/>
                  <a:t>块4</a:t>
                </a:r>
                <a:endParaRPr lang="x-none" altLang="zh-CN" sz="800"/>
              </a:p>
            </p:txBody>
          </p:sp>
          <p:cxnSp>
            <p:nvCxnSpPr>
              <p:cNvPr id="43" name="直接箭头连接符 42"/>
              <p:cNvCxnSpPr>
                <a:stCxn id="29" idx="3"/>
                <a:endCxn id="30" idx="1"/>
              </p:cNvCxnSpPr>
              <p:nvPr/>
            </p:nvCxnSpPr>
            <p:spPr>
              <a:xfrm flipV="1">
                <a:off x="1047" y="7504"/>
                <a:ext cx="399" cy="1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30" idx="3"/>
              </p:cNvCxnSpPr>
              <p:nvPr/>
            </p:nvCxnSpPr>
            <p:spPr>
              <a:xfrm>
                <a:off x="1999" y="7504"/>
                <a:ext cx="363" cy="1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3334" y="7306"/>
                <a:ext cx="553" cy="3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x-none" altLang="zh-CN" sz="800"/>
                  <a:t>块2</a:t>
                </a:r>
                <a:endParaRPr lang="x-none" altLang="zh-CN" sz="800"/>
              </a:p>
            </p:txBody>
          </p:sp>
          <p:cxnSp>
            <p:nvCxnSpPr>
              <p:cNvPr id="48" name="直接箭头连接符 47"/>
              <p:cNvCxnSpPr>
                <a:stCxn id="34" idx="3"/>
                <a:endCxn id="47" idx="1"/>
              </p:cNvCxnSpPr>
              <p:nvPr/>
            </p:nvCxnSpPr>
            <p:spPr>
              <a:xfrm flipV="1">
                <a:off x="2945" y="7503"/>
                <a:ext cx="389" cy="1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流程图: 磁盘 48"/>
            <p:cNvSpPr/>
            <p:nvPr/>
          </p:nvSpPr>
          <p:spPr>
            <a:xfrm>
              <a:off x="1870" y="8236"/>
              <a:ext cx="453" cy="340"/>
            </a:xfrm>
            <a:prstGeom prst="flowChartMagneticDisk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644" y="8576"/>
              <a:ext cx="1364" cy="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000"/>
                <a:t>Disk 3</a:t>
              </a:r>
              <a:endParaRPr lang="x-none" altLang="zh-CN" sz="1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>
                <a:sym typeface="+mn-ea"/>
              </a:rPr>
              <a:t>关键问题——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优化热点代码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采用迭代方式优化热点代码</a:t>
            </a:r>
            <a:endParaRPr lang="x-none" altLang="en-US"/>
          </a:p>
          <a:p>
            <a:pPr lvl="1">
              <a:buAutoNum type="arabicPeriod"/>
            </a:pPr>
            <a:r>
              <a:rPr lang="x-none" altLang="en-US" sz="1800"/>
              <a:t>使用Profiler评测代码</a:t>
            </a:r>
            <a:endParaRPr lang="x-none" altLang="en-US" sz="1800"/>
          </a:p>
          <a:p>
            <a:pPr lvl="1">
              <a:buAutoNum type="arabicPeriod"/>
            </a:pPr>
            <a:r>
              <a:rPr lang="x-none" altLang="en-US" sz="1800"/>
              <a:t>发现热点</a:t>
            </a:r>
            <a:endParaRPr lang="x-none" altLang="en-US" sz="1800"/>
          </a:p>
          <a:p>
            <a:pPr lvl="1">
              <a:buAutoNum type="arabicPeriod"/>
            </a:pPr>
            <a:r>
              <a:rPr lang="x-none" altLang="en-US" sz="1800"/>
              <a:t>优化热点</a:t>
            </a:r>
            <a:endParaRPr lang="x-none" altLang="en-US" sz="1800"/>
          </a:p>
          <a:p>
            <a:pPr lvl="1">
              <a:buAutoNum type="arabicPeriod"/>
            </a:pPr>
            <a:r>
              <a:rPr lang="x-none" altLang="en-US" sz="1800"/>
              <a:t>验证优化结果</a:t>
            </a:r>
            <a:endParaRPr lang="x-none" altLang="en-US" sz="1800"/>
          </a:p>
          <a:p>
            <a:pPr lvl="1">
              <a:buAutoNum type="arabicPeriod"/>
            </a:pPr>
            <a:r>
              <a:rPr lang="x-none" altLang="en-US" sz="1800"/>
              <a:t>下一轮优化</a:t>
            </a:r>
            <a:endParaRPr lang="x-none" altLang="en-US" sz="1800"/>
          </a:p>
          <a:p>
            <a:pPr lvl="1"/>
            <a:endParaRPr lang="x-none" altLang="en-US"/>
          </a:p>
          <a:p>
            <a:pPr lvl="1"/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p>
            <a:r>
              <a:rPr lang="en-US"/>
              <a:t>https://github.com/brendangregg/FlameGraph</a:t>
            </a:r>
            <a:endParaRPr lang="en-US"/>
          </a:p>
          <a:p>
            <a:r>
              <a:rPr lang="en-US"/>
              <a:t>https://github.com/dcapwell/lightweight-java-profiler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32680" y="1925955"/>
            <a:ext cx="2239010" cy="1911350"/>
            <a:chOff x="9237" y="2225"/>
            <a:chExt cx="3526" cy="3010"/>
          </a:xfrm>
        </p:grpSpPr>
        <p:sp>
          <p:nvSpPr>
            <p:cNvPr id="14" name="Right Arrow 13"/>
            <p:cNvSpPr/>
            <p:nvPr/>
          </p:nvSpPr>
          <p:spPr>
            <a:xfrm>
              <a:off x="10713" y="2788"/>
              <a:ext cx="504" cy="322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394" y="4377"/>
              <a:ext cx="1209" cy="85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1600">
                  <a:solidFill>
                    <a:schemeClr val="tx1"/>
                  </a:solidFill>
                </a:rPr>
                <a:t>优化热点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 rot="0">
              <a:off x="9237" y="4149"/>
              <a:ext cx="1480" cy="1070"/>
              <a:chOff x="8560" y="5514"/>
              <a:chExt cx="1665" cy="11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8560" y="5740"/>
                <a:ext cx="1360" cy="90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en-US" sz="1600">
                    <a:solidFill>
                      <a:schemeClr val="tx1"/>
                    </a:solidFill>
                  </a:rPr>
                  <a:t>代码验证</a:t>
                </a:r>
                <a:endParaRPr lang="x-none" altLang="en-US" sz="160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9581" y="5514"/>
                <a:ext cx="644" cy="574"/>
              </a:xfrm>
              <a:prstGeom prst="rect">
                <a:avLst/>
              </a:prstGeom>
            </p:spPr>
          </p:pic>
        </p:grpSp>
        <p:grpSp>
          <p:nvGrpSpPr>
            <p:cNvPr id="27" name="Group 26"/>
            <p:cNvGrpSpPr/>
            <p:nvPr/>
          </p:nvGrpSpPr>
          <p:grpSpPr>
            <a:xfrm rot="0">
              <a:off x="9237" y="2338"/>
              <a:ext cx="1461" cy="1069"/>
              <a:chOff x="2664" y="5062"/>
              <a:chExt cx="1644" cy="113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664" y="5287"/>
                <a:ext cx="1360" cy="90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en-US" sz="1600">
                    <a:solidFill>
                      <a:schemeClr val="tx1"/>
                    </a:solidFill>
                  </a:rPr>
                  <a:t>Profile</a:t>
                </a:r>
                <a:endParaRPr lang="x-none" altLang="en-US" sz="1600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74" y="5062"/>
                <a:ext cx="734" cy="478"/>
              </a:xfrm>
              <a:prstGeom prst="rect">
                <a:avLst/>
              </a:prstGeom>
              <a:effectLst>
                <a:softEdge rad="31750"/>
              </a:effectLst>
            </p:spPr>
          </p:pic>
        </p:grpSp>
        <p:sp>
          <p:nvSpPr>
            <p:cNvPr id="28" name="Down Arrow 27"/>
            <p:cNvSpPr/>
            <p:nvPr/>
          </p:nvSpPr>
          <p:spPr>
            <a:xfrm>
              <a:off x="11849" y="3696"/>
              <a:ext cx="324" cy="536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Left Arrow 28"/>
            <p:cNvSpPr/>
            <p:nvPr/>
          </p:nvSpPr>
          <p:spPr>
            <a:xfrm>
              <a:off x="10712" y="4717"/>
              <a:ext cx="504" cy="322"/>
            </a:xfrm>
            <a:prstGeom prst="lef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0" name="Up Arrow 29"/>
            <p:cNvSpPr/>
            <p:nvPr/>
          </p:nvSpPr>
          <p:spPr>
            <a:xfrm>
              <a:off x="9739" y="3581"/>
              <a:ext cx="368" cy="536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grpSp>
          <p:nvGrpSpPr>
            <p:cNvPr id="34" name="Group 33"/>
            <p:cNvGrpSpPr/>
            <p:nvPr/>
          </p:nvGrpSpPr>
          <p:grpSpPr>
            <a:xfrm rot="0">
              <a:off x="11395" y="2225"/>
              <a:ext cx="1368" cy="1195"/>
              <a:chOff x="8793" y="4839"/>
              <a:chExt cx="1368" cy="119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8793" y="5176"/>
                <a:ext cx="1209" cy="85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en-US" sz="1600">
                    <a:solidFill>
                      <a:schemeClr val="tx1"/>
                    </a:solidFill>
                  </a:rPr>
                  <a:t>发现热点</a:t>
                </a:r>
                <a:endParaRPr lang="x-none" altLang="en-US" sz="1600">
                  <a:solidFill>
                    <a:schemeClr val="tx1"/>
                  </a:solidFill>
                </a:endParaRPr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9475" y="4839"/>
                <a:ext cx="686" cy="68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关键问题——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优化热点代码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>
                <a:sym typeface="+mn-ea"/>
              </a:rPr>
              <a:t>优化字符串拆分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 sz="1800">
                <a:sym typeface="+mn-ea"/>
              </a:rPr>
              <a:t>使用substring()替代split()</a:t>
            </a:r>
            <a:endParaRPr lang="x-none" altLang="en-US" sz="1800">
              <a:sym typeface="+mn-ea"/>
            </a:endParaRPr>
          </a:p>
          <a:p>
            <a:pPr lvl="1"/>
            <a:r>
              <a:rPr lang="x-none" altLang="en-US" sz="1800">
                <a:sym typeface="+mn-ea"/>
              </a:rPr>
              <a:t>split耗时从</a:t>
            </a:r>
            <a:r>
              <a:rPr lang="x-none" altLang="en-US" sz="1800">
                <a:solidFill>
                  <a:srgbClr val="FF0000"/>
                </a:solidFill>
                <a:sym typeface="+mn-ea"/>
              </a:rPr>
              <a:t>17%</a:t>
            </a:r>
            <a:r>
              <a:rPr lang="x-none" altLang="en-US" sz="1800">
                <a:sym typeface="+mn-ea"/>
              </a:rPr>
              <a:t>降到</a:t>
            </a:r>
            <a:r>
              <a:rPr lang="x-none" altLang="en-US" sz="1800">
                <a:solidFill>
                  <a:srgbClr val="FF0000"/>
                </a:solidFill>
                <a:sym typeface="+mn-ea"/>
              </a:rPr>
              <a:t>5%</a:t>
            </a:r>
            <a:endParaRPr lang="x-none" altLang="en-US" sz="18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en-US"/>
              <a:t>优化Avro解码过程</a:t>
            </a:r>
            <a:endParaRPr lang="x-none" altLang="en-US"/>
          </a:p>
          <a:p>
            <a:pPr lvl="1"/>
            <a:r>
              <a:rPr lang="x-none" altLang="en-US" sz="1600"/>
              <a:t>去掉安全性拷贝</a:t>
            </a:r>
            <a:endParaRPr lang="x-none" altLang="en-US" sz="1600"/>
          </a:p>
          <a:p>
            <a:pPr lvl="1"/>
            <a:r>
              <a:rPr lang="x-none" altLang="en-US" sz="1600"/>
              <a:t>减少无用逻辑</a:t>
            </a:r>
            <a:endParaRPr lang="x-none" altLang="en-US" sz="1600"/>
          </a:p>
          <a:p>
            <a:pPr lvl="1"/>
            <a:r>
              <a:rPr lang="x-none" altLang="en-US" sz="1600"/>
              <a:t>解码耗时从</a:t>
            </a:r>
            <a:r>
              <a:rPr lang="x-none" altLang="en-US" sz="1600">
                <a:solidFill>
                  <a:srgbClr val="FF0000"/>
                </a:solidFill>
              </a:rPr>
              <a:t>60%</a:t>
            </a:r>
            <a:r>
              <a:rPr lang="x-none" altLang="en-US" sz="1600"/>
              <a:t>降到</a:t>
            </a:r>
            <a:r>
              <a:rPr lang="x-none" altLang="en-US" sz="1600">
                <a:solidFill>
                  <a:srgbClr val="FF0000"/>
                </a:solidFill>
              </a:rPr>
              <a:t>20%</a:t>
            </a:r>
            <a:endParaRPr lang="x-none" altLang="en-US" sz="160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x-none" altLang="en-US"/>
              <a:t>优化采样过程</a:t>
            </a:r>
            <a:endParaRPr lang="x-none" altLang="en-US"/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采样过程从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4分钟</a:t>
            </a:r>
            <a:r>
              <a:rPr lang="x-none" altLang="en-US">
                <a:sym typeface="+mn-ea"/>
              </a:rPr>
              <a:t>降到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20秒</a:t>
            </a:r>
            <a:endParaRPr lang="x-none" altLang="en-US" sz="1440">
              <a:solidFill>
                <a:srgbClr val="FF0000"/>
              </a:solidFill>
              <a:sym typeface="+mn-ea"/>
            </a:endParaRPr>
          </a:p>
          <a:p>
            <a:pPr lvl="1"/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3"/>
          </p:nvPr>
        </p:nvSpPr>
        <p:spPr/>
        <p:txBody>
          <a:bodyPr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789805" y="1463675"/>
            <a:ext cx="3602990" cy="1327150"/>
            <a:chOff x="8334" y="2305"/>
            <a:chExt cx="5674" cy="20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34" y="2565"/>
              <a:ext cx="5675" cy="183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1901" y="2998"/>
              <a:ext cx="2074" cy="6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Callout 8"/>
            <p:cNvSpPr/>
            <p:nvPr/>
          </p:nvSpPr>
          <p:spPr>
            <a:xfrm>
              <a:off x="11683" y="2305"/>
              <a:ext cx="2215" cy="608"/>
            </a:xfrm>
            <a:prstGeom prst="wedgeEllipse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 sz="1400">
                  <a:solidFill>
                    <a:schemeClr val="tx1"/>
                  </a:solidFill>
                  <a:sym typeface="+mn-ea"/>
                </a:rPr>
                <a:t>String.split </a:t>
              </a:r>
              <a:r>
                <a:rPr lang="x-none" altLang="en-US" sz="1400">
                  <a:solidFill>
                    <a:srgbClr val="C00000"/>
                  </a:solidFill>
                  <a:sym typeface="+mn-ea"/>
                </a:rPr>
                <a:t>16.59%</a:t>
              </a:r>
              <a:endParaRPr lang="x-none" altLang="en-US" sz="1400">
                <a:solidFill>
                  <a:srgbClr val="C00000"/>
                </a:solidFill>
                <a:sym typeface="+mn-ea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91075" y="3255645"/>
            <a:ext cx="3605530" cy="1201420"/>
            <a:chOff x="8336" y="4562"/>
            <a:chExt cx="5678" cy="18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rcRect t="7555"/>
            <a:stretch>
              <a:fillRect/>
            </a:stretch>
          </p:blipFill>
          <p:spPr>
            <a:xfrm>
              <a:off x="8336" y="4562"/>
              <a:ext cx="5678" cy="189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407" y="5430"/>
              <a:ext cx="357" cy="1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10006" y="4647"/>
              <a:ext cx="2522" cy="608"/>
            </a:xfrm>
            <a:prstGeom prst="wedgeEllipseCallout">
              <a:avLst>
                <a:gd name="adj1" fmla="val -22448"/>
                <a:gd name="adj2" fmla="val 74811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 sz="1200">
                  <a:solidFill>
                    <a:schemeClr val="tx1"/>
                  </a:solidFill>
                  <a:sym typeface="+mn-ea"/>
                </a:rPr>
                <a:t>MyStringSpliter.split </a:t>
              </a:r>
              <a:r>
                <a:rPr lang="x-none" altLang="en-US" sz="1200">
                  <a:solidFill>
                    <a:srgbClr val="C00000"/>
                  </a:solidFill>
                  <a:sym typeface="+mn-ea"/>
                </a:rPr>
                <a:t>4.67%</a:t>
              </a:r>
              <a:endParaRPr lang="x-none" altLang="en-US" sz="1200">
                <a:solidFill>
                  <a:srgbClr val="C00000"/>
                </a:solidFill>
                <a:sym typeface="+mn-ea"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5509895" y="4580255"/>
            <a:ext cx="254000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400"/>
              <a:t>图：</a:t>
            </a:r>
            <a:r>
              <a:rPr lang="en-US" sz="1400"/>
              <a:t>字符串拆分优化效果图</a:t>
            </a:r>
            <a:endParaRPr lang="en-US" sz="1400"/>
          </a:p>
        </p:txBody>
      </p:sp>
      <p:sp>
        <p:nvSpPr>
          <p:cNvPr id="28" name="Down Arrow 27"/>
          <p:cNvSpPr/>
          <p:nvPr/>
        </p:nvSpPr>
        <p:spPr>
          <a:xfrm>
            <a:off x="6590030" y="2853055"/>
            <a:ext cx="205740" cy="340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我们本可以做的更好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 sz="3600">
                <a:sym typeface="+mn-ea"/>
              </a:rPr>
              <a:t>堆外内存</a:t>
            </a:r>
            <a:endParaRPr lang="x-none" altLang="en-US" sz="3600">
              <a:sym typeface="+mn-ea"/>
            </a:endParaRPr>
          </a:p>
          <a:p>
            <a:pPr marL="0" indent="0">
              <a:buNone/>
            </a:pPr>
            <a:r>
              <a:rPr lang="x-none" altLang="en-US"/>
              <a:t>堆外内存导致内存泄漏</a:t>
            </a:r>
            <a:endParaRPr lang="x-none" altLang="en-US"/>
          </a:p>
          <a:p>
            <a:pPr lvl="1"/>
            <a:r>
              <a:rPr lang="x-none" altLang="en-US"/>
              <a:t>Direct Memory不像新生代、老年代那样，有GC直接管理</a:t>
            </a:r>
            <a:endParaRPr lang="x-none" altLang="en-US"/>
          </a:p>
          <a:p>
            <a:pPr lvl="1"/>
            <a:r>
              <a:rPr lang="x-none" altLang="en-US"/>
              <a:t>只能等到Full GC时, "顺便地"清理掉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堆外内存效申请、释放率不高</a:t>
            </a:r>
            <a:endParaRPr lang="x-none" altLang="en-US"/>
          </a:p>
          <a:p>
            <a:pPr lvl="1"/>
            <a:r>
              <a:rPr lang="x-none" altLang="en-US"/>
              <a:t>手动调用Cleaner.clean()方法释放堆外内存</a:t>
            </a:r>
            <a:endParaRPr lang="x-none" altLang="en-US"/>
          </a:p>
          <a:p>
            <a:pPr lvl="1"/>
            <a:r>
              <a:rPr lang="x-none" altLang="en-US"/>
              <a:t>申请和释放代价太高，使用堆外内存效果不理想</a:t>
            </a:r>
            <a:endParaRPr lang="x-none" altLang="en-US"/>
          </a:p>
          <a:p>
            <a:pPr lvl="1"/>
            <a:endParaRPr lang="x-none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我们本可以做的更好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 sz="3200"/>
              <a:t>减小锁粒度</a:t>
            </a:r>
            <a:endParaRPr lang="x-none" altLang="en-US" sz="3200"/>
          </a:p>
          <a:p>
            <a:pPr lvl="1"/>
            <a:r>
              <a:rPr lang="x-none" altLang="en-US"/>
              <a:t>通过减小锁粒度增大缓存并发量</a:t>
            </a:r>
            <a:endParaRPr lang="x-none" altLang="en-US"/>
          </a:p>
          <a:p>
            <a:pPr lvl="1"/>
            <a:r>
              <a:rPr lang="x-none" altLang="en-US"/>
              <a:t>类似于ConcurrentHashMap中的锁策略</a:t>
            </a:r>
            <a:endParaRPr lang="x-none" altLang="en-US"/>
          </a:p>
          <a:p>
            <a:pPr marL="0" indent="0">
              <a:buNone/>
            </a:pPr>
            <a:r>
              <a:rPr lang="x-none" altLang="en-US" sz="3200">
                <a:sym typeface="+mn-ea"/>
              </a:rPr>
              <a:t>GC友好</a:t>
            </a:r>
            <a:endParaRPr lang="x-none" altLang="en-US"/>
          </a:p>
          <a:p>
            <a:pPr lvl="1"/>
            <a:r>
              <a:rPr lang="x-none" altLang="en-US"/>
              <a:t>过高的查询并发增加新生代内存占用</a:t>
            </a:r>
            <a:endParaRPr lang="x-none" altLang="en-US"/>
          </a:p>
          <a:p>
            <a:pPr lvl="1"/>
            <a:r>
              <a:rPr lang="x-none" altLang="en-US">
                <a:sym typeface="+mn-ea"/>
              </a:rPr>
              <a:t>内存担保失败，</a:t>
            </a:r>
            <a:r>
              <a:rPr lang="x-none" altLang="en-US"/>
              <a:t>进而频繁触发老年代CMS GC</a:t>
            </a:r>
            <a:endParaRPr lang="x-none" altLang="en-US"/>
          </a:p>
          <a:p>
            <a:pPr lvl="1"/>
            <a:r>
              <a:rPr lang="x-none" altLang="en-US">
                <a:sym typeface="+mn-ea"/>
              </a:rPr>
              <a:t>调整新生代与老年代比例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控制并发查询速度</a:t>
            </a:r>
            <a:endParaRPr lang="x-none" altLang="en-US">
              <a:sym typeface="+mn-ea"/>
            </a:endParaRPr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技术展望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SSD下的大数据应用</a:t>
            </a:r>
            <a:endParaRPr lang="x-none" altLang="en-US"/>
          </a:p>
          <a:p>
            <a:pPr lvl="1"/>
            <a:r>
              <a:rPr lang="x-none" altLang="en-US"/>
              <a:t>SSD成本降低、容量变大（TB）</a:t>
            </a:r>
            <a:r>
              <a:rPr lang="x-none" altLang="en-US">
                <a:sym typeface="+mn-ea"/>
              </a:rPr>
              <a:t>、IOPS高</a:t>
            </a:r>
            <a:endParaRPr lang="x-none" altLang="en-US"/>
          </a:p>
          <a:p>
            <a:pPr lvl="1"/>
            <a:r>
              <a:rPr lang="x-none" altLang="en-US"/>
              <a:t>特别适用于的查询场景（</a:t>
            </a:r>
            <a:r>
              <a:rPr lang="x-none" altLang="en-US">
                <a:solidFill>
                  <a:srgbClr val="FF0000"/>
                </a:solidFill>
              </a:rPr>
              <a:t>读多写少</a:t>
            </a:r>
            <a:r>
              <a:rPr lang="x-none" altLang="en-US"/>
              <a:t>）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存储计算融合</a:t>
            </a:r>
            <a:endParaRPr lang="x-none" altLang="en-US"/>
          </a:p>
          <a:p>
            <a:pPr lvl="1"/>
            <a:r>
              <a:rPr lang="x-none" altLang="en-US"/>
              <a:t>存储设备加入弱计算能力</a:t>
            </a:r>
            <a:endParaRPr lang="x-none" altLang="en-US"/>
          </a:p>
          <a:p>
            <a:pPr lvl="1"/>
            <a:r>
              <a:rPr lang="x-none" altLang="en-US"/>
              <a:t>缩短数据通路，减轻CPU压力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用分布式方案解决更大规模并发查询</a:t>
            </a:r>
            <a:endParaRPr lang="x-none" altLang="en-US"/>
          </a:p>
          <a:p>
            <a:pPr lvl="1"/>
            <a:r>
              <a:rPr lang="x-none" altLang="en-US" sz="1600"/>
              <a:t>分布式join</a:t>
            </a:r>
            <a:endParaRPr lang="x-none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379095" y="1351280"/>
            <a:ext cx="8382000" cy="4525645"/>
          </a:xfrm>
        </p:spPr>
        <p:txBody>
          <a:bodyPr/>
          <a:lstStyle/>
          <a:p>
            <a:pPr marL="0" indent="0" algn="ctr">
              <a:buNone/>
            </a:pPr>
            <a:endParaRPr lang="x-none" sz="5400" b="1" i="1" dirty="0">
              <a:solidFill>
                <a:srgbClr val="00B05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marL="0" indent="0" algn="ctr">
              <a:buNone/>
            </a:pPr>
            <a:endParaRPr lang="x-none" sz="5400" b="1" i="1" dirty="0">
              <a:solidFill>
                <a:srgbClr val="00B05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marL="0" indent="0" algn="ctr">
              <a:buNone/>
            </a:pPr>
            <a:r>
              <a:rPr lang="x-none" sz="5400" b="1" dirty="0">
                <a:solidFill>
                  <a:srgbClr val="00B050"/>
                </a:solidFill>
                <a:latin typeface="+mj-lt"/>
                <a:ea typeface="华文彩云" panose="02010800040101010101" pitchFamily="2" charset="-122"/>
              </a:rPr>
              <a:t>Thanks &amp; QA</a:t>
            </a:r>
            <a:endParaRPr lang="x-none" sz="5400" b="1" dirty="0">
              <a:solidFill>
                <a:srgbClr val="00B050"/>
              </a:solidFill>
              <a:latin typeface="+mj-lt"/>
              <a:ea typeface="华文彩云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团队介绍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队名：Gamma Go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口号：Gamma Go你比Alpha多两Go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来自：计算所高性能中心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成员介绍：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pPr lvl="0"/>
            <a:endParaRPr lang="x-none" altLang="en-US" sz="1600"/>
          </a:p>
          <a:p>
            <a:pPr lvl="0"/>
            <a:endParaRPr lang="x-none" alt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1691640" y="3573145"/>
          <a:ext cx="512191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3705"/>
                <a:gridCol w="341820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成员</a:t>
                      </a:r>
                      <a:endParaRPr lang="x-none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主要职责</a:t>
                      </a:r>
                      <a:endParaRPr lang="x-none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郭振兴（队长）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初赛，复赛缓存模块</a:t>
                      </a:r>
                      <a:endParaRPr lang="x-none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郭嘉梁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初赛，复赛IO控制模块</a:t>
                      </a:r>
                      <a:endParaRPr lang="x-none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李豪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复赛架构搭建，排序和索引模块</a:t>
                      </a:r>
                      <a:endParaRPr lang="x-none"/>
                    </a:p>
                  </a:txBody>
                  <a:tcPr anchor="ctr" anchorCtr="0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776595" y="621030"/>
            <a:ext cx="2880360" cy="2802255"/>
            <a:chOff x="8107" y="1318"/>
            <a:chExt cx="4923" cy="4789"/>
          </a:xfrm>
        </p:grpSpPr>
        <p:pic>
          <p:nvPicPr>
            <p:cNvPr id="9" name="图片 2" descr="mmexport1470361199472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10602" y="1318"/>
              <a:ext cx="2428" cy="2520"/>
            </a:xfrm>
            <a:prstGeom prst="rect">
              <a:avLst/>
            </a:prstGeom>
          </p:spPr>
        </p:pic>
        <p:pic>
          <p:nvPicPr>
            <p:cNvPr id="8" name="图片 1" descr="mmexport147036125832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0604" y="3815"/>
              <a:ext cx="2421" cy="2293"/>
            </a:xfrm>
            <a:prstGeom prst="rect">
              <a:avLst/>
            </a:prstGeom>
          </p:spPr>
        </p:pic>
        <p:pic>
          <p:nvPicPr>
            <p:cNvPr id="10" name="图片 3" descr="IMG_20150811_09195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107" y="1318"/>
              <a:ext cx="2520" cy="2465"/>
            </a:xfrm>
            <a:prstGeom prst="rect">
              <a:avLst/>
            </a:prstGeom>
          </p:spPr>
        </p:pic>
      </p:grpSp>
      <p:sp>
        <p:nvSpPr>
          <p:cNvPr id="11" name="Content Placeholder 10"/>
          <p:cNvSpPr/>
          <p:nvPr>
            <p:ph idx="1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目录</a:t>
            </a:r>
            <a:endParaRPr lang="x-none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1550" y="1268730"/>
            <a:ext cx="7740015" cy="4412615"/>
          </a:xfrm>
        </p:spPr>
        <p:txBody>
          <a:bodyPr>
            <a:noAutofit/>
          </a:bodyPr>
          <a:p>
            <a:pPr marL="285750" lvl="0" indent="-285115">
              <a:lnSpc>
                <a:spcPct val="120000"/>
              </a:lnSpc>
            </a:pPr>
            <a:r>
              <a:rPr lang="x-none" altLang="en-US" sz="3200"/>
              <a:t>问题分析</a:t>
            </a:r>
            <a:endParaRPr lang="x-none" altLang="en-US" sz="3200"/>
          </a:p>
          <a:p>
            <a:pPr lvl="0">
              <a:lnSpc>
                <a:spcPct val="120000"/>
              </a:lnSpc>
            </a:pPr>
            <a:r>
              <a:rPr lang="x-none" altLang="en-US" sz="3200"/>
              <a:t>系统架构</a:t>
            </a:r>
            <a:endParaRPr lang="x-none" altLang="en-US" sz="3200"/>
          </a:p>
          <a:p>
            <a:pPr lvl="0">
              <a:lnSpc>
                <a:spcPct val="120000"/>
              </a:lnSpc>
            </a:pPr>
            <a:r>
              <a:rPr lang="x-none" altLang="en-US" sz="3200"/>
              <a:t>关键问题</a:t>
            </a:r>
            <a:endParaRPr lang="x-none" altLang="en-US" sz="3200"/>
          </a:p>
          <a:p>
            <a:pPr lvl="0">
              <a:lnSpc>
                <a:spcPct val="120000"/>
              </a:lnSpc>
            </a:pPr>
            <a:r>
              <a:rPr lang="x-none" altLang="en-US" sz="3200"/>
              <a:t>优化方案</a:t>
            </a:r>
            <a:endParaRPr lang="x-none" altLang="en-US" sz="3200"/>
          </a:p>
          <a:p>
            <a:pPr lvl="0">
              <a:lnSpc>
                <a:spcPct val="120000"/>
              </a:lnSpc>
            </a:pPr>
            <a:r>
              <a:rPr lang="x-none" altLang="en-US" sz="3200"/>
              <a:t>提升空间</a:t>
            </a:r>
            <a:endParaRPr lang="x-none" altLang="en-US" sz="3200"/>
          </a:p>
          <a:p>
            <a:pPr lvl="0">
              <a:lnSpc>
                <a:spcPct val="120000"/>
              </a:lnSpc>
            </a:pPr>
            <a:r>
              <a:rPr lang="x-none" altLang="en-US" sz="3200"/>
              <a:t>技术展望</a:t>
            </a:r>
            <a:endParaRPr lang="x-none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问题分析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x-none" altLang="en-US"/>
              <a:t>对100GB的订单信息建立索引，支持后续四种查询</a:t>
            </a:r>
            <a:endParaRPr lang="x-none" altLang="en-US"/>
          </a:p>
          <a:p>
            <a:pPr lvl="1"/>
            <a:r>
              <a:rPr lang="zh-CN" altLang="en-US">
                <a:sym typeface="+mn-ea"/>
              </a:rPr>
              <a:t>按照</a:t>
            </a:r>
            <a:r>
              <a:rPr lang="en-US" altLang="zh-CN">
                <a:sym typeface="+mn-ea"/>
              </a:rPr>
              <a:t>orderID</a:t>
            </a:r>
            <a:r>
              <a:rPr lang="zh-CN" altLang="en-US">
                <a:sym typeface="+mn-ea"/>
              </a:rPr>
              <a:t>查询订单</a:t>
            </a:r>
            <a:r>
              <a:rPr lang="x-none" altLang="zh-CN">
                <a:sym typeface="+mn-ea"/>
              </a:rPr>
              <a:t>信息</a:t>
            </a:r>
            <a:endParaRPr lang="x-none" altLang="zh-CN" sz="1800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按照</a:t>
            </a:r>
            <a:r>
              <a:rPr lang="en-US" altLang="zh-CN">
                <a:sym typeface="+mn-ea"/>
              </a:rPr>
              <a:t>buyerID</a:t>
            </a:r>
            <a:r>
              <a:rPr lang="zh-CN" altLang="en-US">
                <a:sym typeface="+mn-ea"/>
              </a:rPr>
              <a:t>查询订单信息</a:t>
            </a:r>
            <a:endParaRPr lang="x-none" altLang="en-US" sz="1800"/>
          </a:p>
          <a:p>
            <a:pPr lvl="1"/>
            <a:r>
              <a:rPr lang="zh-CN" altLang="en-US">
                <a:sym typeface="+mn-ea"/>
              </a:rPr>
              <a:t>按照</a:t>
            </a:r>
            <a:r>
              <a:rPr lang="en-US" altLang="zh-CN">
                <a:sym typeface="+mn-ea"/>
              </a:rPr>
              <a:t>goodID</a:t>
            </a:r>
            <a:r>
              <a:rPr lang="zh-CN" altLang="en-US">
                <a:sym typeface="+mn-ea"/>
              </a:rPr>
              <a:t>查询订单信息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对指定</a:t>
            </a:r>
            <a:r>
              <a:rPr lang="en-US" altLang="zh-CN">
                <a:sym typeface="+mn-ea"/>
              </a:rPr>
              <a:t>goodID</a:t>
            </a:r>
            <a:r>
              <a:rPr lang="zh-CN" altLang="en-US">
                <a:sym typeface="+mn-ea"/>
              </a:rPr>
              <a:t>的某字段求和</a:t>
            </a:r>
            <a:endParaRPr lang="x-none" altLang="en-US" sz="1800"/>
          </a:p>
          <a:p>
            <a:pPr marL="0" indent="0">
              <a:buNone/>
            </a:pPr>
            <a:r>
              <a:rPr lang="x-none" altLang="en-US" b="1"/>
              <a:t>查询</a:t>
            </a:r>
            <a:r>
              <a:rPr lang="x-none" altLang="en-US"/>
              <a:t>：采用何种索引方式？</a:t>
            </a:r>
            <a:endParaRPr lang="x-none" altLang="en-US"/>
          </a:p>
          <a:p>
            <a:pPr lvl="1"/>
            <a:r>
              <a:rPr lang="x-none" altLang="en-US"/>
              <a:t>Hash索引，</a:t>
            </a:r>
            <a:r>
              <a:rPr lang="x-none" altLang="en-US">
                <a:solidFill>
                  <a:srgbClr val="FF0000"/>
                </a:solidFill>
              </a:rPr>
              <a:t>构建快速</a:t>
            </a:r>
            <a:r>
              <a:rPr lang="x-none" altLang="en-US"/>
              <a:t>，</a:t>
            </a:r>
            <a:r>
              <a:rPr lang="x-none" altLang="en-US">
                <a:solidFill>
                  <a:schemeClr val="tx1"/>
                </a:solidFill>
              </a:rPr>
              <a:t>不适合顺序查询和聚集查询</a:t>
            </a:r>
            <a:r>
              <a:rPr lang="x-none" altLang="en-US"/>
              <a:t>；</a:t>
            </a:r>
            <a:endParaRPr lang="x-none" altLang="en-US"/>
          </a:p>
          <a:p>
            <a:pPr lvl="1"/>
            <a:r>
              <a:rPr lang="x-none" altLang="en-US"/>
              <a:t>B+Tree索引，</a:t>
            </a:r>
            <a:r>
              <a:rPr lang="x-none" altLang="en-US">
                <a:solidFill>
                  <a:schemeClr val="tx1"/>
                </a:solidFill>
              </a:rPr>
              <a:t>构建速度慢</a:t>
            </a:r>
            <a:r>
              <a:rPr lang="x-none" altLang="en-US"/>
              <a:t>，</a:t>
            </a:r>
            <a:r>
              <a:rPr lang="x-none" altLang="en-US">
                <a:solidFill>
                  <a:srgbClr val="FF0000"/>
                </a:solidFill>
              </a:rPr>
              <a:t>适合顺序查询和聚集查询</a:t>
            </a:r>
            <a:r>
              <a:rPr lang="x-none" altLang="en-US"/>
              <a:t>；</a:t>
            </a:r>
            <a:endParaRPr lang="x-none" altLang="en-US"/>
          </a:p>
          <a:p>
            <a:pPr lvl="1"/>
            <a:r>
              <a:rPr lang="x-none" altLang="en-US"/>
              <a:t>LSM Tree（Log Structured Merge Trees）索引，</a:t>
            </a:r>
            <a:r>
              <a:rPr lang="x-none" altLang="en-US">
                <a:solidFill>
                  <a:schemeClr val="tx1"/>
                </a:solidFill>
              </a:rPr>
              <a:t>构建速度慢，</a:t>
            </a:r>
            <a:r>
              <a:rPr lang="x-none" altLang="en-US">
                <a:solidFill>
                  <a:srgbClr val="FF0000"/>
                </a:solidFill>
              </a:rPr>
              <a:t>牺牲部分读性能来提升写性能</a:t>
            </a:r>
            <a:r>
              <a:rPr lang="x-none" altLang="en-US"/>
              <a:t>。</a:t>
            </a:r>
            <a:endParaRPr lang="x-none" altLang="en-US"/>
          </a:p>
          <a:p>
            <a:pPr marL="0" indent="0">
              <a:buNone/>
            </a:pPr>
            <a:r>
              <a:rPr lang="x-none" altLang="en-US" b="1"/>
              <a:t>读取</a:t>
            </a:r>
            <a:r>
              <a:rPr lang="x-none" altLang="en-US"/>
              <a:t>：如何组织数据？</a:t>
            </a:r>
            <a:endParaRPr lang="x-none" altLang="en-US"/>
          </a:p>
          <a:p>
            <a:pPr lvl="1"/>
            <a:r>
              <a:rPr lang="x-none" altLang="en-US"/>
              <a:t>非压缩方式，</a:t>
            </a:r>
            <a:r>
              <a:rPr lang="x-none" altLang="en-US">
                <a:solidFill>
                  <a:srgbClr val="FF0000"/>
                </a:solidFill>
              </a:rPr>
              <a:t>解析速度快</a:t>
            </a:r>
            <a:r>
              <a:rPr lang="x-none" altLang="en-US"/>
              <a:t>，</a:t>
            </a:r>
            <a:r>
              <a:rPr lang="x-none" altLang="en-US">
                <a:solidFill>
                  <a:schemeClr val="tx1"/>
                </a:solidFill>
              </a:rPr>
              <a:t>文件体积大</a:t>
            </a:r>
            <a:r>
              <a:rPr lang="x-none" altLang="en-US"/>
              <a:t>；</a:t>
            </a:r>
            <a:endParaRPr lang="x-none" altLang="en-US"/>
          </a:p>
          <a:p>
            <a:pPr lvl="1"/>
            <a:r>
              <a:rPr lang="x-none" altLang="en-US"/>
              <a:t>压缩方式，</a:t>
            </a:r>
            <a:r>
              <a:rPr lang="x-none" altLang="en-US">
                <a:solidFill>
                  <a:schemeClr val="tx1"/>
                </a:solidFill>
              </a:rPr>
              <a:t>解析速度略慢</a:t>
            </a:r>
            <a:r>
              <a:rPr lang="x-none" altLang="en-US"/>
              <a:t>，</a:t>
            </a:r>
            <a:r>
              <a:rPr lang="x-none" altLang="en-US">
                <a:solidFill>
                  <a:srgbClr val="FF0000"/>
                </a:solidFill>
              </a:rPr>
              <a:t>文件体积小</a:t>
            </a:r>
            <a:r>
              <a:rPr lang="x-none" altLang="en-US"/>
              <a:t>。</a:t>
            </a:r>
            <a:endParaRPr lang="x-none" altLang="en-US"/>
          </a:p>
        </p:txBody>
      </p:sp>
      <p:sp>
        <p:nvSpPr>
          <p:cNvPr id="33" name="右大括号 32"/>
          <p:cNvSpPr/>
          <p:nvPr/>
        </p:nvSpPr>
        <p:spPr>
          <a:xfrm>
            <a:off x="3923665" y="2172335"/>
            <a:ext cx="318135" cy="465455"/>
          </a:xfrm>
          <a:prstGeom prst="rightBrace">
            <a:avLst>
              <a:gd name="adj1" fmla="val 8333"/>
              <a:gd name="adj2" fmla="val 51104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" name="右大括号 32"/>
          <p:cNvSpPr/>
          <p:nvPr/>
        </p:nvSpPr>
        <p:spPr>
          <a:xfrm>
            <a:off x="3925570" y="1845310"/>
            <a:ext cx="215265" cy="199390"/>
          </a:xfrm>
          <a:prstGeom prst="rightBrace">
            <a:avLst>
              <a:gd name="adj1" fmla="val 8333"/>
              <a:gd name="adj2" fmla="val 51104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4283710" y="1772920"/>
            <a:ext cx="116967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单条查询</a:t>
            </a:r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4283710" y="2205355"/>
            <a:ext cx="116967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/>
              <a:t>顺序</a:t>
            </a:r>
            <a:r>
              <a:rPr lang="en-US" sz="1600"/>
              <a:t>查询</a:t>
            </a:r>
            <a:endParaRPr lang="en-US" sz="1600"/>
          </a:p>
        </p:txBody>
      </p:sp>
      <p:sp>
        <p:nvSpPr>
          <p:cNvPr id="8" name="右大括号 32"/>
          <p:cNvSpPr/>
          <p:nvPr/>
        </p:nvSpPr>
        <p:spPr>
          <a:xfrm>
            <a:off x="3926205" y="2782570"/>
            <a:ext cx="215265" cy="195580"/>
          </a:xfrm>
          <a:prstGeom prst="rightBrace">
            <a:avLst>
              <a:gd name="adj1" fmla="val 8333"/>
              <a:gd name="adj2" fmla="val 51104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283710" y="2709545"/>
            <a:ext cx="116967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/>
              <a:t>聚集</a:t>
            </a:r>
            <a:r>
              <a:rPr lang="en-US" sz="1600"/>
              <a:t>查询</a:t>
            </a:r>
            <a:endParaRPr lang="en-US" sz="1600"/>
          </a:p>
        </p:txBody>
      </p:sp>
      <p:sp>
        <p:nvSpPr>
          <p:cNvPr id="13" name="Content Placeholder 12"/>
          <p:cNvSpPr/>
          <p:nvPr>
            <p:ph idx="1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系统架构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470" y="1403350"/>
            <a:ext cx="4737735" cy="49453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x-none" altLang="en-US" sz="2800"/>
              <a:t>总体结构</a:t>
            </a:r>
            <a:endParaRPr lang="x-none" altLang="en-US" sz="2800"/>
          </a:p>
          <a:p>
            <a:pPr lvl="1"/>
            <a:r>
              <a:rPr lang="x-none" altLang="en-US" sz="2000"/>
              <a:t>采样模块</a:t>
            </a:r>
            <a:endParaRPr lang="x-none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x-none" altLang="en-US" sz="2000"/>
              <a:t>排序模块</a:t>
            </a:r>
            <a:endParaRPr lang="x-none" altLang="en-US" sz="2000"/>
          </a:p>
          <a:p>
            <a:pPr lvl="1"/>
            <a:r>
              <a:rPr lang="x-none" altLang="en-US" sz="2000"/>
              <a:t>索引模块</a:t>
            </a:r>
            <a:endParaRPr lang="x-none" altLang="en-US" sz="2000"/>
          </a:p>
          <a:p>
            <a:pPr lvl="1"/>
            <a:r>
              <a:rPr lang="x-none" altLang="en-US" sz="2000"/>
              <a:t>编码/解码模块</a:t>
            </a:r>
            <a:endParaRPr lang="x-none" altLang="en-US" sz="2000"/>
          </a:p>
          <a:p>
            <a:pPr lvl="1"/>
            <a:r>
              <a:rPr lang="x-none" altLang="en-US" sz="2000"/>
              <a:t>查询模块</a:t>
            </a:r>
            <a:endParaRPr lang="x-none" altLang="en-US" sz="2000"/>
          </a:p>
          <a:p>
            <a:pPr lvl="1"/>
            <a:r>
              <a:rPr lang="x-none" altLang="en-US" sz="2000">
                <a:solidFill>
                  <a:srgbClr val="FF0000"/>
                </a:solidFill>
              </a:rPr>
              <a:t>IO控制模块</a:t>
            </a:r>
            <a:endParaRPr lang="x-none" altLang="en-US" sz="2000">
              <a:solidFill>
                <a:srgbClr val="FF0000"/>
              </a:solidFill>
            </a:endParaRPr>
          </a:p>
          <a:p>
            <a:pPr lvl="1"/>
            <a:r>
              <a:rPr lang="x-none" altLang="en-US" sz="2000">
                <a:solidFill>
                  <a:srgbClr val="FF0000"/>
                </a:solidFill>
              </a:rPr>
              <a:t>并发控制模块</a:t>
            </a:r>
            <a:endParaRPr lang="x-none" altLang="en-US" sz="2000">
              <a:solidFill>
                <a:srgbClr val="FF0000"/>
              </a:solidFill>
            </a:endParaRPr>
          </a:p>
          <a:p>
            <a:pPr lvl="1"/>
            <a:r>
              <a:rPr lang="x-none" altLang="en-US" sz="2000">
                <a:solidFill>
                  <a:srgbClr val="FF0000"/>
                </a:solidFill>
              </a:rPr>
              <a:t>缓存模块</a:t>
            </a:r>
            <a:endParaRPr lang="x-none" altLang="en-US" sz="2000">
              <a:solidFill>
                <a:srgbClr val="FF0000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363845" y="4653280"/>
            <a:ext cx="197104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图：系统整体架构图</a:t>
            </a:r>
            <a:endParaRPr lang="en-US" sz="1400"/>
          </a:p>
        </p:txBody>
      </p:sp>
      <p:sp>
        <p:nvSpPr>
          <p:cNvPr id="15" name="Content Placeholder 14"/>
          <p:cNvSpPr/>
          <p:nvPr>
            <p:ph idx="13"/>
          </p:nvPr>
        </p:nvSpPr>
        <p:spPr/>
        <p:txBody>
          <a:bodyPr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349750" y="1413510"/>
            <a:ext cx="4377690" cy="2920365"/>
            <a:chOff x="6850" y="2226"/>
            <a:chExt cx="6894" cy="4599"/>
          </a:xfrm>
        </p:grpSpPr>
        <p:sp>
          <p:nvSpPr>
            <p:cNvPr id="28" name="Rectangle 27"/>
            <p:cNvSpPr/>
            <p:nvPr/>
          </p:nvSpPr>
          <p:spPr>
            <a:xfrm>
              <a:off x="6850" y="2452"/>
              <a:ext cx="1209" cy="8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1600">
                  <a:solidFill>
                    <a:schemeClr val="tx1"/>
                  </a:solidFill>
                </a:rPr>
                <a:t>采样模块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  <p:pic>
          <p:nvPicPr>
            <p:cNvPr id="11" name="Content Placeholder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58" y="2338"/>
              <a:ext cx="546" cy="345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 rot="0">
              <a:off x="9233" y="2226"/>
              <a:ext cx="1409" cy="1084"/>
              <a:chOff x="4365" y="3246"/>
              <a:chExt cx="1409" cy="108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365" y="3472"/>
                <a:ext cx="1209" cy="85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en-US" sz="1600">
                    <a:solidFill>
                      <a:schemeClr val="tx1"/>
                    </a:solidFill>
                  </a:rPr>
                  <a:t>排序模块</a:t>
                </a:r>
                <a:endParaRPr lang="x-none" altLang="en-US" sz="16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86" y="3246"/>
                <a:ext cx="388" cy="430"/>
              </a:xfrm>
              <a:prstGeom prst="rect">
                <a:avLst/>
              </a:prstGeom>
            </p:spPr>
          </p:pic>
        </p:grpSp>
        <p:grpSp>
          <p:nvGrpSpPr>
            <p:cNvPr id="22" name="Group 21"/>
            <p:cNvGrpSpPr/>
            <p:nvPr/>
          </p:nvGrpSpPr>
          <p:grpSpPr>
            <a:xfrm rot="0">
              <a:off x="10476" y="4040"/>
              <a:ext cx="1470" cy="1085"/>
              <a:chOff x="6293" y="3246"/>
              <a:chExt cx="1470" cy="108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293" y="3473"/>
                <a:ext cx="1209" cy="85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en-US" sz="1600">
                    <a:solidFill>
                      <a:schemeClr val="tx1"/>
                    </a:solidFill>
                  </a:rPr>
                  <a:t>索引模块</a:t>
                </a:r>
                <a:endParaRPr lang="x-none" altLang="en-US" sz="16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5" y="3246"/>
                <a:ext cx="449" cy="42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 rot="0">
              <a:off x="7980" y="4041"/>
              <a:ext cx="1345" cy="1084"/>
              <a:chOff x="850" y="4380"/>
              <a:chExt cx="1345" cy="108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50" y="4606"/>
                <a:ext cx="1209" cy="85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en-US" sz="1400">
                    <a:solidFill>
                      <a:schemeClr val="tx1"/>
                    </a:solidFill>
                  </a:rPr>
                  <a:t>编码/解码模块</a:t>
                </a:r>
                <a:endParaRPr lang="x-none" altLang="en-US" sz="14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7" y="4380"/>
                <a:ext cx="438" cy="438"/>
              </a:xfrm>
              <a:prstGeom prst="rect">
                <a:avLst/>
              </a:prstGeom>
            </p:spPr>
          </p:pic>
        </p:grpSp>
        <p:grpSp>
          <p:nvGrpSpPr>
            <p:cNvPr id="24" name="Group 23"/>
            <p:cNvGrpSpPr/>
            <p:nvPr/>
          </p:nvGrpSpPr>
          <p:grpSpPr>
            <a:xfrm rot="0">
              <a:off x="9233" y="5854"/>
              <a:ext cx="1477" cy="971"/>
              <a:chOff x="2664" y="5627"/>
              <a:chExt cx="1477" cy="97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664" y="5740"/>
                <a:ext cx="1209" cy="85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en-US" sz="1600">
                    <a:solidFill>
                      <a:schemeClr val="tx1"/>
                    </a:solidFill>
                  </a:rPr>
                  <a:t>查询模块</a:t>
                </a:r>
                <a:endParaRPr lang="x-none" altLang="en-US" sz="16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5" y="5627"/>
                <a:ext cx="456" cy="456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 rot="0">
              <a:off x="6850" y="5740"/>
              <a:ext cx="1599" cy="1085"/>
              <a:chOff x="7427" y="4833"/>
              <a:chExt cx="1599" cy="108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427" y="5060"/>
                <a:ext cx="1209" cy="8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x-none" altLang="en-US" sz="1400">
                    <a:solidFill>
                      <a:schemeClr val="tx1"/>
                    </a:solidFill>
                  </a:rPr>
                  <a:t>并发控制模块</a:t>
                </a:r>
                <a:endParaRPr lang="x-none" altLang="en-US" sz="14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48" y="4833"/>
                <a:ext cx="579" cy="462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 rot="0">
              <a:off x="11712" y="5627"/>
              <a:ext cx="2032" cy="1198"/>
              <a:chOff x="4932" y="5514"/>
              <a:chExt cx="2032" cy="119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932" y="5854"/>
                <a:ext cx="1209" cy="8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x-none" altLang="en-US" sz="1600">
                    <a:solidFill>
                      <a:schemeClr val="tx1"/>
                    </a:solidFill>
                  </a:rPr>
                  <a:t>缓存模块</a:t>
                </a:r>
                <a:endParaRPr lang="x-none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 Box 19"/>
              <p:cNvSpPr txBox="1"/>
              <p:nvPr/>
            </p:nvSpPr>
            <p:spPr>
              <a:xfrm>
                <a:off x="5612" y="5514"/>
                <a:ext cx="1353" cy="52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sz="1600" i="1">
                    <a:solidFill>
                      <a:srgbClr val="00B050"/>
                    </a:solidFill>
                  </a:rPr>
                  <a:t>cache</a:t>
                </a:r>
                <a:endParaRPr lang="en-US" sz="1600" i="1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 flipV="1">
              <a:off x="8561" y="3310"/>
              <a:ext cx="1277" cy="95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8" idx="3"/>
              <a:endCxn id="5" idx="1"/>
            </p:cNvCxnSpPr>
            <p:nvPr/>
          </p:nvCxnSpPr>
          <p:spPr>
            <a:xfrm>
              <a:off x="8059" y="2881"/>
              <a:ext cx="11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9189" y="4696"/>
              <a:ext cx="1287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5" idx="2"/>
            </p:cNvCxnSpPr>
            <p:nvPr/>
          </p:nvCxnSpPr>
          <p:spPr>
            <a:xfrm>
              <a:off x="9838" y="3310"/>
              <a:ext cx="1243" cy="95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9" idx="3"/>
              <a:endCxn id="7" idx="1"/>
            </p:cNvCxnSpPr>
            <p:nvPr/>
          </p:nvCxnSpPr>
          <p:spPr>
            <a:xfrm>
              <a:off x="10442" y="6396"/>
              <a:ext cx="127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8" idx="3"/>
              <a:endCxn id="9" idx="1"/>
            </p:cNvCxnSpPr>
            <p:nvPr/>
          </p:nvCxnSpPr>
          <p:spPr>
            <a:xfrm>
              <a:off x="8059" y="6396"/>
              <a:ext cx="1174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6" idx="2"/>
            </p:cNvCxnSpPr>
            <p:nvPr/>
          </p:nvCxnSpPr>
          <p:spPr>
            <a:xfrm flipH="1">
              <a:off x="9838" y="5125"/>
              <a:ext cx="1243" cy="84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0" idx="2"/>
            </p:cNvCxnSpPr>
            <p:nvPr/>
          </p:nvCxnSpPr>
          <p:spPr>
            <a:xfrm>
              <a:off x="8585" y="5125"/>
              <a:ext cx="1214" cy="84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11712" y="2452"/>
              <a:ext cx="1209" cy="85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 sz="1400">
                  <a:solidFill>
                    <a:schemeClr val="tx1"/>
                  </a:solidFill>
                </a:rPr>
                <a:t>IO控制模块</a:t>
              </a:r>
              <a:endParaRPr lang="x-none" altLang="en-US" sz="1400">
                <a:solidFill>
                  <a:schemeClr val="tx1"/>
                </a:solidFill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737" y="2226"/>
              <a:ext cx="593" cy="530"/>
            </a:xfrm>
            <a:prstGeom prst="rect">
              <a:avLst/>
            </a:prstGeom>
          </p:spPr>
        </p:pic>
        <p:cxnSp>
          <p:nvCxnSpPr>
            <p:cNvPr id="52" name="Straight Arrow Connector 51"/>
            <p:cNvCxnSpPr>
              <a:stCxn id="5" idx="3"/>
              <a:endCxn id="48" idx="1"/>
            </p:cNvCxnSpPr>
            <p:nvPr/>
          </p:nvCxnSpPr>
          <p:spPr>
            <a:xfrm>
              <a:off x="10442" y="2881"/>
              <a:ext cx="127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6" idx="0"/>
              <a:endCxn id="48" idx="2"/>
            </p:cNvCxnSpPr>
            <p:nvPr/>
          </p:nvCxnSpPr>
          <p:spPr>
            <a:xfrm flipV="1">
              <a:off x="11081" y="3310"/>
              <a:ext cx="1236" cy="95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系统架构——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排序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0805"/>
            <a:ext cx="4626610" cy="4653280"/>
          </a:xfrm>
        </p:spPr>
        <p:txBody>
          <a:bodyPr/>
          <a:p>
            <a:pPr marL="0" indent="0">
              <a:buNone/>
            </a:pPr>
            <a:r>
              <a:rPr lang="x-none" altLang="en-US" sz="3200"/>
              <a:t>类TeraSort排序</a:t>
            </a:r>
            <a:endParaRPr lang="x-none" altLang="en-US" sz="3200"/>
          </a:p>
          <a:p>
            <a:pPr marL="0" indent="0">
              <a:buNone/>
            </a:pPr>
            <a:r>
              <a:rPr lang="x-none" altLang="en-US"/>
              <a:t>采样</a:t>
            </a:r>
            <a:endParaRPr lang="x-none" altLang="en-US"/>
          </a:p>
          <a:p>
            <a:pPr marL="457200" lvl="1" indent="0">
              <a:buNone/>
            </a:pPr>
            <a:r>
              <a:rPr lang="x-none" altLang="en-US"/>
              <a:t>获取数据分布、推断类型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分类</a:t>
            </a:r>
            <a:endParaRPr lang="x-none" altLang="en-US"/>
          </a:p>
          <a:p>
            <a:pPr marL="457200" lvl="1" indent="0">
              <a:buNone/>
            </a:pPr>
            <a:r>
              <a:rPr lang="x-none" altLang="en-US"/>
              <a:t>数据均匀划分到桶</a:t>
            </a:r>
            <a:endParaRPr lang="x-none" altLang="en-US"/>
          </a:p>
          <a:p>
            <a:pPr marL="457200" lvl="1" indent="0">
              <a:buNone/>
            </a:pPr>
            <a:r>
              <a:rPr lang="x-none" altLang="en-US"/>
              <a:t>桶间有序，桶内无序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桶内排序</a:t>
            </a:r>
            <a:endParaRPr lang="x-none" altLang="en-US"/>
          </a:p>
          <a:p>
            <a:pPr marL="457200" lvl="1" indent="0">
              <a:buNone/>
            </a:pPr>
            <a:r>
              <a:rPr lang="x-none" altLang="en-US"/>
              <a:t>桶足够小，内部排序</a:t>
            </a:r>
            <a:endParaRPr lang="x-none" altLang="en-US"/>
          </a:p>
          <a:p>
            <a:pPr marL="457200" lvl="1" indent="0">
              <a:buNone/>
            </a:pPr>
            <a:r>
              <a:rPr lang="x-none" altLang="en-US"/>
              <a:t>全局有序</a:t>
            </a:r>
            <a:endParaRPr lang="x-none" altLang="en-US"/>
          </a:p>
          <a:p>
            <a:endParaRPr lang="x-none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p>
            <a:r>
              <a:rPr lang="en-US"/>
              <a:t>http://sortbenchmark.org/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0">
            <a:off x="4358005" y="1196975"/>
            <a:ext cx="3752850" cy="4359910"/>
            <a:chOff x="7880" y="1885"/>
            <a:chExt cx="5910" cy="6866"/>
          </a:xfrm>
        </p:grpSpPr>
        <p:graphicFrame>
          <p:nvGraphicFramePr>
            <p:cNvPr id="5" name="对象 1"/>
            <p:cNvGraphicFramePr>
              <a:graphicFrameLocks noChangeAspect="1"/>
            </p:cNvGraphicFramePr>
            <p:nvPr/>
          </p:nvGraphicFramePr>
          <p:xfrm>
            <a:off x="7880" y="2169"/>
            <a:ext cx="5910" cy="6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Visio" r:id="rId1" imgW="8115300" imgH="7073900" progId="Visio.Drawing.11">
                    <p:embed/>
                  </p:oleObj>
                </mc:Choice>
                <mc:Fallback>
                  <p:oleObj name="Visio" r:id="rId1" imgW="8115300" imgH="7073900" progId="Visio.Drawing.11">
                    <p:embed/>
                    <p:pic>
                      <p:nvPicPr>
                        <p:cNvPr id="0" name="Picture 1025"/>
                        <p:cNvPicPr/>
                        <p:nvPr/>
                      </p:nvPicPr>
                      <p:blipFill>
                        <a:blip r:embed="rId2"/>
                        <a:srcRect t="4136"/>
                        <a:stretch>
                          <a:fillRect/>
                        </a:stretch>
                      </p:blipFill>
                      <p:spPr>
                        <a:xfrm>
                          <a:off x="7880" y="2169"/>
                          <a:ext cx="5910" cy="65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5"/>
            <p:cNvSpPr txBox="1"/>
            <p:nvPr/>
          </p:nvSpPr>
          <p:spPr>
            <a:xfrm>
              <a:off x="8901" y="1885"/>
              <a:ext cx="4787" cy="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000" b="1"/>
                <a:t> 文件0              文件1                  文件2                文件3</a:t>
              </a:r>
              <a:endParaRPr lang="x-none" altLang="en-US" sz="1000" b="1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5256530" y="5661660"/>
            <a:ext cx="249301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/>
              <a:t>图：分布式排序过程示意图</a:t>
            </a:r>
            <a:endParaRPr lang="x-none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>
                <a:sym typeface="+mn-ea"/>
              </a:rPr>
              <a:t>系统架构——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索引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 sz="3200"/>
              <a:t>改进的B+Tree索引</a:t>
            </a:r>
            <a:endParaRPr lang="x-none" altLang="en-US" sz="3200"/>
          </a:p>
          <a:p>
            <a:pPr marL="0" indent="0">
              <a:lnSpc>
                <a:spcPct val="100000"/>
              </a:lnSpc>
              <a:buNone/>
            </a:pPr>
            <a:r>
              <a:rPr lang="x-none" altLang="en-US"/>
              <a:t>树更加平衡</a:t>
            </a:r>
            <a:endParaRPr lang="x-none" altLang="en-US"/>
          </a:p>
          <a:p>
            <a:pPr lvl="1"/>
            <a:r>
              <a:rPr lang="x-none" altLang="en-US" sz="1800"/>
              <a:t>数据已排序，构建速度更快</a:t>
            </a:r>
            <a:endParaRPr lang="x-none" altLang="en-US" sz="1800"/>
          </a:p>
          <a:p>
            <a:pPr lvl="1"/>
            <a:r>
              <a:rPr lang="x-none" altLang="en-US" sz="1800"/>
              <a:t>数据不再变化</a:t>
            </a:r>
            <a:endParaRPr lang="x-none" alt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x-none" altLang="en-US">
                <a:sym typeface="+mn-ea"/>
              </a:rPr>
              <a:t>关键查询路径常驻内存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 sz="1800">
                <a:sym typeface="+mn-ea"/>
              </a:rPr>
              <a:t>减少读索引的I/O次数</a:t>
            </a:r>
            <a:endParaRPr lang="x-none" altLang="en-US" sz="1800">
              <a:sym typeface="+mn-ea"/>
            </a:endParaRPr>
          </a:p>
          <a:p>
            <a:pPr lvl="1"/>
            <a:r>
              <a:rPr lang="x-none" altLang="en-US" sz="1800">
                <a:sym typeface="+mn-ea"/>
              </a:rPr>
              <a:t>针对该项目，缓存前两层</a:t>
            </a:r>
            <a:endParaRPr lang="x-none" altLang="en-US" sz="1800">
              <a:sym typeface="+mn-ea"/>
            </a:endParaRPr>
          </a:p>
          <a:p>
            <a:pPr lvl="0"/>
            <a:endParaRPr lang="x-none" altLang="en-US" sz="2000">
              <a:sym typeface="+mn-ea"/>
            </a:endParaRPr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301105" y="5373370"/>
            <a:ext cx="1560195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400"/>
              <a:t>图：</a:t>
            </a:r>
            <a:r>
              <a:rPr lang="en-US" sz="1400"/>
              <a:t>索引示意图</a:t>
            </a:r>
            <a:endParaRPr lang="en-US" sz="1400"/>
          </a:p>
        </p:txBody>
      </p:sp>
      <p:pic>
        <p:nvPicPr>
          <p:cNvPr id="9" name="Content Placeholder 8" descr="btre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63845" y="1268730"/>
            <a:ext cx="3290570" cy="3940175"/>
          </a:xfrm>
          <a:prstGeom prst="rect">
            <a:avLst/>
          </a:prstGeom>
          <a:ln>
            <a:noFill/>
          </a:ln>
        </p:spPr>
      </p:pic>
      <p:sp>
        <p:nvSpPr>
          <p:cNvPr id="12" name="Content Placeholder 11"/>
          <p:cNvSpPr/>
          <p:nvPr>
            <p:ph idx="1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0" name="Table -1"/>
          <p:cNvGraphicFramePr/>
          <p:nvPr/>
        </p:nvGraphicFramePr>
        <p:xfrm>
          <a:off x="611505" y="4509135"/>
          <a:ext cx="4088765" cy="1151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35"/>
                <a:gridCol w="1125220"/>
                <a:gridCol w="1188720"/>
                <a:gridCol w="1062990"/>
              </a:tblGrid>
              <a:tr h="335280">
                <a:tc>
                  <a:txBody>
                    <a:bodyPr/>
                    <a:p>
                      <a:pPr marL="0" indent="0" algn="l">
                        <a:buNone/>
                      </a:pPr>
                      <a:endParaRPr sz="1100" b="0" u="none">
                        <a:solidFill>
                          <a:srgbClr val="1E1F22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x-none" sz="1100" b="1" u="none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不同值个数</a:t>
                      </a:r>
                      <a:endParaRPr lang="x-none" sz="1100" b="1" u="none">
                        <a:solidFill>
                          <a:srgbClr val="1E1F22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x-none" sz="1100" b="1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+mn-ea"/>
                        </a:rPr>
                        <a:t>B+Tree中间层</a:t>
                      </a:r>
                      <a:endParaRPr lang="x-none" sz="1100" b="1">
                        <a:solidFill>
                          <a:srgbClr val="1E1F22"/>
                        </a:solidFill>
                        <a:latin typeface="Calibri" charset="0"/>
                        <a:ea typeface="Calibri" charset="0"/>
                        <a:cs typeface="Calibri" charset="0"/>
                        <a:sym typeface="+mn-ea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x-none" sz="1100" b="1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+mn-ea"/>
                        </a:rPr>
                        <a:t>节点个数</a:t>
                      </a:r>
                      <a:endParaRPr lang="x-none" sz="1100" b="1" u="none">
                        <a:solidFill>
                          <a:srgbClr val="1E1F22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x-none" sz="1100" b="1" u="none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中间层占用空间</a:t>
                      </a:r>
                      <a:endParaRPr lang="x-none" sz="1100" b="1" u="none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41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100" b="0" u="none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orderid</a:t>
                      </a:r>
                      <a:endParaRPr sz="1100" b="0" u="none">
                        <a:solidFill>
                          <a:srgbClr val="1E1F22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100" b="0" u="none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400</a:t>
                      </a:r>
                      <a:r>
                        <a:rPr lang="x-none" sz="1100" b="0" u="none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,</a:t>
                      </a:r>
                      <a:r>
                        <a:rPr sz="1100" b="0" u="none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000</a:t>
                      </a:r>
                      <a:r>
                        <a:rPr lang="x-none" sz="1100" b="0" u="none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,</a:t>
                      </a:r>
                      <a:r>
                        <a:rPr sz="1100" b="0" u="none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000</a:t>
                      </a:r>
                      <a:endParaRPr sz="1100" b="0" u="none">
                        <a:solidFill>
                          <a:srgbClr val="1E1F22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x-none" sz="1100" b="0" u="none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737</a:t>
                      </a:r>
                      <a:endParaRPr lang="x-none" sz="1100" b="0" u="none">
                        <a:solidFill>
                          <a:srgbClr val="1E1F22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x-none" sz="1100" b="1" u="none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9.2MB</a:t>
                      </a:r>
                      <a:endParaRPr lang="x-none" sz="1100" b="1" u="none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8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100" b="0" u="none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goodid</a:t>
                      </a:r>
                      <a:endParaRPr sz="1100" b="0" u="none">
                        <a:solidFill>
                          <a:srgbClr val="1E1F22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100" b="0" u="none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r>
                        <a:rPr lang="x-none" sz="1100" b="0" u="none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,</a:t>
                      </a:r>
                      <a:r>
                        <a:rPr sz="1100" b="0" u="none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000</a:t>
                      </a:r>
                      <a:r>
                        <a:rPr lang="x-none" sz="1100" b="0" u="none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,</a:t>
                      </a:r>
                      <a:r>
                        <a:rPr sz="1100" b="0" u="none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000</a:t>
                      </a:r>
                      <a:endParaRPr sz="1100" b="0" u="none">
                        <a:solidFill>
                          <a:srgbClr val="1E1F22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x-none" sz="1100" b="0" u="none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159</a:t>
                      </a:r>
                      <a:endParaRPr lang="x-none" sz="1100" b="0" u="none">
                        <a:solidFill>
                          <a:srgbClr val="1E1F22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x-none" sz="1100" b="1" u="none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0.8MB</a:t>
                      </a:r>
                      <a:endParaRPr lang="x-none" sz="1100" b="1" u="none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8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100" b="0" u="none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buyerid</a:t>
                      </a:r>
                      <a:endParaRPr sz="1100" b="0" u="none">
                        <a:solidFill>
                          <a:srgbClr val="1E1F22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100" b="0" u="none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  <a:r>
                        <a:rPr lang="x-none" sz="1100" b="0" u="none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,</a:t>
                      </a:r>
                      <a:r>
                        <a:rPr sz="1100" b="0" u="none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000</a:t>
                      </a:r>
                      <a:r>
                        <a:rPr lang="x-none" sz="1100" b="0" u="none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,</a:t>
                      </a:r>
                      <a:r>
                        <a:rPr sz="1100" b="0" u="none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000</a:t>
                      </a:r>
                      <a:endParaRPr sz="1100" b="0" u="none">
                        <a:solidFill>
                          <a:srgbClr val="1E1F22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x-none" sz="1100" b="0" u="none">
                          <a:solidFill>
                            <a:srgbClr val="1E1F22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200</a:t>
                      </a:r>
                      <a:endParaRPr lang="x-none" sz="1100" b="0" u="none">
                        <a:solidFill>
                          <a:srgbClr val="1E1F22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x-none" sz="1100" b="1" u="none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1.2MB</a:t>
                      </a:r>
                      <a:endParaRPr lang="x-none" sz="1100" b="1" u="none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关键问题——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磁盘读写控制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 sz="2600">
                <a:solidFill>
                  <a:schemeClr val="tx1"/>
                </a:solidFill>
                <a:sym typeface="+mn-ea"/>
              </a:rPr>
              <a:t>顺序大粒度磁盘IO</a:t>
            </a:r>
            <a:endParaRPr lang="x-none" altLang="en-US" sz="26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en-US" sz="2600">
                <a:solidFill>
                  <a:schemeClr val="tx1"/>
                </a:solidFill>
                <a:sym typeface="+mn-ea"/>
              </a:rPr>
              <a:t>使用锁避免由竞争引起的频繁磁盘寻道</a:t>
            </a:r>
            <a:endParaRPr lang="x-none" altLang="en-US" sz="2600">
              <a:solidFill>
                <a:schemeClr val="tx1"/>
              </a:solidFill>
              <a:sym typeface="+mn-ea"/>
            </a:endParaRPr>
          </a:p>
          <a:p>
            <a:endParaRPr lang="x-none" altLang="en-US" sz="2600"/>
          </a:p>
        </p:txBody>
      </p:sp>
      <p:sp>
        <p:nvSpPr>
          <p:cNvPr id="9" name="Text Box 8"/>
          <p:cNvSpPr txBox="1"/>
          <p:nvPr/>
        </p:nvSpPr>
        <p:spPr>
          <a:xfrm>
            <a:off x="1475105" y="5659755"/>
            <a:ext cx="179451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图：磁盘</a:t>
            </a:r>
            <a:r>
              <a:rPr lang="x-none" altLang="en-US" sz="1400"/>
              <a:t>读</a:t>
            </a:r>
            <a:r>
              <a:rPr lang="en-US" sz="1400"/>
              <a:t>性能评测</a:t>
            </a:r>
            <a:endParaRPr lang="en-US" sz="1400"/>
          </a:p>
        </p:txBody>
      </p:sp>
      <p:sp>
        <p:nvSpPr>
          <p:cNvPr id="10" name="Text Box 9"/>
          <p:cNvSpPr txBox="1"/>
          <p:nvPr/>
        </p:nvSpPr>
        <p:spPr>
          <a:xfrm>
            <a:off x="5939790" y="5659755"/>
            <a:ext cx="179451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图：磁盘</a:t>
            </a:r>
            <a:r>
              <a:rPr lang="x-none" altLang="en-US" sz="1400"/>
              <a:t>写</a:t>
            </a:r>
            <a:r>
              <a:rPr lang="en-US" sz="1400"/>
              <a:t>性能评测</a:t>
            </a:r>
            <a:endParaRPr lang="en-US" sz="1400"/>
          </a:p>
        </p:txBody>
      </p:sp>
      <p:graphicFrame>
        <p:nvGraphicFramePr>
          <p:cNvPr id="6" name="Chart 5"/>
          <p:cNvGraphicFramePr/>
          <p:nvPr/>
        </p:nvGraphicFramePr>
        <p:xfrm>
          <a:off x="467995" y="2709545"/>
          <a:ext cx="3852545" cy="269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4789170" y="2710815"/>
          <a:ext cx="3852545" cy="269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Explosion 1 6"/>
          <p:cNvSpPr/>
          <p:nvPr/>
        </p:nvSpPr>
        <p:spPr>
          <a:xfrm>
            <a:off x="6659880" y="1701165"/>
            <a:ext cx="2446655" cy="1171575"/>
          </a:xfrm>
          <a:prstGeom prst="irregularSeal1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rgbClr val="FF0000"/>
                </a:solidFill>
                <a:sym typeface="+mn-ea"/>
              </a:rPr>
              <a:t>无控制的多线程读写性能非常低！</a:t>
            </a:r>
            <a:endParaRPr lang="x-none" alt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关键问题——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磁盘读写控制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341120"/>
            <a:ext cx="8229600" cy="4653280"/>
          </a:xfrm>
        </p:spPr>
        <p:txBody>
          <a:bodyPr/>
          <a:p>
            <a:pPr marL="0" indent="0">
              <a:buNone/>
            </a:pPr>
            <a:r>
              <a:rPr lang="x-none" altLang="en-US"/>
              <a:t>磁盘读速度与排序速度的匹配</a:t>
            </a:r>
            <a:endParaRPr lang="x-none" altLang="en-US"/>
          </a:p>
          <a:p>
            <a:pPr lvl="1"/>
            <a:r>
              <a:rPr lang="x-none" altLang="en-US" sz="1800"/>
              <a:t>无读写控制时，三块盘聚合带宽</a:t>
            </a:r>
            <a:endParaRPr lang="x-none" altLang="en-US" sz="1800"/>
          </a:p>
          <a:p>
            <a:pPr marL="914400" lvl="2" indent="0">
              <a:buNone/>
            </a:pPr>
            <a:r>
              <a:rPr lang="x-none" altLang="en-US" sz="1800"/>
              <a:t>35MB/s</a:t>
            </a:r>
            <a:r>
              <a:rPr lang="x-none" altLang="en-US" sz="1800">
                <a:cs typeface="Arial" charset="0"/>
                <a:sym typeface="+mn-ea"/>
              </a:rPr>
              <a:t>×3 = </a:t>
            </a:r>
            <a:r>
              <a:rPr lang="x-none" altLang="en-US" sz="1800">
                <a:solidFill>
                  <a:srgbClr val="FF0000"/>
                </a:solidFill>
                <a:cs typeface="Arial" charset="0"/>
                <a:sym typeface="+mn-ea"/>
              </a:rPr>
              <a:t>105MB/s</a:t>
            </a:r>
            <a:endParaRPr lang="x-none" altLang="en-US" sz="1800">
              <a:solidFill>
                <a:srgbClr val="FF0000"/>
              </a:solidFill>
              <a:cs typeface="Arial" charset="0"/>
              <a:sym typeface="+mn-ea"/>
            </a:endParaRPr>
          </a:p>
          <a:p>
            <a:pPr lvl="1"/>
            <a:r>
              <a:rPr lang="x-none" altLang="en-US" sz="1800"/>
              <a:t>控制良好时，三块盘聚合带宽</a:t>
            </a:r>
            <a:endParaRPr lang="x-none" altLang="en-US" sz="1800"/>
          </a:p>
          <a:p>
            <a:pPr marL="914400" lvl="2" indent="0">
              <a:buNone/>
            </a:pPr>
            <a:r>
              <a:rPr lang="x-none" altLang="en-US" sz="1800"/>
              <a:t>150MB/s</a:t>
            </a:r>
            <a:r>
              <a:rPr lang="x-none" altLang="en-US" sz="1800">
                <a:cs typeface="Arial" charset="0"/>
                <a:sym typeface="+mn-ea"/>
              </a:rPr>
              <a:t>×3 = </a:t>
            </a:r>
            <a:r>
              <a:rPr lang="x-none" altLang="en-US" sz="1800">
                <a:solidFill>
                  <a:srgbClr val="FF0000"/>
                </a:solidFill>
                <a:cs typeface="Arial" charset="0"/>
                <a:sym typeface="+mn-ea"/>
              </a:rPr>
              <a:t>450MB/s</a:t>
            </a:r>
            <a:endParaRPr lang="x-none" altLang="en-US" sz="1800">
              <a:solidFill>
                <a:srgbClr val="FF0000"/>
              </a:solidFill>
              <a:cs typeface="Arial" charset="0"/>
              <a:sym typeface="+mn-ea"/>
            </a:endParaRPr>
          </a:p>
          <a:p>
            <a:pPr lvl="1"/>
            <a:r>
              <a:rPr lang="x-none" altLang="en-US" sz="1800">
                <a:sym typeface="+mn-ea"/>
              </a:rPr>
              <a:t>桶大小为40MB，8核排序速度为</a:t>
            </a:r>
            <a:endParaRPr lang="x-none" altLang="en-US" sz="1800"/>
          </a:p>
          <a:p>
            <a:pPr marL="914400" lvl="2" indent="0">
              <a:buNone/>
            </a:pPr>
            <a:r>
              <a:rPr lang="x-none" altLang="en-US" sz="1800">
                <a:sym typeface="+mn-ea"/>
              </a:rPr>
              <a:t>50MB/s</a:t>
            </a:r>
            <a:r>
              <a:rPr lang="x-none" altLang="en-US" sz="1800">
                <a:cs typeface="Arial" charset="0"/>
                <a:sym typeface="+mn-ea"/>
              </a:rPr>
              <a:t>×8 = </a:t>
            </a:r>
            <a:r>
              <a:rPr lang="x-none" altLang="en-US" sz="1800">
                <a:solidFill>
                  <a:srgbClr val="FF0000"/>
                </a:solidFill>
                <a:cs typeface="Arial" charset="0"/>
                <a:sym typeface="+mn-ea"/>
              </a:rPr>
              <a:t>400MB/s</a:t>
            </a:r>
            <a:endParaRPr lang="x-none" altLang="en-US" sz="1800">
              <a:solidFill>
                <a:srgbClr val="FF0000"/>
              </a:solidFill>
              <a:cs typeface="Arial" charset="0"/>
              <a:sym typeface="+mn-ea"/>
            </a:endParaRPr>
          </a:p>
          <a:p>
            <a:pPr marL="914400" lvl="2" indent="0">
              <a:buNone/>
            </a:pPr>
            <a:endParaRPr lang="x-none" altLang="en-US"/>
          </a:p>
          <a:p>
            <a:pPr marL="0" indent="0" algn="ctr">
              <a:buNone/>
            </a:pPr>
            <a:endParaRPr lang="x-none" alt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rgbClr val="FF0000"/>
                </a:solidFill>
              </a:rPr>
              <a:t>排序过程中，IO控制是关键！</a:t>
            </a:r>
            <a:endParaRPr lang="x-none" alt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4715510" y="1557020"/>
          <a:ext cx="4091305" cy="2707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2617</Words>
  <Application>Kingsoft Office WPP</Application>
  <PresentationFormat>全屏显示(4:3)</PresentationFormat>
  <Paragraphs>533</Paragraphs>
  <Slides>20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</vt:lpstr>
      <vt:lpstr>Visio.Drawing.11</vt:lpstr>
      <vt:lpstr>阿里中间件性能挑战赛决赛答辩 2016.08</vt:lpstr>
      <vt:lpstr>团队介绍</vt:lpstr>
      <vt:lpstr>目录</vt:lpstr>
      <vt:lpstr>问题分析</vt:lpstr>
      <vt:lpstr>系统架构</vt:lpstr>
      <vt:lpstr>系统架构——排序</vt:lpstr>
      <vt:lpstr>系统架构——索引</vt:lpstr>
      <vt:lpstr>关键问题——磁盘读写控制</vt:lpstr>
      <vt:lpstr>关键问题——磁盘读写控制</vt:lpstr>
      <vt:lpstr>关键问题——数据压缩</vt:lpstr>
      <vt:lpstr>关键问题——数据压缩</vt:lpstr>
      <vt:lpstr>关键问题——数据缓存</vt:lpstr>
      <vt:lpstr>关键问题——数据缓存</vt:lpstr>
      <vt:lpstr>关键问题——优化热点代码</vt:lpstr>
      <vt:lpstr>关键问题——优化热点代码</vt:lpstr>
      <vt:lpstr>我们本可以做的更好</vt:lpstr>
      <vt:lpstr>我们本可以做的更好</vt:lpstr>
      <vt:lpstr>技术展望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樊志国开题报告</dc:title>
  <dc:creator>樊志国</dc:creator>
  <cp:lastModifiedBy>lh</cp:lastModifiedBy>
  <cp:revision>3109</cp:revision>
  <dcterms:created xsi:type="dcterms:W3CDTF">2017-04-13T02:23:04Z</dcterms:created>
  <dcterms:modified xsi:type="dcterms:W3CDTF">2017-04-13T02:23:04Z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