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3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4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5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9" r:id="rId3"/>
    <p:sldId id="273" r:id="rId4"/>
    <p:sldId id="280" r:id="rId5"/>
    <p:sldId id="282" r:id="rId6"/>
    <p:sldId id="272" r:id="rId7"/>
    <p:sldId id="285" r:id="rId8"/>
    <p:sldId id="284" r:id="rId9"/>
    <p:sldId id="286" r:id="rId10"/>
    <p:sldId id="287" r:id="rId11"/>
    <p:sldId id="289" r:id="rId12"/>
    <p:sldId id="288" r:id="rId13"/>
    <p:sldId id="274" r:id="rId14"/>
    <p:sldId id="291" r:id="rId15"/>
    <p:sldId id="292" r:id="rId16"/>
    <p:sldId id="295" r:id="rId17"/>
    <p:sldId id="290" r:id="rId18"/>
    <p:sldId id="278" r:id="rId19"/>
    <p:sldId id="293" r:id="rId2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/>
        </p14:section>
        <p14:section name="Untitled Section" id="{1296B996-0434-4117-96AB-43A84F9BF36B}">
          <p14:sldIdLst>
            <p14:sldId id="268"/>
            <p14:sldId id="279"/>
            <p14:sldId id="273"/>
            <p14:sldId id="280"/>
            <p14:sldId id="282"/>
            <p14:sldId id="272"/>
            <p14:sldId id="285"/>
            <p14:sldId id="284"/>
            <p14:sldId id="286"/>
            <p14:sldId id="287"/>
            <p14:sldId id="289"/>
            <p14:sldId id="288"/>
            <p14:sldId id="274"/>
            <p14:sldId id="291"/>
            <p14:sldId id="292"/>
            <p14:sldId id="295"/>
            <p14:sldId id="290"/>
            <p14:sldId id="27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906" autoAdjust="0"/>
  </p:normalViewPr>
  <p:slideViewPr>
    <p:cSldViewPr snapToGrid="0">
      <p:cViewPr varScale="1">
        <p:scale>
          <a:sx n="68" d="100"/>
          <a:sy n="68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29-4F9A-B7E4-50B86D5E17BE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29-4F9A-B7E4-50B86D5E17BE}"/>
              </c:ext>
            </c:extLst>
          </c:dPt>
          <c:dLbls>
            <c:dLbl>
              <c:idx val="0"/>
              <c:layout>
                <c:manualLayout>
                  <c:x val="-0.23731013658014974"/>
                  <c:y val="-0.13542293828635099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29-4F9A-B7E4-50B86D5E17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29-4F9A-B7E4-50B86D5E1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29-4F9A-B7E4-50B86D5E1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66"/>
                  <c:y val="0.18555681047015959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0.31</c:v>
                </c:pt>
                <c:pt idx="1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5274223534558182"/>
                  <c:y val="0.2439417292993262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5274223534558182"/>
                  <c:y val="0.2285101274443748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C7-48A1-81B9-FBE6EBE16CA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C7-48A1-81B9-FBE6EBE16CA1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58939545180874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CC7-48A1-81B9-FBE6EBE16C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C7-48A1-81B9-FBE6EBE16C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C7-48A1-81B9-FBE6EBE16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23-43F0-AF14-82A762216FE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23-43F0-AF14-82A762216FE0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0.3135327857747362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C23-43F0-AF14-82A762216FE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23-43F0-AF14-82A762216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0.24</c:v>
                </c:pt>
                <c:pt idx="1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23-43F0-AF14-82A762216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9-44E9-A0D5-E097DC8F984C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59-44E9-A0D5-E097DC8F984C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58939545180874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059-44E9-A0D5-E097DC8F984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59-44E9-A0D5-E097DC8F98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59-44E9-A0D5-E097DC8F9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63-48CB-8501-D562780AA4F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63-48CB-8501-D562780AA4FB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0.3135327857747362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D63-48CB-8501-D562780AA4F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63-48CB-8501-D562780AA4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0.24</c:v>
                </c:pt>
                <c:pt idx="1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63-48CB-8501-D562780AA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1.3544704481384272E-2"/>
                  <c:y val="-0.3212971901726213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0.98</c:v>
                </c:pt>
                <c:pt idx="1">
                  <c:v>2.0000000000000018E-2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6.755705016039662E-2"/>
                  <c:y val="-0.3075162836814455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0.94</c:v>
                </c:pt>
                <c:pt idx="1">
                  <c:v>6.0000000000000053E-2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6.755705016039662E-2"/>
                  <c:y val="-0.3163475342548147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0.95</c:v>
                </c:pt>
                <c:pt idx="1">
                  <c:v>5.0000000000000044E-2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3.6692852629532417E-2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0.97</c:v>
                </c:pt>
                <c:pt idx="1">
                  <c:v>3.0000000000000027E-2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-0.1206383701312233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0.59</c:v>
                </c:pt>
                <c:pt idx="1">
                  <c:v>0.41000000000000003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C7-48A1-81B9-FBE6EBE16CA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C7-48A1-81B9-FBE6EBE16CA1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9597295945923779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CC7-48A1-81B9-FBE6EBE16C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C7-48A1-81B9-FBE6EBE16C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0.83</c:v>
                </c:pt>
                <c:pt idx="1">
                  <c:v>0.17000000000000004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C7-48A1-81B9-FBE6EBE16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23-43F0-AF14-82A762216FE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23-43F0-AF14-82A762216FE0}"/>
              </c:ext>
            </c:extLst>
          </c:dPt>
          <c:dLbls>
            <c:dLbl>
              <c:idx val="0"/>
              <c:layout>
                <c:manualLayout>
                  <c:x val="-4.4408902012248466E-2"/>
                  <c:y val="-0.3437495633281955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C23-43F0-AF14-82A762216FE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23-43F0-AF14-82A762216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0.97</c:v>
                </c:pt>
                <c:pt idx="1">
                  <c:v>3.0000000000000027E-2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23-43F0-AF14-82A762216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29-4F9A-B7E4-50B86D5E17BE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29-4F9A-B7E4-50B86D5E17BE}"/>
              </c:ext>
            </c:extLst>
          </c:dPt>
          <c:dLbls>
            <c:dLbl>
              <c:idx val="0"/>
              <c:layout>
                <c:manualLayout>
                  <c:x val="-5.9841000777680571E-2"/>
                  <c:y val="-0.3206021605457683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29-4F9A-B7E4-50B86D5E17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29-4F9A-B7E4-50B86D5E1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0.97</c:v>
                </c:pt>
                <c:pt idx="1">
                  <c:v>3.0000000000000027E-2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29-4F9A-B7E4-50B86D5E1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60-4C1D-981F-82F603912B9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245908534500643E-2"/>
                      <c:h val="0.15180779325661214"/>
                    </c:manualLayout>
                  </c15:layout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560-4C1D-981F-82F603912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LR2</c:v>
                </c:pt>
                <c:pt idx="1">
                  <c:v>DT1</c:v>
                </c:pt>
                <c:pt idx="2">
                  <c:v>DT2</c:v>
                </c:pt>
                <c:pt idx="3">
                  <c:v>LR1</c:v>
                </c:pt>
                <c:pt idx="4">
                  <c:v>RF2</c:v>
                </c:pt>
                <c:pt idx="5">
                  <c:v>NB1</c:v>
                </c:pt>
                <c:pt idx="6">
                  <c:v>RF1</c:v>
                </c:pt>
                <c:pt idx="7">
                  <c:v>NB2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63</c:v>
                </c:pt>
                <c:pt idx="1">
                  <c:v>63</c:v>
                </c:pt>
                <c:pt idx="2">
                  <c:v>63</c:v>
                </c:pt>
                <c:pt idx="3">
                  <c:v>66</c:v>
                </c:pt>
                <c:pt idx="4">
                  <c:v>68</c:v>
                </c:pt>
                <c:pt idx="5">
                  <c:v>71</c:v>
                </c:pt>
                <c:pt idx="6">
                  <c:v>73</c:v>
                </c:pt>
                <c:pt idx="7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LR2</c:v>
                </c:pt>
                <c:pt idx="1">
                  <c:v>DT1</c:v>
                </c:pt>
                <c:pt idx="2">
                  <c:v>DT2</c:v>
                </c:pt>
                <c:pt idx="3">
                  <c:v>LR1</c:v>
                </c:pt>
                <c:pt idx="4">
                  <c:v>RF2</c:v>
                </c:pt>
                <c:pt idx="5">
                  <c:v>NB1</c:v>
                </c:pt>
                <c:pt idx="6">
                  <c:v>RF1</c:v>
                </c:pt>
                <c:pt idx="7">
                  <c:v>NB2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37</c:v>
                </c:pt>
                <c:pt idx="1">
                  <c:v>37</c:v>
                </c:pt>
                <c:pt idx="2">
                  <c:v>37</c:v>
                </c:pt>
                <c:pt idx="3">
                  <c:v>34</c:v>
                </c:pt>
                <c:pt idx="4">
                  <c:v>32</c:v>
                </c:pt>
                <c:pt idx="5">
                  <c:v>29</c:v>
                </c:pt>
                <c:pt idx="6">
                  <c:v>27</c:v>
                </c:pt>
                <c:pt idx="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428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60-4C1D-981F-82F603912B9B}"/>
              </c:ext>
            </c:extLst>
          </c:dPt>
          <c:dLbls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560-4C1D-981F-82F603912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NB2</c:v>
                </c:pt>
                <c:pt idx="1">
                  <c:v>NB1</c:v>
                </c:pt>
                <c:pt idx="2">
                  <c:v>RF2</c:v>
                </c:pt>
                <c:pt idx="3">
                  <c:v>LR1</c:v>
                </c:pt>
                <c:pt idx="4">
                  <c:v>LR2</c:v>
                </c:pt>
                <c:pt idx="5">
                  <c:v>DT1</c:v>
                </c:pt>
                <c:pt idx="6">
                  <c:v>DT2</c:v>
                </c:pt>
                <c:pt idx="7">
                  <c:v>RF1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59</c:v>
                </c:pt>
                <c:pt idx="1">
                  <c:v>83</c:v>
                </c:pt>
                <c:pt idx="2">
                  <c:v>94</c:v>
                </c:pt>
                <c:pt idx="3">
                  <c:v>95</c:v>
                </c:pt>
                <c:pt idx="4">
                  <c:v>97</c:v>
                </c:pt>
                <c:pt idx="5">
                  <c:v>97</c:v>
                </c:pt>
                <c:pt idx="6">
                  <c:v>97</c:v>
                </c:pt>
                <c:pt idx="7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NB2</c:v>
                </c:pt>
                <c:pt idx="1">
                  <c:v>NB1</c:v>
                </c:pt>
                <c:pt idx="2">
                  <c:v>RF2</c:v>
                </c:pt>
                <c:pt idx="3">
                  <c:v>LR1</c:v>
                </c:pt>
                <c:pt idx="4">
                  <c:v>LR2</c:v>
                </c:pt>
                <c:pt idx="5">
                  <c:v>DT1</c:v>
                </c:pt>
                <c:pt idx="6">
                  <c:v>DT2</c:v>
                </c:pt>
                <c:pt idx="7">
                  <c:v>RF1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41</c:v>
                </c:pt>
                <c:pt idx="1">
                  <c:v>17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428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60-4C1D-981F-82F603912B9B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560-4C1D-981F-82F603912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DT1</c:v>
                </c:pt>
                <c:pt idx="1">
                  <c:v>DT2</c:v>
                </c:pt>
                <c:pt idx="2">
                  <c:v>LR2</c:v>
                </c:pt>
                <c:pt idx="3">
                  <c:v>LR1</c:v>
                </c:pt>
                <c:pt idx="4">
                  <c:v>RF2</c:v>
                </c:pt>
                <c:pt idx="5">
                  <c:v>NB1</c:v>
                </c:pt>
                <c:pt idx="6">
                  <c:v>NB2</c:v>
                </c:pt>
                <c:pt idx="7">
                  <c:v>RF1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27</c:v>
                </c:pt>
                <c:pt idx="7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DT1</c:v>
                </c:pt>
                <c:pt idx="1">
                  <c:v>DT2</c:v>
                </c:pt>
                <c:pt idx="2">
                  <c:v>LR2</c:v>
                </c:pt>
                <c:pt idx="3">
                  <c:v>LR1</c:v>
                </c:pt>
                <c:pt idx="4">
                  <c:v>RF2</c:v>
                </c:pt>
                <c:pt idx="5">
                  <c:v>NB1</c:v>
                </c:pt>
                <c:pt idx="6">
                  <c:v>NB2</c:v>
                </c:pt>
                <c:pt idx="7">
                  <c:v>RF1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76</c:v>
                </c:pt>
                <c:pt idx="1">
                  <c:v>76</c:v>
                </c:pt>
                <c:pt idx="2">
                  <c:v>76</c:v>
                </c:pt>
                <c:pt idx="3">
                  <c:v>75</c:v>
                </c:pt>
                <c:pt idx="4">
                  <c:v>74</c:v>
                </c:pt>
                <c:pt idx="5">
                  <c:v>73</c:v>
                </c:pt>
                <c:pt idx="6">
                  <c:v>73</c:v>
                </c:pt>
                <c:pt idx="7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428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4502618596286574"/>
                  <c:y val="-0.1840634688418339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0.68</c:v>
                </c:pt>
                <c:pt idx="1">
                  <c:v>0.31999999999999995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5274223534558182"/>
                  <c:y val="-0.1697473166327759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0.66</c:v>
                </c:pt>
                <c:pt idx="1">
                  <c:v>0.33999999999999997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8"/>
                  <c:y val="-0.1416514730193023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495438868073779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0.76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C7-48A1-81B9-FBE6EBE16CA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C7-48A1-81B9-FBE6EBE16CA1}"/>
              </c:ext>
            </c:extLst>
          </c:dPt>
          <c:dLbls>
            <c:dLbl>
              <c:idx val="0"/>
              <c:layout>
                <c:manualLayout>
                  <c:x val="-0.22959408719743368"/>
                  <c:y val="-0.218814950184480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CC7-48A1-81B9-FBE6EBE16C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C7-48A1-81B9-FBE6EBE16C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0.71</c:v>
                </c:pt>
                <c:pt idx="1">
                  <c:v>0.29000000000000004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C7-48A1-81B9-FBE6EBE16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23-43F0-AF14-82A762216FE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23-43F0-AF14-82A762216FE0}"/>
              </c:ext>
            </c:extLst>
          </c:dPt>
          <c:dLbls>
            <c:dLbl>
              <c:idx val="0"/>
              <c:layout>
                <c:manualLayout>
                  <c:x val="-0.23731013658014974"/>
                  <c:y val="-0.13542293828635099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[VALOR]</a:t>
                    </a:fld>
                    <a:endParaRPr lang="es-GT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C23-43F0-AF14-82A762216FE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23-43F0-AF14-82A762216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23-43F0-AF14-82A762216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6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7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72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los datos que ha visto plantear su hipótesis con relación al objetivo del caso (que los clientes adquieran el seguro)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1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6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Explorar el </a:t>
            </a:r>
            <a:r>
              <a:rPr lang="es-GT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tipos de datos identificamos?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¿Cuál es la distribución de las variables </a:t>
            </a:r>
            <a:r>
              <a:rPr lang="es-GT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univariadas</a:t>
            </a: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Presentar por lo menos 3 tablas de contingencia que se relacionen con el target del caso.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Explorar el </a:t>
            </a:r>
            <a:r>
              <a:rPr lang="es-GT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endParaRPr lang="es-G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relaciones identifica entre las variables que podrían afectar en la decisión del cliente?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es-GT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los datos que ha visto plantear su hipótesis con relación al objetivo del caso (que los clientes adquieran el seguro)</a:t>
            </a: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7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nealanalytics.com/templates" TargetMode="Externa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10" Type="http://schemas.openxmlformats.org/officeDocument/2006/relationships/chart" Target="../charts/chart10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10" Type="http://schemas.openxmlformats.org/officeDocument/2006/relationships/chart" Target="../charts/chart18.xml"/><Relationship Id="rId4" Type="http://schemas.openxmlformats.org/officeDocument/2006/relationships/chart" Target="../charts/chart12.xml"/><Relationship Id="rId9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10" Type="http://schemas.openxmlformats.org/officeDocument/2006/relationships/chart" Target="../charts/chart26.xml"/><Relationship Id="rId4" Type="http://schemas.openxmlformats.org/officeDocument/2006/relationships/chart" Target="../charts/chart20.xml"/><Relationship Id="rId9" Type="http://schemas.openxmlformats.org/officeDocument/2006/relationships/chart" Target="../charts/char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nealanalytics.com/templates" TargetMode="External"/><Relationship Id="rId4" Type="http://schemas.openxmlformats.org/officeDocument/2006/relationships/chart" Target="../charts/char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11401" y="3259359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18534" y="4665012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146865"/>
              </p:ext>
            </p:extLst>
          </p:nvPr>
        </p:nvGraphicFramePr>
        <p:xfrm>
          <a:off x="7831383" y="2952424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855053" y="4478849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13466" y="2190161"/>
            <a:ext cx="29188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MINING </a:t>
            </a:r>
            <a:r>
              <a:rPr lang="en-US" sz="4800" b="1" spc="-20" dirty="0">
                <a:solidFill>
                  <a:srgbClr val="FFFFFF"/>
                </a:solidFill>
                <a:latin typeface="Segoe UI"/>
              </a:rPr>
              <a:t>I</a:t>
            </a:r>
            <a:endParaRPr kumimoji="0" lang="en-US" sz="4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hlinkClick r:id="rId5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13466" y="3646548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/>
              <a:t>Febrero</a:t>
            </a:r>
            <a:r>
              <a:rPr lang="en-US" sz="1200" b="1" kern="0" dirty="0"/>
              <a:t>,  2021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28" name="Picture 4" descr="Resultado de imagen de carro vector png">
            <a:extLst>
              <a:ext uri="{FF2B5EF4-FFF2-40B4-BE49-F238E27FC236}">
                <a16:creationId xmlns:a16="http://schemas.microsoft.com/office/drawing/2014/main" id="{26096E2E-3170-4CA6-ADB1-A0802CED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832" y="3366196"/>
            <a:ext cx="464457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639811" y="1803127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GT" sz="2000" b="1" i="0" u="none" strike="noStrike" kern="1200" cap="none" spc="0" normalizeH="0" baseline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¿Seguro para su vehículo?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7" name="Percent Chart"/>
          <p:cNvGrpSpPr/>
          <p:nvPr/>
        </p:nvGrpSpPr>
        <p:grpSpPr>
          <a:xfrm>
            <a:off x="2135139" y="4600460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50212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3849693" y="4591485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39653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6941848" y="4600909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614631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8725036" y="4600908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56471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3849693" y="2037737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07182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62" name="Percent Chart">
            <a:extLst>
              <a:ext uri="{FF2B5EF4-FFF2-40B4-BE49-F238E27FC236}">
                <a16:creationId xmlns:a16="http://schemas.microsoft.com/office/drawing/2014/main" id="{CC6E1E4D-AFB4-4A1E-B1FA-67E22A5AECC6}"/>
              </a:ext>
            </a:extLst>
          </p:cNvPr>
          <p:cNvGrpSpPr/>
          <p:nvPr/>
        </p:nvGrpSpPr>
        <p:grpSpPr>
          <a:xfrm>
            <a:off x="2135139" y="1998134"/>
            <a:ext cx="1645920" cy="1645973"/>
            <a:chOff x="4547093" y="1223945"/>
            <a:chExt cx="1645920" cy="1645973"/>
          </a:xfrm>
        </p:grpSpPr>
        <p:sp>
          <p:nvSpPr>
            <p:cNvPr id="63" name="Outer Oval">
              <a:extLst>
                <a:ext uri="{FF2B5EF4-FFF2-40B4-BE49-F238E27FC236}">
                  <a16:creationId xmlns:a16="http://schemas.microsoft.com/office/drawing/2014/main" id="{0B619510-2ED3-46AD-BC56-4A126625F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dots">
              <a:extLst>
                <a:ext uri="{FF2B5EF4-FFF2-40B4-BE49-F238E27FC236}">
                  <a16:creationId xmlns:a16="http://schemas.microsoft.com/office/drawing/2014/main" id="{046B556D-CDF9-4D2E-813F-7ACB49AF1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65" name="Excel Chart">
              <a:extLst>
                <a:ext uri="{FF2B5EF4-FFF2-40B4-BE49-F238E27FC236}">
                  <a16:creationId xmlns:a16="http://schemas.microsoft.com/office/drawing/2014/main" id="{9CF24583-FF93-49C3-997A-981885F7EA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94833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66" name="Percent Chart">
            <a:extLst>
              <a:ext uri="{FF2B5EF4-FFF2-40B4-BE49-F238E27FC236}">
                <a16:creationId xmlns:a16="http://schemas.microsoft.com/office/drawing/2014/main" id="{723D4E47-16A5-4CE5-9DD7-978CEC956B3D}"/>
              </a:ext>
            </a:extLst>
          </p:cNvPr>
          <p:cNvGrpSpPr/>
          <p:nvPr/>
        </p:nvGrpSpPr>
        <p:grpSpPr>
          <a:xfrm>
            <a:off x="6941848" y="2042449"/>
            <a:ext cx="1645920" cy="1645973"/>
            <a:chOff x="4547093" y="1223945"/>
            <a:chExt cx="1645920" cy="1645973"/>
          </a:xfrm>
        </p:grpSpPr>
        <p:sp>
          <p:nvSpPr>
            <p:cNvPr id="67" name="Outer Oval">
              <a:extLst>
                <a:ext uri="{FF2B5EF4-FFF2-40B4-BE49-F238E27FC236}">
                  <a16:creationId xmlns:a16="http://schemas.microsoft.com/office/drawing/2014/main" id="{D47BFAE4-F730-43B9-B1F5-9D7A72BD0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dots">
              <a:extLst>
                <a:ext uri="{FF2B5EF4-FFF2-40B4-BE49-F238E27FC236}">
                  <a16:creationId xmlns:a16="http://schemas.microsoft.com/office/drawing/2014/main" id="{6EE8F510-71BF-4619-BB83-01339D7D3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69" name="Excel Chart">
              <a:extLst>
                <a:ext uri="{FF2B5EF4-FFF2-40B4-BE49-F238E27FC236}">
                  <a16:creationId xmlns:a16="http://schemas.microsoft.com/office/drawing/2014/main" id="{DDD4E75C-32B7-40D7-9531-D5D0EA5682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208820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76" name="TextBox 8">
            <a:extLst>
              <a:ext uri="{FF2B5EF4-FFF2-40B4-BE49-F238E27FC236}">
                <a16:creationId xmlns:a16="http://schemas.microsoft.com/office/drawing/2014/main" id="{F6B5E8FF-29C8-4636-8BED-9B673B301EDC}"/>
              </a:ext>
            </a:extLst>
          </p:cNvPr>
          <p:cNvSpPr txBox="1"/>
          <p:nvPr/>
        </p:nvSpPr>
        <p:spPr>
          <a:xfrm>
            <a:off x="2979811" y="1387961"/>
            <a:ext cx="17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Naive Bayes</a:t>
            </a:r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id="{BABC87B9-9EE4-43D4-9E69-C70CFF634611}"/>
              </a:ext>
            </a:extLst>
          </p:cNvPr>
          <p:cNvSpPr txBox="1"/>
          <p:nvPr/>
        </p:nvSpPr>
        <p:spPr>
          <a:xfrm>
            <a:off x="7515374" y="1387961"/>
            <a:ext cx="214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Decision Tree</a:t>
            </a:r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DFC81BDA-E6C1-4072-AFFD-F2725DFB5922}"/>
              </a:ext>
            </a:extLst>
          </p:cNvPr>
          <p:cNvSpPr txBox="1"/>
          <p:nvPr/>
        </p:nvSpPr>
        <p:spPr>
          <a:xfrm>
            <a:off x="2540134" y="4049907"/>
            <a:ext cx="261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Random Forest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8B70AFC4-F7B5-4E2C-9EDE-E1BA2816BA69}"/>
              </a:ext>
            </a:extLst>
          </p:cNvPr>
          <p:cNvSpPr txBox="1"/>
          <p:nvPr/>
        </p:nvSpPr>
        <p:spPr>
          <a:xfrm>
            <a:off x="7316281" y="4051334"/>
            <a:ext cx="261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Logic Regression</a:t>
            </a:r>
          </a:p>
        </p:txBody>
      </p:sp>
      <p:grpSp>
        <p:nvGrpSpPr>
          <p:cNvPr id="84" name="Percent Chart">
            <a:extLst>
              <a:ext uri="{FF2B5EF4-FFF2-40B4-BE49-F238E27FC236}">
                <a16:creationId xmlns:a16="http://schemas.microsoft.com/office/drawing/2014/main" id="{3F44AA8D-6BB0-492B-8A34-1BD12B4D88C4}"/>
              </a:ext>
            </a:extLst>
          </p:cNvPr>
          <p:cNvGrpSpPr/>
          <p:nvPr/>
        </p:nvGrpSpPr>
        <p:grpSpPr>
          <a:xfrm>
            <a:off x="8662158" y="1999486"/>
            <a:ext cx="1645920" cy="1645973"/>
            <a:chOff x="4547093" y="1223945"/>
            <a:chExt cx="1645920" cy="1645973"/>
          </a:xfrm>
        </p:grpSpPr>
        <p:sp>
          <p:nvSpPr>
            <p:cNvPr id="93" name="Outer Oval">
              <a:extLst>
                <a:ext uri="{FF2B5EF4-FFF2-40B4-BE49-F238E27FC236}">
                  <a16:creationId xmlns:a16="http://schemas.microsoft.com/office/drawing/2014/main" id="{F1B851CE-B46A-4B60-92DC-8FDB8FAAF7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dots">
              <a:extLst>
                <a:ext uri="{FF2B5EF4-FFF2-40B4-BE49-F238E27FC236}">
                  <a16:creationId xmlns:a16="http://schemas.microsoft.com/office/drawing/2014/main" id="{A407ABFD-4F33-40EE-8A2F-8BC060402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5" name="Excel Chart">
              <a:extLst>
                <a:ext uri="{FF2B5EF4-FFF2-40B4-BE49-F238E27FC236}">
                  <a16:creationId xmlns:a16="http://schemas.microsoft.com/office/drawing/2014/main" id="{54B44598-D085-476F-83F5-1EB1231FA4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123072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96" name="TextBox 36">
            <a:extLst>
              <a:ext uri="{FF2B5EF4-FFF2-40B4-BE49-F238E27FC236}">
                <a16:creationId xmlns:a16="http://schemas.microsoft.com/office/drawing/2014/main" id="{5460C4A2-99B2-449C-A840-C8C5BF418CBF}"/>
              </a:ext>
            </a:extLst>
          </p:cNvPr>
          <p:cNvSpPr txBox="1"/>
          <p:nvPr/>
        </p:nvSpPr>
        <p:spPr>
          <a:xfrm>
            <a:off x="2531552" y="3644107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101" name="TextBox 36">
            <a:extLst>
              <a:ext uri="{FF2B5EF4-FFF2-40B4-BE49-F238E27FC236}">
                <a16:creationId xmlns:a16="http://schemas.microsoft.com/office/drawing/2014/main" id="{F9463C87-21A1-4628-B3DB-FB43C7DE396F}"/>
              </a:ext>
            </a:extLst>
          </p:cNvPr>
          <p:cNvSpPr txBox="1"/>
          <p:nvPr/>
        </p:nvSpPr>
        <p:spPr>
          <a:xfrm>
            <a:off x="4253169" y="3644106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48" name="TextBox 36">
            <a:extLst>
              <a:ext uri="{FF2B5EF4-FFF2-40B4-BE49-F238E27FC236}">
                <a16:creationId xmlns:a16="http://schemas.microsoft.com/office/drawing/2014/main" id="{77A76144-BECC-4E42-A3EC-5AF2FD21A04A}"/>
              </a:ext>
            </a:extLst>
          </p:cNvPr>
          <p:cNvSpPr txBox="1"/>
          <p:nvPr/>
        </p:nvSpPr>
        <p:spPr>
          <a:xfrm>
            <a:off x="7360689" y="3644107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49" name="TextBox 36">
            <a:extLst>
              <a:ext uri="{FF2B5EF4-FFF2-40B4-BE49-F238E27FC236}">
                <a16:creationId xmlns:a16="http://schemas.microsoft.com/office/drawing/2014/main" id="{159DB044-7F2C-4595-9750-2EBED4F53DB9}"/>
              </a:ext>
            </a:extLst>
          </p:cNvPr>
          <p:cNvSpPr txBox="1"/>
          <p:nvPr/>
        </p:nvSpPr>
        <p:spPr>
          <a:xfrm>
            <a:off x="9082306" y="3644106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AD971341-2C42-4551-8CE2-05493DBB7271}"/>
              </a:ext>
            </a:extLst>
          </p:cNvPr>
          <p:cNvSpPr txBox="1"/>
          <p:nvPr/>
        </p:nvSpPr>
        <p:spPr>
          <a:xfrm>
            <a:off x="2531552" y="6252095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51" name="TextBox 36">
            <a:extLst>
              <a:ext uri="{FF2B5EF4-FFF2-40B4-BE49-F238E27FC236}">
                <a16:creationId xmlns:a16="http://schemas.microsoft.com/office/drawing/2014/main" id="{839FF913-BA22-4133-ACE3-55F8512BF28A}"/>
              </a:ext>
            </a:extLst>
          </p:cNvPr>
          <p:cNvSpPr txBox="1"/>
          <p:nvPr/>
        </p:nvSpPr>
        <p:spPr>
          <a:xfrm>
            <a:off x="4253169" y="6252094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52" name="TextBox 36">
            <a:extLst>
              <a:ext uri="{FF2B5EF4-FFF2-40B4-BE49-F238E27FC236}">
                <a16:creationId xmlns:a16="http://schemas.microsoft.com/office/drawing/2014/main" id="{93066E18-CE68-470D-80EE-6A39A29F4927}"/>
              </a:ext>
            </a:extLst>
          </p:cNvPr>
          <p:cNvSpPr txBox="1"/>
          <p:nvPr/>
        </p:nvSpPr>
        <p:spPr>
          <a:xfrm>
            <a:off x="7405755" y="6245032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53" name="TextBox 36">
            <a:extLst>
              <a:ext uri="{FF2B5EF4-FFF2-40B4-BE49-F238E27FC236}">
                <a16:creationId xmlns:a16="http://schemas.microsoft.com/office/drawing/2014/main" id="{255B8176-0BAF-48A0-8385-D64E92DB2F4D}"/>
              </a:ext>
            </a:extLst>
          </p:cNvPr>
          <p:cNvSpPr txBox="1"/>
          <p:nvPr/>
        </p:nvSpPr>
        <p:spPr>
          <a:xfrm>
            <a:off x="9127372" y="6245031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232886981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510" y="0"/>
            <a:ext cx="12192000" cy="1050758"/>
          </a:xfrm>
        </p:spPr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7" name="Percent Chart"/>
          <p:cNvGrpSpPr/>
          <p:nvPr/>
        </p:nvGrpSpPr>
        <p:grpSpPr>
          <a:xfrm>
            <a:off x="2135139" y="4600460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68079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3849693" y="4591485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5226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6941848" y="4600909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53980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8725036" y="4600908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908323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2" name="Percent Chart">
            <a:extLst>
              <a:ext uri="{FF2B5EF4-FFF2-40B4-BE49-F238E27FC236}">
                <a16:creationId xmlns:a16="http://schemas.microsoft.com/office/drawing/2014/main" id="{CC6E1E4D-AFB4-4A1E-B1FA-67E22A5AECC6}"/>
              </a:ext>
            </a:extLst>
          </p:cNvPr>
          <p:cNvGrpSpPr/>
          <p:nvPr/>
        </p:nvGrpSpPr>
        <p:grpSpPr>
          <a:xfrm>
            <a:off x="2135139" y="1998134"/>
            <a:ext cx="1645920" cy="1645973"/>
            <a:chOff x="4547093" y="1223945"/>
            <a:chExt cx="1645920" cy="1645973"/>
          </a:xfrm>
        </p:grpSpPr>
        <p:sp>
          <p:nvSpPr>
            <p:cNvPr id="63" name="Outer Oval">
              <a:extLst>
                <a:ext uri="{FF2B5EF4-FFF2-40B4-BE49-F238E27FC236}">
                  <a16:creationId xmlns:a16="http://schemas.microsoft.com/office/drawing/2014/main" id="{0B619510-2ED3-46AD-BC56-4A126625F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dots">
              <a:extLst>
                <a:ext uri="{FF2B5EF4-FFF2-40B4-BE49-F238E27FC236}">
                  <a16:creationId xmlns:a16="http://schemas.microsoft.com/office/drawing/2014/main" id="{046B556D-CDF9-4D2E-813F-7ACB49AF1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65" name="Excel Chart">
              <a:extLst>
                <a:ext uri="{FF2B5EF4-FFF2-40B4-BE49-F238E27FC236}">
                  <a16:creationId xmlns:a16="http://schemas.microsoft.com/office/drawing/2014/main" id="{9CF24583-FF93-49C3-997A-981885F7EA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70096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66" name="Percent Chart">
            <a:extLst>
              <a:ext uri="{FF2B5EF4-FFF2-40B4-BE49-F238E27FC236}">
                <a16:creationId xmlns:a16="http://schemas.microsoft.com/office/drawing/2014/main" id="{723D4E47-16A5-4CE5-9DD7-978CEC956B3D}"/>
              </a:ext>
            </a:extLst>
          </p:cNvPr>
          <p:cNvGrpSpPr/>
          <p:nvPr/>
        </p:nvGrpSpPr>
        <p:grpSpPr>
          <a:xfrm>
            <a:off x="6924623" y="1898623"/>
            <a:ext cx="1645920" cy="1645973"/>
            <a:chOff x="4547093" y="1223945"/>
            <a:chExt cx="1645920" cy="1645973"/>
          </a:xfrm>
        </p:grpSpPr>
        <p:sp>
          <p:nvSpPr>
            <p:cNvPr id="67" name="Outer Oval">
              <a:extLst>
                <a:ext uri="{FF2B5EF4-FFF2-40B4-BE49-F238E27FC236}">
                  <a16:creationId xmlns:a16="http://schemas.microsoft.com/office/drawing/2014/main" id="{D47BFAE4-F730-43B9-B1F5-9D7A72BD0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dots">
              <a:extLst>
                <a:ext uri="{FF2B5EF4-FFF2-40B4-BE49-F238E27FC236}">
                  <a16:creationId xmlns:a16="http://schemas.microsoft.com/office/drawing/2014/main" id="{6EE8F510-71BF-4619-BB83-01339D7D3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69" name="Excel Chart">
              <a:extLst>
                <a:ext uri="{FF2B5EF4-FFF2-40B4-BE49-F238E27FC236}">
                  <a16:creationId xmlns:a16="http://schemas.microsoft.com/office/drawing/2014/main" id="{DDD4E75C-32B7-40D7-9531-D5D0EA5682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87615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76" name="TextBox 8">
            <a:extLst>
              <a:ext uri="{FF2B5EF4-FFF2-40B4-BE49-F238E27FC236}">
                <a16:creationId xmlns:a16="http://schemas.microsoft.com/office/drawing/2014/main" id="{F6B5E8FF-29C8-4636-8BED-9B673B301EDC}"/>
              </a:ext>
            </a:extLst>
          </p:cNvPr>
          <p:cNvSpPr txBox="1"/>
          <p:nvPr/>
        </p:nvSpPr>
        <p:spPr>
          <a:xfrm>
            <a:off x="2979811" y="1387961"/>
            <a:ext cx="17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Naive Bayes</a:t>
            </a:r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id="{BABC87B9-9EE4-43D4-9E69-C70CFF634611}"/>
              </a:ext>
            </a:extLst>
          </p:cNvPr>
          <p:cNvSpPr txBox="1"/>
          <p:nvPr/>
        </p:nvSpPr>
        <p:spPr>
          <a:xfrm>
            <a:off x="7515374" y="1387961"/>
            <a:ext cx="214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Decision Tree</a:t>
            </a:r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DFC81BDA-E6C1-4072-AFFD-F2725DFB5922}"/>
              </a:ext>
            </a:extLst>
          </p:cNvPr>
          <p:cNvSpPr txBox="1"/>
          <p:nvPr/>
        </p:nvSpPr>
        <p:spPr>
          <a:xfrm>
            <a:off x="2540134" y="4049907"/>
            <a:ext cx="261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Random Forest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8B70AFC4-F7B5-4E2C-9EDE-E1BA2816BA69}"/>
              </a:ext>
            </a:extLst>
          </p:cNvPr>
          <p:cNvSpPr txBox="1"/>
          <p:nvPr/>
        </p:nvSpPr>
        <p:spPr>
          <a:xfrm>
            <a:off x="7316281" y="4051334"/>
            <a:ext cx="261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Logic Regression</a:t>
            </a:r>
          </a:p>
        </p:txBody>
      </p:sp>
      <p:grpSp>
        <p:nvGrpSpPr>
          <p:cNvPr id="48" name="Percent Chart">
            <a:extLst>
              <a:ext uri="{FF2B5EF4-FFF2-40B4-BE49-F238E27FC236}">
                <a16:creationId xmlns:a16="http://schemas.microsoft.com/office/drawing/2014/main" id="{41FEFADF-1A57-42E1-A914-BE3AB32C0234}"/>
              </a:ext>
            </a:extLst>
          </p:cNvPr>
          <p:cNvGrpSpPr/>
          <p:nvPr/>
        </p:nvGrpSpPr>
        <p:grpSpPr>
          <a:xfrm>
            <a:off x="3880256" y="1997846"/>
            <a:ext cx="1645920" cy="1645973"/>
            <a:chOff x="4547093" y="1223945"/>
            <a:chExt cx="1645920" cy="1645973"/>
          </a:xfrm>
        </p:grpSpPr>
        <p:sp>
          <p:nvSpPr>
            <p:cNvPr id="49" name="Outer Oval">
              <a:extLst>
                <a:ext uri="{FF2B5EF4-FFF2-40B4-BE49-F238E27FC236}">
                  <a16:creationId xmlns:a16="http://schemas.microsoft.com/office/drawing/2014/main" id="{B93E5D4A-5E9A-4ED4-9741-E4104C857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dots">
              <a:extLst>
                <a:ext uri="{FF2B5EF4-FFF2-40B4-BE49-F238E27FC236}">
                  <a16:creationId xmlns:a16="http://schemas.microsoft.com/office/drawing/2014/main" id="{9B497CF5-B958-4D33-AA99-BCBD7A855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51" name="Excel Chart">
              <a:extLst>
                <a:ext uri="{FF2B5EF4-FFF2-40B4-BE49-F238E27FC236}">
                  <a16:creationId xmlns:a16="http://schemas.microsoft.com/office/drawing/2014/main" id="{960346EC-29B2-4703-876C-10C578C787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080220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grpSp>
        <p:nvGrpSpPr>
          <p:cNvPr id="52" name="Percent Chart">
            <a:extLst>
              <a:ext uri="{FF2B5EF4-FFF2-40B4-BE49-F238E27FC236}">
                <a16:creationId xmlns:a16="http://schemas.microsoft.com/office/drawing/2014/main" id="{FFEDDA85-DD46-4FEE-893D-DBD630327EC0}"/>
              </a:ext>
            </a:extLst>
          </p:cNvPr>
          <p:cNvGrpSpPr/>
          <p:nvPr/>
        </p:nvGrpSpPr>
        <p:grpSpPr>
          <a:xfrm>
            <a:off x="8592950" y="1904639"/>
            <a:ext cx="1645920" cy="1645973"/>
            <a:chOff x="4547093" y="1223945"/>
            <a:chExt cx="1645920" cy="1645973"/>
          </a:xfrm>
        </p:grpSpPr>
        <p:sp>
          <p:nvSpPr>
            <p:cNvPr id="53" name="Outer Oval">
              <a:extLst>
                <a:ext uri="{FF2B5EF4-FFF2-40B4-BE49-F238E27FC236}">
                  <a16:creationId xmlns:a16="http://schemas.microsoft.com/office/drawing/2014/main" id="{2298EF8D-8E01-41BD-A32C-4F669C372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dots">
              <a:extLst>
                <a:ext uri="{FF2B5EF4-FFF2-40B4-BE49-F238E27FC236}">
                  <a16:creationId xmlns:a16="http://schemas.microsoft.com/office/drawing/2014/main" id="{45C1A5DE-1F0C-4CFE-B007-6EBC0EFC0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55" name="Excel Chart">
              <a:extLst>
                <a:ext uri="{FF2B5EF4-FFF2-40B4-BE49-F238E27FC236}">
                  <a16:creationId xmlns:a16="http://schemas.microsoft.com/office/drawing/2014/main" id="{5648CBBA-866C-4F38-AD17-9207EE12A2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14724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56" name="TextBox 36">
            <a:extLst>
              <a:ext uri="{FF2B5EF4-FFF2-40B4-BE49-F238E27FC236}">
                <a16:creationId xmlns:a16="http://schemas.microsoft.com/office/drawing/2014/main" id="{9F48DE76-50D0-471B-AE72-B390B23EB5DE}"/>
              </a:ext>
            </a:extLst>
          </p:cNvPr>
          <p:cNvSpPr txBox="1"/>
          <p:nvPr/>
        </p:nvSpPr>
        <p:spPr>
          <a:xfrm>
            <a:off x="2531552" y="3644107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77CDD09E-4895-400E-866D-FFD6A2266A26}"/>
              </a:ext>
            </a:extLst>
          </p:cNvPr>
          <p:cNvSpPr txBox="1"/>
          <p:nvPr/>
        </p:nvSpPr>
        <p:spPr>
          <a:xfrm>
            <a:off x="4253169" y="3644106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58" name="TextBox 36">
            <a:extLst>
              <a:ext uri="{FF2B5EF4-FFF2-40B4-BE49-F238E27FC236}">
                <a16:creationId xmlns:a16="http://schemas.microsoft.com/office/drawing/2014/main" id="{5F8ABBC3-0AC1-48A4-9821-0442BE1CBE1F}"/>
              </a:ext>
            </a:extLst>
          </p:cNvPr>
          <p:cNvSpPr txBox="1"/>
          <p:nvPr/>
        </p:nvSpPr>
        <p:spPr>
          <a:xfrm>
            <a:off x="7316281" y="3643819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0728A317-E1F0-47E4-A25F-A2FE3E1FE0FA}"/>
              </a:ext>
            </a:extLst>
          </p:cNvPr>
          <p:cNvSpPr txBox="1"/>
          <p:nvPr/>
        </p:nvSpPr>
        <p:spPr>
          <a:xfrm>
            <a:off x="9037898" y="3643818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60" name="TextBox 36">
            <a:extLst>
              <a:ext uri="{FF2B5EF4-FFF2-40B4-BE49-F238E27FC236}">
                <a16:creationId xmlns:a16="http://schemas.microsoft.com/office/drawing/2014/main" id="{6ECEF860-82A2-4A60-8466-B5412B632145}"/>
              </a:ext>
            </a:extLst>
          </p:cNvPr>
          <p:cNvSpPr txBox="1"/>
          <p:nvPr/>
        </p:nvSpPr>
        <p:spPr>
          <a:xfrm>
            <a:off x="2571411" y="6316664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61" name="TextBox 36">
            <a:extLst>
              <a:ext uri="{FF2B5EF4-FFF2-40B4-BE49-F238E27FC236}">
                <a16:creationId xmlns:a16="http://schemas.microsoft.com/office/drawing/2014/main" id="{47713CCD-AD7F-4444-9B15-04259303CCB8}"/>
              </a:ext>
            </a:extLst>
          </p:cNvPr>
          <p:cNvSpPr txBox="1"/>
          <p:nvPr/>
        </p:nvSpPr>
        <p:spPr>
          <a:xfrm>
            <a:off x="4293028" y="6316663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70" name="TextBox 36">
            <a:extLst>
              <a:ext uri="{FF2B5EF4-FFF2-40B4-BE49-F238E27FC236}">
                <a16:creationId xmlns:a16="http://schemas.microsoft.com/office/drawing/2014/main" id="{B3666DD6-2B3E-4703-9150-E25908CF75D9}"/>
              </a:ext>
            </a:extLst>
          </p:cNvPr>
          <p:cNvSpPr txBox="1"/>
          <p:nvPr/>
        </p:nvSpPr>
        <p:spPr>
          <a:xfrm>
            <a:off x="7316281" y="6313625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71" name="TextBox 36">
            <a:extLst>
              <a:ext uri="{FF2B5EF4-FFF2-40B4-BE49-F238E27FC236}">
                <a16:creationId xmlns:a16="http://schemas.microsoft.com/office/drawing/2014/main" id="{CD816EED-7C4F-4625-89C1-64372B125D6B}"/>
              </a:ext>
            </a:extLst>
          </p:cNvPr>
          <p:cNvSpPr txBox="1"/>
          <p:nvPr/>
        </p:nvSpPr>
        <p:spPr>
          <a:xfrm>
            <a:off x="9037898" y="6313624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309273017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7" name="Percent Chart"/>
          <p:cNvGrpSpPr/>
          <p:nvPr/>
        </p:nvGrpSpPr>
        <p:grpSpPr>
          <a:xfrm>
            <a:off x="2135139" y="4600460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06273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3849693" y="4591485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0344481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6941848" y="4600909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60931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8725036" y="4600908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610811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3849693" y="2037737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148119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62" name="Percent Chart">
            <a:extLst>
              <a:ext uri="{FF2B5EF4-FFF2-40B4-BE49-F238E27FC236}">
                <a16:creationId xmlns:a16="http://schemas.microsoft.com/office/drawing/2014/main" id="{CC6E1E4D-AFB4-4A1E-B1FA-67E22A5AECC6}"/>
              </a:ext>
            </a:extLst>
          </p:cNvPr>
          <p:cNvGrpSpPr/>
          <p:nvPr/>
        </p:nvGrpSpPr>
        <p:grpSpPr>
          <a:xfrm>
            <a:off x="2135139" y="1998134"/>
            <a:ext cx="1645920" cy="1645973"/>
            <a:chOff x="4547093" y="1223945"/>
            <a:chExt cx="1645920" cy="1645973"/>
          </a:xfrm>
        </p:grpSpPr>
        <p:sp>
          <p:nvSpPr>
            <p:cNvPr id="63" name="Outer Oval">
              <a:extLst>
                <a:ext uri="{FF2B5EF4-FFF2-40B4-BE49-F238E27FC236}">
                  <a16:creationId xmlns:a16="http://schemas.microsoft.com/office/drawing/2014/main" id="{0B619510-2ED3-46AD-BC56-4A126625F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dots">
              <a:extLst>
                <a:ext uri="{FF2B5EF4-FFF2-40B4-BE49-F238E27FC236}">
                  <a16:creationId xmlns:a16="http://schemas.microsoft.com/office/drawing/2014/main" id="{046B556D-CDF9-4D2E-813F-7ACB49AF1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65" name="Excel Chart">
              <a:extLst>
                <a:ext uri="{FF2B5EF4-FFF2-40B4-BE49-F238E27FC236}">
                  <a16:creationId xmlns:a16="http://schemas.microsoft.com/office/drawing/2014/main" id="{9CF24583-FF93-49C3-997A-981885F7EA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608042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66" name="Percent Chart">
            <a:extLst>
              <a:ext uri="{FF2B5EF4-FFF2-40B4-BE49-F238E27FC236}">
                <a16:creationId xmlns:a16="http://schemas.microsoft.com/office/drawing/2014/main" id="{723D4E47-16A5-4CE5-9DD7-978CEC956B3D}"/>
              </a:ext>
            </a:extLst>
          </p:cNvPr>
          <p:cNvGrpSpPr/>
          <p:nvPr/>
        </p:nvGrpSpPr>
        <p:grpSpPr>
          <a:xfrm>
            <a:off x="6941848" y="2042449"/>
            <a:ext cx="1645920" cy="1645973"/>
            <a:chOff x="4547093" y="1223945"/>
            <a:chExt cx="1645920" cy="1645973"/>
          </a:xfrm>
        </p:grpSpPr>
        <p:sp>
          <p:nvSpPr>
            <p:cNvPr id="67" name="Outer Oval">
              <a:extLst>
                <a:ext uri="{FF2B5EF4-FFF2-40B4-BE49-F238E27FC236}">
                  <a16:creationId xmlns:a16="http://schemas.microsoft.com/office/drawing/2014/main" id="{D47BFAE4-F730-43B9-B1F5-9D7A72BD0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dots">
              <a:extLst>
                <a:ext uri="{FF2B5EF4-FFF2-40B4-BE49-F238E27FC236}">
                  <a16:creationId xmlns:a16="http://schemas.microsoft.com/office/drawing/2014/main" id="{6EE8F510-71BF-4619-BB83-01339D7D3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69" name="Excel Chart">
              <a:extLst>
                <a:ext uri="{FF2B5EF4-FFF2-40B4-BE49-F238E27FC236}">
                  <a16:creationId xmlns:a16="http://schemas.microsoft.com/office/drawing/2014/main" id="{DDD4E75C-32B7-40D7-9531-D5D0EA5682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62617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76" name="TextBox 8">
            <a:extLst>
              <a:ext uri="{FF2B5EF4-FFF2-40B4-BE49-F238E27FC236}">
                <a16:creationId xmlns:a16="http://schemas.microsoft.com/office/drawing/2014/main" id="{F6B5E8FF-29C8-4636-8BED-9B673B301EDC}"/>
              </a:ext>
            </a:extLst>
          </p:cNvPr>
          <p:cNvSpPr txBox="1"/>
          <p:nvPr/>
        </p:nvSpPr>
        <p:spPr>
          <a:xfrm>
            <a:off x="2979811" y="1387961"/>
            <a:ext cx="17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Naive Bayes</a:t>
            </a:r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id="{BABC87B9-9EE4-43D4-9E69-C70CFF634611}"/>
              </a:ext>
            </a:extLst>
          </p:cNvPr>
          <p:cNvSpPr txBox="1"/>
          <p:nvPr/>
        </p:nvSpPr>
        <p:spPr>
          <a:xfrm>
            <a:off x="7515374" y="1387961"/>
            <a:ext cx="214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Decision Tree</a:t>
            </a:r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DFC81BDA-E6C1-4072-AFFD-F2725DFB5922}"/>
              </a:ext>
            </a:extLst>
          </p:cNvPr>
          <p:cNvSpPr txBox="1"/>
          <p:nvPr/>
        </p:nvSpPr>
        <p:spPr>
          <a:xfrm>
            <a:off x="2540134" y="4049907"/>
            <a:ext cx="261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Random Forest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8B70AFC4-F7B5-4E2C-9EDE-E1BA2816BA69}"/>
              </a:ext>
            </a:extLst>
          </p:cNvPr>
          <p:cNvSpPr txBox="1"/>
          <p:nvPr/>
        </p:nvSpPr>
        <p:spPr>
          <a:xfrm>
            <a:off x="7316281" y="4051334"/>
            <a:ext cx="261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Logic Regression</a:t>
            </a:r>
          </a:p>
        </p:txBody>
      </p:sp>
      <p:grpSp>
        <p:nvGrpSpPr>
          <p:cNvPr id="84" name="Percent Chart">
            <a:extLst>
              <a:ext uri="{FF2B5EF4-FFF2-40B4-BE49-F238E27FC236}">
                <a16:creationId xmlns:a16="http://schemas.microsoft.com/office/drawing/2014/main" id="{3F44AA8D-6BB0-492B-8A34-1BD12B4D88C4}"/>
              </a:ext>
            </a:extLst>
          </p:cNvPr>
          <p:cNvGrpSpPr/>
          <p:nvPr/>
        </p:nvGrpSpPr>
        <p:grpSpPr>
          <a:xfrm>
            <a:off x="8662158" y="1999486"/>
            <a:ext cx="1645920" cy="1645973"/>
            <a:chOff x="4547093" y="1223945"/>
            <a:chExt cx="1645920" cy="1645973"/>
          </a:xfrm>
        </p:grpSpPr>
        <p:sp>
          <p:nvSpPr>
            <p:cNvPr id="93" name="Outer Oval">
              <a:extLst>
                <a:ext uri="{FF2B5EF4-FFF2-40B4-BE49-F238E27FC236}">
                  <a16:creationId xmlns:a16="http://schemas.microsoft.com/office/drawing/2014/main" id="{F1B851CE-B46A-4B60-92DC-8FDB8FAAF7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dots">
              <a:extLst>
                <a:ext uri="{FF2B5EF4-FFF2-40B4-BE49-F238E27FC236}">
                  <a16:creationId xmlns:a16="http://schemas.microsoft.com/office/drawing/2014/main" id="{A407ABFD-4F33-40EE-8A2F-8BC060402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5" name="Excel Chart">
              <a:extLst>
                <a:ext uri="{FF2B5EF4-FFF2-40B4-BE49-F238E27FC236}">
                  <a16:creationId xmlns:a16="http://schemas.microsoft.com/office/drawing/2014/main" id="{54B44598-D085-476F-83F5-1EB1231FA4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431832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48" name="TextBox 36">
            <a:extLst>
              <a:ext uri="{FF2B5EF4-FFF2-40B4-BE49-F238E27FC236}">
                <a16:creationId xmlns:a16="http://schemas.microsoft.com/office/drawing/2014/main" id="{8EEA7FF9-96D1-42A1-AA8D-653D98C74BAD}"/>
              </a:ext>
            </a:extLst>
          </p:cNvPr>
          <p:cNvSpPr txBox="1"/>
          <p:nvPr/>
        </p:nvSpPr>
        <p:spPr>
          <a:xfrm>
            <a:off x="2531552" y="3644107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49" name="TextBox 36">
            <a:extLst>
              <a:ext uri="{FF2B5EF4-FFF2-40B4-BE49-F238E27FC236}">
                <a16:creationId xmlns:a16="http://schemas.microsoft.com/office/drawing/2014/main" id="{E5DA699E-11BD-4E7D-AF70-B69979992D13}"/>
              </a:ext>
            </a:extLst>
          </p:cNvPr>
          <p:cNvSpPr txBox="1"/>
          <p:nvPr/>
        </p:nvSpPr>
        <p:spPr>
          <a:xfrm>
            <a:off x="4253169" y="3644106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6FC5B37F-D241-405E-8BCF-02742CBF3E27}"/>
              </a:ext>
            </a:extLst>
          </p:cNvPr>
          <p:cNvSpPr txBox="1"/>
          <p:nvPr/>
        </p:nvSpPr>
        <p:spPr>
          <a:xfrm>
            <a:off x="7316281" y="3667107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51" name="TextBox 36">
            <a:extLst>
              <a:ext uri="{FF2B5EF4-FFF2-40B4-BE49-F238E27FC236}">
                <a16:creationId xmlns:a16="http://schemas.microsoft.com/office/drawing/2014/main" id="{7BFA102C-1C71-4986-B3D6-24E6ECC46CF0}"/>
              </a:ext>
            </a:extLst>
          </p:cNvPr>
          <p:cNvSpPr txBox="1"/>
          <p:nvPr/>
        </p:nvSpPr>
        <p:spPr>
          <a:xfrm>
            <a:off x="9037898" y="3667106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52" name="TextBox 36">
            <a:extLst>
              <a:ext uri="{FF2B5EF4-FFF2-40B4-BE49-F238E27FC236}">
                <a16:creationId xmlns:a16="http://schemas.microsoft.com/office/drawing/2014/main" id="{44C225ED-672D-4517-9C05-BF05EC692BD7}"/>
              </a:ext>
            </a:extLst>
          </p:cNvPr>
          <p:cNvSpPr txBox="1"/>
          <p:nvPr/>
        </p:nvSpPr>
        <p:spPr>
          <a:xfrm>
            <a:off x="2531552" y="6284479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53" name="TextBox 36">
            <a:extLst>
              <a:ext uri="{FF2B5EF4-FFF2-40B4-BE49-F238E27FC236}">
                <a16:creationId xmlns:a16="http://schemas.microsoft.com/office/drawing/2014/main" id="{049E150B-96D0-42F5-9763-747CBC94498B}"/>
              </a:ext>
            </a:extLst>
          </p:cNvPr>
          <p:cNvSpPr txBox="1"/>
          <p:nvPr/>
        </p:nvSpPr>
        <p:spPr>
          <a:xfrm>
            <a:off x="4253169" y="6284478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id="{6CE10F43-CD21-41E9-BEB6-8DF4C1353DAF}"/>
              </a:ext>
            </a:extLst>
          </p:cNvPr>
          <p:cNvSpPr txBox="1"/>
          <p:nvPr/>
        </p:nvSpPr>
        <p:spPr>
          <a:xfrm>
            <a:off x="7361551" y="6284479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M1</a:t>
            </a: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5A5B11A3-1448-46A0-8E0D-91A12310AC29}"/>
              </a:ext>
            </a:extLst>
          </p:cNvPr>
          <p:cNvSpPr txBox="1"/>
          <p:nvPr/>
        </p:nvSpPr>
        <p:spPr>
          <a:xfrm>
            <a:off x="9083168" y="6284478"/>
            <a:ext cx="853093" cy="263213"/>
          </a:xfrm>
          <a:prstGeom prst="rect">
            <a:avLst/>
          </a:prstGeom>
          <a:solidFill>
            <a:srgbClr val="FCCDB6"/>
          </a:solidFill>
        </p:spPr>
        <p:txBody>
          <a:bodyPr wrap="none" rtlCol="0">
            <a:noAutofit/>
          </a:bodyPr>
          <a:lstStyle>
            <a:defPPr>
              <a:defRPr lang="en-US"/>
            </a:defPPr>
            <a:lvl1pPr defTabSz="932518">
              <a:defRPr sz="105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algn="ctr"/>
            <a:r>
              <a:rPr lang="en-US" sz="1000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63498674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- </a:t>
            </a:r>
            <a:r>
              <a:rPr lang="en-US" dirty="0" err="1"/>
              <a:t>Acurracy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3147" y="2067883"/>
            <a:ext cx="3197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Naive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Bayes 2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963444071"/>
              </p:ext>
            </p:extLst>
          </p:nvPr>
        </p:nvGraphicFramePr>
        <p:xfrm>
          <a:off x="3052391" y="1728788"/>
          <a:ext cx="7318038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- Recall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147" y="2067883"/>
            <a:ext cx="3197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Random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Forest 1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3108662" y="1728788"/>
          <a:ext cx="7318038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2587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- Precision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147" y="2067883"/>
            <a:ext cx="3197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Random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Forest 1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14524346"/>
              </p:ext>
            </p:extLst>
          </p:nvPr>
        </p:nvGraphicFramePr>
        <p:xfrm>
          <a:off x="3108662" y="1728788"/>
          <a:ext cx="7318038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28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s-GT"/>
              <a:t>Hipotesis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D4222FC0-1C65-4006-BDD5-AC8A23E0C756}"/>
              </a:ext>
            </a:extLst>
          </p:cNvPr>
          <p:cNvGraphicFramePr>
            <a:graphicFrameLocks noGrp="1"/>
          </p:cNvGraphicFramePr>
          <p:nvPr/>
        </p:nvGraphicFramePr>
        <p:xfrm>
          <a:off x="873086" y="1988554"/>
          <a:ext cx="10592973" cy="3390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297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9471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89559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Las variables 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Age,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Previoulsy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Ensured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, Sale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Channel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,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Vehicle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Age,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Vehicle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Damage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y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Gender</a:t>
                      </a:r>
                      <a:r>
                        <a:rPr lang="es-ES" sz="28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tienen una relación que explica la variable 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Response </a:t>
                      </a:r>
                      <a:r>
                        <a:rPr lang="es-ES" sz="28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mejor que todas las variables del </a:t>
                      </a:r>
                      <a:r>
                        <a:rPr lang="es-ES" sz="2800" b="0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dataset</a:t>
                      </a:r>
                      <a:r>
                        <a:rPr lang="es-ES" sz="28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endParaRPr lang="en-US" sz="2800" b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8760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F6B5E8FF-29C8-4636-8BED-9B673B301EDC}"/>
              </a:ext>
            </a:extLst>
          </p:cNvPr>
          <p:cNvSpPr txBox="1"/>
          <p:nvPr/>
        </p:nvSpPr>
        <p:spPr>
          <a:xfrm>
            <a:off x="517965" y="1387961"/>
            <a:ext cx="10792460" cy="507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hipótesis “</a:t>
            </a:r>
            <a:r>
              <a:rPr lang="es-419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variables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Age,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Previoulsy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Ensured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Sale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Age,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Damage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más predictores que todas las variables del 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fue refutada, alguna relación que no tomamos en cuenta está en juego entre estas variables.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G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utilizaron correctamente los modelos de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Bayes,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y Regresión Logística.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G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encontró un modelo,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1 con todas las variables, que con un alto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estima correctamente el comportamiento de las personas que desean el seguro.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0912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209214" y="1581832"/>
            <a:ext cx="10880393" cy="5167248"/>
            <a:chOff x="11136071" y="-737221"/>
            <a:chExt cx="6894752" cy="23970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3472811" y="-737221"/>
              <a:ext cx="4558012" cy="239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419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Obtener una lista de canales de venta sin cifrado numérico para poder agrupar los canales similares y poder presentar un mejor modelo.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G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419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Compartir el costo por unidad de los canales de venta y  la ganancia promedio de la venta de un seguro para poder evaluar cual de los canales de venta no son viables por la cantidad de seguros vendidos.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G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/>
              <a:r>
                <a:rPr lang="es-419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Utilizar técnicas de Big Data para realizar mejores modelos de regresión logística, </a:t>
              </a:r>
              <a:r>
                <a:rPr lang="es-419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arbol</a:t>
              </a:r>
              <a:r>
                <a:rPr lang="es-419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decisión y </a:t>
              </a:r>
              <a:r>
                <a:rPr lang="es-419" sz="24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Random</a:t>
              </a:r>
              <a:r>
                <a:rPr lang="es-419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Forest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1334325" cy="657297"/>
              <a:chOff x="4945154" y="2949891"/>
              <a:chExt cx="1334325" cy="65729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90325" y="-661811"/>
              <a:ext cx="482959" cy="137321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526546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2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Recomendaciones</a:t>
            </a:r>
            <a:endParaRPr kumimoji="0" lang="en-US" sz="2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11401" y="3259359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18534" y="4665012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/>
        </p:nvGraphicFramePr>
        <p:xfrm>
          <a:off x="7831383" y="2952424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855053" y="4478849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13465" y="2190161"/>
            <a:ext cx="3219795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20" dirty="0">
                <a:solidFill>
                  <a:srgbClr val="FFFFFF"/>
                </a:solidFill>
                <a:latin typeface="Segoe UI"/>
              </a:rPr>
              <a:t>¡MUCHAS GRACIAS!</a:t>
            </a:r>
            <a:endParaRPr kumimoji="0" lang="en-US" sz="44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hlinkClick r:id="rId5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13466" y="3646548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/>
              <a:t>Febrero</a:t>
            </a:r>
            <a:r>
              <a:rPr lang="en-US" sz="1200" b="1" kern="0" dirty="0"/>
              <a:t>,  2021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28" name="Picture 4" descr="Resultado de imagen de carro vector png">
            <a:extLst>
              <a:ext uri="{FF2B5EF4-FFF2-40B4-BE49-F238E27FC236}">
                <a16:creationId xmlns:a16="http://schemas.microsoft.com/office/drawing/2014/main" id="{26096E2E-3170-4CA6-ADB1-A0802CED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832" y="3366196"/>
            <a:ext cx="464457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639811" y="1803127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GT" sz="2000" b="1" i="0" u="none" strike="noStrike" kern="1200" cap="none" spc="0" normalizeH="0" baseline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¿Seguro para su vehículo?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7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Explicación</a:t>
            </a:r>
            <a:r>
              <a:rPr lang="en-US" dirty="0"/>
              <a:t> de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14FC0F2D-AC29-4319-9D51-5E1E5A63C4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7957" y="-1429043"/>
            <a:ext cx="5010443" cy="50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18" name="Imagen 17" descr="Tabla&#10;&#10;Descripción generada automáticamente">
            <a:extLst>
              <a:ext uri="{FF2B5EF4-FFF2-40B4-BE49-F238E27FC236}">
                <a16:creationId xmlns:a16="http://schemas.microsoft.com/office/drawing/2014/main" id="{7ECECE6C-CAEC-45EB-8008-0755FF74A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26" y="1187475"/>
            <a:ext cx="7489948" cy="54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44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Tablas</a:t>
            </a:r>
            <a:r>
              <a:rPr lang="en-US" dirty="0">
                <a:solidFill>
                  <a:schemeClr val="accent3"/>
                </a:solidFill>
              </a:rPr>
              <a:t> de </a:t>
            </a:r>
            <a:r>
              <a:rPr lang="en-US" dirty="0" err="1">
                <a:solidFill>
                  <a:schemeClr val="accent3"/>
                </a:solidFill>
              </a:rPr>
              <a:t>contingencia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</a:extLst>
          </p:cNvPr>
          <p:cNvSpPr/>
          <p:nvPr/>
        </p:nvSpPr>
        <p:spPr>
          <a:xfrm>
            <a:off x="304858" y="1374267"/>
            <a:ext cx="6658649" cy="1694725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BB53D-3657-4638-91F2-7CDB9E30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8" y="1759123"/>
            <a:ext cx="2753109" cy="790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AC8A21-F018-42AC-8F6F-60827B8D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090" y="4117185"/>
            <a:ext cx="3029373" cy="10383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357416-45B7-4C0B-A51F-A47378554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126" y="4951623"/>
            <a:ext cx="2191056" cy="857370"/>
          </a:xfrm>
          <a:prstGeom prst="rect">
            <a:avLst/>
          </a:prstGeom>
        </p:spPr>
      </p:pic>
      <p:sp>
        <p:nvSpPr>
          <p:cNvPr id="18" name="Freeform: Shape 170">
            <a:extLst>
              <a:ext uri="{FF2B5EF4-FFF2-40B4-BE49-F238E27FC236}">
                <a16:creationId xmlns:a16="http://schemas.microsoft.com/office/drawing/2014/main" id="{4D88A039-74AD-499D-9C89-21BB390BE214}"/>
              </a:ext>
            </a:extLst>
          </p:cNvPr>
          <p:cNvSpPr>
            <a:spLocks noChangeAspect="1"/>
          </p:cNvSpPr>
          <p:nvPr/>
        </p:nvSpPr>
        <p:spPr>
          <a:xfrm>
            <a:off x="4633742" y="1513463"/>
            <a:ext cx="572647" cy="127276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9" name="Freeform: Shape 175">
            <a:extLst>
              <a:ext uri="{FF2B5EF4-FFF2-40B4-BE49-F238E27FC236}">
                <a16:creationId xmlns:a16="http://schemas.microsoft.com/office/drawing/2014/main" id="{5B83620A-3F9D-46E7-BEEE-B8360FFBFAF0}"/>
              </a:ext>
            </a:extLst>
          </p:cNvPr>
          <p:cNvSpPr/>
          <p:nvPr/>
        </p:nvSpPr>
        <p:spPr>
          <a:xfrm>
            <a:off x="5540764" y="1513463"/>
            <a:ext cx="572647" cy="127276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pic>
        <p:nvPicPr>
          <p:cNvPr id="21" name="Picture 4" descr="Resultado de imagen de carro vector png">
            <a:extLst>
              <a:ext uri="{FF2B5EF4-FFF2-40B4-BE49-F238E27FC236}">
                <a16:creationId xmlns:a16="http://schemas.microsoft.com/office/drawing/2014/main" id="{03FF8623-D722-4D04-9B99-D586BC286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841" y="4450950"/>
            <a:ext cx="464457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CF5FADD6-974F-4B7F-970F-ADC833328F4D}"/>
              </a:ext>
            </a:extLst>
          </p:cNvPr>
          <p:cNvSpPr/>
          <p:nvPr/>
        </p:nvSpPr>
        <p:spPr>
          <a:xfrm>
            <a:off x="6654018" y="3813715"/>
            <a:ext cx="5211020" cy="1694725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D626391-9B2D-45E2-97F1-A3598C3F5BE0}"/>
              </a:ext>
            </a:extLst>
          </p:cNvPr>
          <p:cNvSpPr/>
          <p:nvPr/>
        </p:nvSpPr>
        <p:spPr>
          <a:xfrm>
            <a:off x="495495" y="4276578"/>
            <a:ext cx="5042488" cy="1880529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contract png">
            <a:extLst>
              <a:ext uri="{FF2B5EF4-FFF2-40B4-BE49-F238E27FC236}">
                <a16:creationId xmlns:a16="http://schemas.microsoft.com/office/drawing/2014/main" id="{F0490234-E854-4892-BDCC-78924D31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56466"/>
            <a:ext cx="976142" cy="97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CF7B7F6-1B00-48BD-9219-A6D83218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05" y="914400"/>
            <a:ext cx="7944503" cy="5943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correlación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275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s-GT"/>
              <a:t>Hipotesis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D4222FC0-1C65-4006-BDD5-AC8A23E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19074"/>
              </p:ext>
            </p:extLst>
          </p:nvPr>
        </p:nvGraphicFramePr>
        <p:xfrm>
          <a:off x="873086" y="1988554"/>
          <a:ext cx="10592973" cy="3390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297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9471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89559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Las variables 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Age,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Previoulsy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Ensured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, Sale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Channel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,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Vehicle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Age,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Vehicle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Damage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y </a:t>
                      </a:r>
                      <a:r>
                        <a:rPr lang="es-ES" sz="2800" b="1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Gender</a:t>
                      </a:r>
                      <a:r>
                        <a:rPr lang="es-ES" sz="28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tienen una relación que explica la variable </a:t>
                      </a:r>
                      <a:r>
                        <a:rPr lang="es-ES" sz="28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Response </a:t>
                      </a:r>
                      <a:r>
                        <a:rPr lang="es-ES" sz="28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mejor que todas las variables del </a:t>
                      </a:r>
                      <a:r>
                        <a:rPr lang="es-ES" sz="2800" b="0" dirty="0" err="1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dataset</a:t>
                      </a:r>
                      <a:r>
                        <a:rPr lang="es-ES" sz="28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endParaRPr lang="en-US" sz="2800" b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22428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52969"/>
              </p:ext>
            </p:extLst>
          </p:nvPr>
        </p:nvGraphicFramePr>
        <p:xfrm>
          <a:off x="815926" y="1224042"/>
          <a:ext cx="10480431" cy="545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0431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6676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¿Las personas de </a:t>
                      </a:r>
                      <a:r>
                        <a:rPr lang="es-GT" sz="2000" b="1" noProof="0" dirty="0">
                          <a:solidFill>
                            <a:schemeClr val="bg1"/>
                          </a:solidFill>
                        </a:rPr>
                        <a:t>mayor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edad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son mas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precabidos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?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479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68812"/>
            <a:ext cx="12192000" cy="1050758"/>
          </a:xfrm>
        </p:spPr>
        <p:txBody>
          <a:bodyPr/>
          <a:lstStyle/>
          <a:p>
            <a:r>
              <a:rPr lang="en-US" dirty="0" err="1"/>
              <a:t>Preguntas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6</a:t>
            </a:fld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3B33A5-7435-45D9-9CB4-DE836AD8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65" y="2075582"/>
            <a:ext cx="6752951" cy="46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62196"/>
              </p:ext>
            </p:extLst>
          </p:nvPr>
        </p:nvGraphicFramePr>
        <p:xfrm>
          <a:off x="815926" y="1224042"/>
          <a:ext cx="10480431" cy="545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0431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6676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¿</a:t>
                      </a:r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Los vehículos de menor edad serán más propensos a tomar este seguro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?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479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68812"/>
            <a:ext cx="12192000" cy="1050758"/>
          </a:xfrm>
        </p:spPr>
        <p:txBody>
          <a:bodyPr/>
          <a:lstStyle/>
          <a:p>
            <a:r>
              <a:rPr lang="en-US" dirty="0" err="1"/>
              <a:t>Preguntas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7</a:t>
            </a:fld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686B07-B661-4057-8305-C48B1F81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65" y="2017645"/>
            <a:ext cx="7797308" cy="46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8139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78790"/>
              </p:ext>
            </p:extLst>
          </p:nvPr>
        </p:nvGraphicFramePr>
        <p:xfrm>
          <a:off x="815926" y="1224042"/>
          <a:ext cx="10480431" cy="545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0431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6676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¿</a:t>
                      </a:r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Los vehículos dañados son más propensos a tomar este seguro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?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479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68812"/>
            <a:ext cx="12192000" cy="1050758"/>
          </a:xfrm>
        </p:spPr>
        <p:txBody>
          <a:bodyPr/>
          <a:lstStyle/>
          <a:p>
            <a:r>
              <a:rPr lang="en-US" dirty="0" err="1"/>
              <a:t>Preguntas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2A9A39-4A2B-4A37-9487-96813E4A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20" y="1944930"/>
            <a:ext cx="8280141" cy="45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3711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96062"/>
              </p:ext>
            </p:extLst>
          </p:nvPr>
        </p:nvGraphicFramePr>
        <p:xfrm>
          <a:off x="815926" y="1224042"/>
          <a:ext cx="10480431" cy="5457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0431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6676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¿</a:t>
                      </a:r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Las personas de sexo femenino son más propensas a tomar este seguro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?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479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68812"/>
            <a:ext cx="12192000" cy="1050758"/>
          </a:xfrm>
        </p:spPr>
        <p:txBody>
          <a:bodyPr/>
          <a:lstStyle/>
          <a:p>
            <a:r>
              <a:rPr lang="en-US" dirty="0" err="1"/>
              <a:t>Preguntas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9</a:t>
            </a:fld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2CA581-B351-4F63-8ACA-44598B81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90" y="1927274"/>
            <a:ext cx="8321901" cy="45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738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tf55917490_win32</Template>
  <TotalTime>467</TotalTime>
  <Words>613</Words>
  <Application>Microsoft Office PowerPoint</Application>
  <PresentationFormat>Panorámica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Georgia</vt:lpstr>
      <vt:lpstr>Segoe UI</vt:lpstr>
      <vt:lpstr>Segoe UI Light</vt:lpstr>
      <vt:lpstr>Segoe UI Semibold</vt:lpstr>
      <vt:lpstr>1_Smart Graphics Sampler Neal Creative</vt:lpstr>
      <vt:lpstr>Presentación de PowerPoint</vt:lpstr>
      <vt:lpstr>Explicación de variables</vt:lpstr>
      <vt:lpstr>Tablas de contingencia</vt:lpstr>
      <vt:lpstr>Matriz de correlación</vt:lpstr>
      <vt:lpstr>Hipotesis</vt:lpstr>
      <vt:lpstr>Preguntas</vt:lpstr>
      <vt:lpstr>Preguntas</vt:lpstr>
      <vt:lpstr>Preguntas</vt:lpstr>
      <vt:lpstr>Preguntas</vt:lpstr>
      <vt:lpstr>Accuracy</vt:lpstr>
      <vt:lpstr>Precision</vt:lpstr>
      <vt:lpstr>Recall</vt:lpstr>
      <vt:lpstr>Mejor modelo - Acurracy</vt:lpstr>
      <vt:lpstr>Mejor modelo - Recall</vt:lpstr>
      <vt:lpstr>Mejor modelo - Precision</vt:lpstr>
      <vt:lpstr>Hipotesis</vt:lpstr>
      <vt:lpstr>Conclusiones</vt:lpstr>
      <vt:lpstr>Presentación de PowerPoint</vt:lpstr>
      <vt:lpstr>Presentación de PowerPoint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Info Prymco</dc:creator>
  <cp:keywords/>
  <dc:description/>
  <cp:lastModifiedBy>Info Prymco</cp:lastModifiedBy>
  <cp:revision>28</cp:revision>
  <dcterms:created xsi:type="dcterms:W3CDTF">2021-02-04T04:52:22Z</dcterms:created>
  <dcterms:modified xsi:type="dcterms:W3CDTF">2021-02-08T02:13:55Z</dcterms:modified>
  <cp:category/>
</cp:coreProperties>
</file>