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4" r:id="rId6"/>
    <p:sldId id="272" r:id="rId7"/>
    <p:sldId id="27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</p:sldIdLst>
  <p:sldSz cx="12344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B0CE1-B5EE-4511-A3A9-127F7A6E3B9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F8BF-5A66-4AD4-84D5-C34AD41C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3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9080185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12" y="4243845"/>
            <a:ext cx="3115572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590078"/>
            <a:ext cx="9080186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225612" y="2590078"/>
            <a:ext cx="3115573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826" y="2733709"/>
            <a:ext cx="8245936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826" y="4394040"/>
            <a:ext cx="8245936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1038" y="2750337"/>
            <a:ext cx="1186537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6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568285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5929622"/>
            <a:ext cx="1623034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718151" y="4567988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7" y="4711617"/>
            <a:ext cx="9734032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827" y="609598"/>
            <a:ext cx="9734032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23" y="5169584"/>
            <a:ext cx="9734035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3574" y="4711310"/>
            <a:ext cx="116857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568285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5929622"/>
            <a:ext cx="1623034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718151" y="4567988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6" y="609597"/>
            <a:ext cx="9734031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27" y="4711616"/>
            <a:ext cx="9734032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3574" y="4711616"/>
            <a:ext cx="116857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0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568285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5929622"/>
            <a:ext cx="1623034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718151" y="4567988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955" y="609599"/>
            <a:ext cx="8827863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817" y="3653379"/>
            <a:ext cx="8258536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27" y="4711616"/>
            <a:ext cx="9734032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3574" y="4709926"/>
            <a:ext cx="116857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0867" y="748116"/>
            <a:ext cx="61722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83594" y="3033524"/>
            <a:ext cx="61722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70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568285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5929622"/>
            <a:ext cx="1623034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718151" y="4567988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3" y="4711616"/>
            <a:ext cx="9734035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24" y="5300150"/>
            <a:ext cx="9734035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3574" y="4709926"/>
            <a:ext cx="116857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44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568285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1971234"/>
            <a:ext cx="1623034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718151" y="609600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77587" y="753228"/>
            <a:ext cx="9745272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9208" y="2336873"/>
            <a:ext cx="3108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8826" y="3022674"/>
            <a:ext cx="308782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5475" y="2336873"/>
            <a:ext cx="31015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94788" y="3022674"/>
            <a:ext cx="310153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14459" y="2336873"/>
            <a:ext cx="31084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314459" y="3022674"/>
            <a:ext cx="310840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38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568285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1971234"/>
            <a:ext cx="1623034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718151" y="609600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8826" y="753228"/>
            <a:ext cx="9734033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823" y="4297503"/>
            <a:ext cx="30878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823" y="2336873"/>
            <a:ext cx="308782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823" y="4873765"/>
            <a:ext cx="3087826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4789" y="4297503"/>
            <a:ext cx="31015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94788" y="2336873"/>
            <a:ext cx="310153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93419" y="4873764"/>
            <a:ext cx="310563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21062" y="4297503"/>
            <a:ext cx="31017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321061" y="2336873"/>
            <a:ext cx="310179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320935" y="4873762"/>
            <a:ext cx="310590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45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568285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1971234"/>
            <a:ext cx="1623034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718151" y="609600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5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249578" y="1860844"/>
            <a:ext cx="5106988" cy="13853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10001574" y="5363852"/>
            <a:ext cx="1602997" cy="138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5846" y="609597"/>
            <a:ext cx="1087225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826" y="609598"/>
            <a:ext cx="898087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2215" y="5936188"/>
            <a:ext cx="277749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8826" y="5936189"/>
            <a:ext cx="620339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3770" y="5398634"/>
            <a:ext cx="1168578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1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568285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1971234"/>
            <a:ext cx="1623034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718151" y="609600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7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568285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48" y="4087901"/>
            <a:ext cx="1623034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718149" y="2726267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6" y="2869895"/>
            <a:ext cx="9734033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826" y="4232172"/>
            <a:ext cx="9734033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3574" y="2869896"/>
            <a:ext cx="116857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568285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1971234"/>
            <a:ext cx="1623034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718151" y="609600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824" y="2336873"/>
            <a:ext cx="4757087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4049" y="2336873"/>
            <a:ext cx="475880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568285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1971234"/>
            <a:ext cx="1623034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718151" y="609600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4" y="753230"/>
            <a:ext cx="9734036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680" y="2336874"/>
            <a:ext cx="4528231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27" y="3030009"/>
            <a:ext cx="475708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906" y="2336873"/>
            <a:ext cx="4529953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4050" y="3030009"/>
            <a:ext cx="4758810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3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568285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1971234"/>
            <a:ext cx="1623034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718151" y="609600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8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1971234"/>
            <a:ext cx="1623034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18151" y="609600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8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568285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1971234"/>
            <a:ext cx="1623034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718151" y="609600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6" y="753227"/>
            <a:ext cx="9734032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419" y="2336874"/>
            <a:ext cx="5678440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26" y="2336873"/>
            <a:ext cx="3837454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568285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50" y="1971234"/>
            <a:ext cx="1623034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56828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718151" y="609600"/>
            <a:ext cx="1623034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28" y="753228"/>
            <a:ext cx="9734030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29188" y="2336874"/>
            <a:ext cx="5493672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27" y="2336874"/>
            <a:ext cx="3924709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7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826" y="753228"/>
            <a:ext cx="97340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826" y="2336873"/>
            <a:ext cx="973403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368" y="5936188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825" y="5936189"/>
            <a:ext cx="695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3574" y="753228"/>
            <a:ext cx="1168578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9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606A-086F-4536-8081-43043AEAA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51172"/>
            <a:ext cx="8911042" cy="1555656"/>
          </a:xfrm>
        </p:spPr>
        <p:txBody>
          <a:bodyPr/>
          <a:lstStyle/>
          <a:p>
            <a:r>
              <a:rPr lang="en-US" dirty="0" err="1"/>
              <a:t>Wakeman</a:t>
            </a:r>
            <a:r>
              <a:rPr lang="en-US" dirty="0"/>
              <a:t> Heights Performance Summary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CBA2C-44E4-431B-A3B7-7533E578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346" y="2542122"/>
            <a:ext cx="3140033" cy="17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6BA2-0D83-446E-BA1A-ED9AB634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26" y="753228"/>
            <a:ext cx="3235104" cy="1075572"/>
          </a:xfrm>
        </p:spPr>
        <p:txBody>
          <a:bodyPr>
            <a:normAutofit/>
          </a:bodyPr>
          <a:lstStyle/>
          <a:p>
            <a:r>
              <a:rPr lang="en-US" sz="4400" b="1" dirty="0"/>
              <a:t>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BCC29-9CF4-468C-BB18-A8A3B8409810}"/>
              </a:ext>
            </a:extLst>
          </p:cNvPr>
          <p:cNvSpPr txBox="1"/>
          <p:nvPr/>
        </p:nvSpPr>
        <p:spPr>
          <a:xfrm>
            <a:off x="426128" y="2246051"/>
            <a:ext cx="441220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Discounts &amp; product promotion could be given to low performing plans.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Flexi Weekly plan  maybe discontinued if no sale is being made in the first Q1.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virtual office &amp; Business address could be a complimentary service for clients that subscribes for at least 3 months.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meeting room could come as a coupon for subscription of the Virtual office.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C560E-E73D-4FAB-8018-E51FF17B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9E5A94-9E63-4DE3-B4E1-B68E5796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90" y="3950563"/>
            <a:ext cx="5288529" cy="29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7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097E2F-E33E-4926-9DD6-364E3A6A6E6B}"/>
              </a:ext>
            </a:extLst>
          </p:cNvPr>
          <p:cNvSpPr txBox="1"/>
          <p:nvPr/>
        </p:nvSpPr>
        <p:spPr>
          <a:xfrm>
            <a:off x="790112" y="1020932"/>
            <a:ext cx="4856085" cy="72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Recommendations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E8F23-8242-4CAB-A214-3E3311BF5977}"/>
              </a:ext>
            </a:extLst>
          </p:cNvPr>
          <p:cNvSpPr txBox="1"/>
          <p:nvPr/>
        </p:nvSpPr>
        <p:spPr>
          <a:xfrm>
            <a:off x="417250" y="2136338"/>
            <a:ext cx="5344357" cy="3258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Customer survey can be carried out to find out what clients need.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just converted office space 301 to Private office could be returned to his former state if sales is not being made after the first Quarter of this year 2023.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pod area could be converted into a private call room which would generate revenue for the company.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02933-CF39-442F-B67A-787272F0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EFD6F-BCB3-4ACF-9D7C-3BE877494F0F}"/>
              </a:ext>
            </a:extLst>
          </p:cNvPr>
          <p:cNvSpPr txBox="1"/>
          <p:nvPr/>
        </p:nvSpPr>
        <p:spPr>
          <a:xfrm>
            <a:off x="426128" y="976544"/>
            <a:ext cx="458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CBDA3-E7C4-48F4-A600-992B8E3359C8}"/>
              </a:ext>
            </a:extLst>
          </p:cNvPr>
          <p:cNvSpPr txBox="1"/>
          <p:nvPr/>
        </p:nvSpPr>
        <p:spPr>
          <a:xfrm>
            <a:off x="532660" y="2281561"/>
            <a:ext cx="11363418" cy="192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Analyzing the company's first year of financial performance, with a profit margin of 1.84%,a viability index of 1.23 and net cash of 4.2 million at the end of the year 2022 it can be considered  that the company is  to be operating at a marginal level of  financially profitability and viability, but with a healthy cash position. However, the suggestions in this report can be used to improve performance in the future.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5A3CD-1F8E-4A38-B8AD-DD0A794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627C8-B1AD-48E9-BE84-B335AEF8AC79}"/>
              </a:ext>
            </a:extLst>
          </p:cNvPr>
          <p:cNvSpPr txBox="1"/>
          <p:nvPr/>
        </p:nvSpPr>
        <p:spPr>
          <a:xfrm>
            <a:off x="870012" y="807868"/>
            <a:ext cx="4136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Team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47E3-F3B6-4CB2-9DA1-3BD76DDD1197}"/>
              </a:ext>
            </a:extLst>
          </p:cNvPr>
          <p:cNvSpPr txBox="1"/>
          <p:nvPr/>
        </p:nvSpPr>
        <p:spPr>
          <a:xfrm>
            <a:off x="7395097" y="2796465"/>
            <a:ext cx="4864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/>
              <a:t>Kayode </a:t>
            </a:r>
            <a:r>
              <a:rPr lang="en-US" sz="4000" dirty="0" err="1"/>
              <a:t>Makinde</a:t>
            </a:r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 err="1"/>
              <a:t>Pelumi</a:t>
            </a:r>
            <a:r>
              <a:rPr lang="en-US" sz="4000" dirty="0"/>
              <a:t> </a:t>
            </a:r>
            <a:r>
              <a:rPr lang="en-US" sz="4000" dirty="0" err="1"/>
              <a:t>Adenekan</a:t>
            </a:r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/>
              <a:t>Oloyede Oyebode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48A58-8DEA-4098-AC7A-B6751213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AC721-8E0A-48A6-A165-0CA9DD9C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7758C-AD72-4EFE-9DDD-B8A962D9C944}"/>
              </a:ext>
            </a:extLst>
          </p:cNvPr>
          <p:cNvSpPr txBox="1"/>
          <p:nvPr/>
        </p:nvSpPr>
        <p:spPr>
          <a:xfrm>
            <a:off x="941034" y="904263"/>
            <a:ext cx="5335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873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AC721-8E0A-48A6-A165-0CA9DD9C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7758C-AD72-4EFE-9DDD-B8A962D9C944}"/>
              </a:ext>
            </a:extLst>
          </p:cNvPr>
          <p:cNvSpPr txBox="1"/>
          <p:nvPr/>
        </p:nvSpPr>
        <p:spPr>
          <a:xfrm>
            <a:off x="941034" y="904263"/>
            <a:ext cx="5335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E598AAA-7C21-C32A-FFEA-B56708B92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0214484"/>
                  </p:ext>
                </p:extLst>
              </p:nvPr>
            </p:nvGraphicFramePr>
            <p:xfrm>
              <a:off x="-1" y="-1"/>
              <a:ext cx="12247927" cy="68580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E598AAA-7C21-C32A-FFEA-B56708B925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-1"/>
                <a:ext cx="12247927" cy="6858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57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CBDC-FF5F-410F-87CE-54E00E73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C9D4-CCB7-4B28-AD65-F4B9F2A8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Executive Summary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Key findings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Solution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Recommendation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E30C5-FE2A-44F9-9202-156DE4FE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FE0F-4A69-4702-B7BD-EFDD5904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49A32-A77D-4E3C-82D2-AF0C758B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0BFB3-C6CA-4FB9-A011-5E95CF802C2E}"/>
              </a:ext>
            </a:extLst>
          </p:cNvPr>
          <p:cNvSpPr txBox="1"/>
          <p:nvPr/>
        </p:nvSpPr>
        <p:spPr>
          <a:xfrm>
            <a:off x="0" y="2037110"/>
            <a:ext cx="1180730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Based on the company's provided sales data, our financial position is as thus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company's financial performance is reported in this presentation.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Total revenue generated is N22.8 million over a period of  12 months.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N18.6 million in operating expenses with a Actual Net Cash of (N4.2million).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Projection Net cash of (-N3.7million) which leaves the company with a (–N3.6million) Recovery on projected loss with a viability index of N1.2.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Eight product categories—Private office, </a:t>
            </a:r>
            <a:r>
              <a:rPr lang="en-US" sz="1200" dirty="0" err="1"/>
              <a:t>Cowork</a:t>
            </a:r>
            <a:r>
              <a:rPr lang="en-US" sz="1200" dirty="0"/>
              <a:t>, Office space, virtual office, Business address, Boardroom, Training room &amp; meeting room —along with a number of subcategories are responsible for this profit. Four sales channels were used to disperse the sales. 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Based on the Private office, virtual office, </a:t>
            </a:r>
            <a:r>
              <a:rPr lang="en-US" sz="1200" dirty="0" err="1"/>
              <a:t>Cowork</a:t>
            </a:r>
            <a:r>
              <a:rPr lang="en-US" sz="1200" dirty="0"/>
              <a:t> &amp; meeting room, the data in this presentation was evaluated.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864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B9C4-8EB2-4D81-91C3-CC2FB16E4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183" y="1963678"/>
            <a:ext cx="8353722" cy="2572812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9720" b="1" dirty="0"/>
              <a:t>KEY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C2752-2C6A-498A-871A-6B543F7C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B079BB7-4CB8-410A-B1E8-35EAC697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57"/>
            <a:ext cx="12344400" cy="68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5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369C721-4677-4AEE-8061-C3DE8CB5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2A4FD8-2EC8-498C-9F1C-F2AE62EE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651"/>
            <a:ext cx="12344400" cy="48763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8736CD-30D3-45A7-8786-82F244DCB113}"/>
              </a:ext>
            </a:extLst>
          </p:cNvPr>
          <p:cNvSpPr txBox="1"/>
          <p:nvPr/>
        </p:nvSpPr>
        <p:spPr>
          <a:xfrm>
            <a:off x="674703" y="932155"/>
            <a:ext cx="54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generated by Customers for the year 2022</a:t>
            </a:r>
          </a:p>
        </p:txBody>
      </p:sp>
    </p:spTree>
    <p:extLst>
      <p:ext uri="{BB962C8B-B14F-4D97-AF65-F5344CB8AC3E}">
        <p14:creationId xmlns:p14="http://schemas.microsoft.com/office/powerpoint/2010/main" val="323553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1B5EB6F-0C44-468F-B7E6-4AD9282BDB85}"/>
              </a:ext>
            </a:extLst>
          </p:cNvPr>
          <p:cNvSpPr txBox="1"/>
          <p:nvPr/>
        </p:nvSpPr>
        <p:spPr>
          <a:xfrm>
            <a:off x="0" y="827319"/>
            <a:ext cx="989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underlisted are the Expenses summary for WH from November 2021 till December 2022.</a:t>
            </a:r>
          </a:p>
          <a:p>
            <a:pPr algn="just"/>
            <a:r>
              <a:rPr lang="en-US" dirty="0"/>
              <a:t>This data was gotten from the facility Unit.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3728FB-758B-4C0B-B30E-A5FC1AC2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8B80AA-3E56-416E-B45B-470AB37D87C1}"/>
              </a:ext>
            </a:extLst>
          </p:cNvPr>
          <p:cNvSpPr txBox="1"/>
          <p:nvPr/>
        </p:nvSpPr>
        <p:spPr>
          <a:xfrm>
            <a:off x="4473498" y="1981651"/>
            <a:ext cx="6820316" cy="457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</a:pPr>
            <a:r>
              <a:rPr lang="en-US" sz="1400" b="1" dirty="0"/>
              <a:t>Summary description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</a:pPr>
            <a:r>
              <a:rPr lang="en-US" sz="1400" dirty="0"/>
              <a:t>(1) WH subscribes to </a:t>
            </a:r>
            <a:r>
              <a:rPr lang="en-US" sz="1400" dirty="0" err="1"/>
              <a:t>Cobranet</a:t>
            </a:r>
            <a:r>
              <a:rPr lang="en-US" sz="1400" dirty="0"/>
              <a:t>, 7mbps from November 2021 till November 2022. However, we increased from 7mbps to 20mbps in March 2022 and the subscription was on till November 2022. 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</a:pPr>
            <a:r>
              <a:rPr lang="en-US" sz="1400" dirty="0"/>
              <a:t>(2) IP express was suggested for WH since it is </a:t>
            </a:r>
            <a:r>
              <a:rPr lang="en-US" sz="1400" dirty="0" err="1"/>
              <a:t>fibre</a:t>
            </a:r>
            <a:r>
              <a:rPr lang="en-US" sz="1400" dirty="0"/>
              <a:t> and it more efficient &amp; </a:t>
            </a:r>
            <a:r>
              <a:rPr lang="en-US" sz="1400" dirty="0" err="1"/>
              <a:t>relaible</a:t>
            </a:r>
            <a:r>
              <a:rPr lang="en-US" sz="1400" dirty="0"/>
              <a:t> than </a:t>
            </a:r>
            <a:r>
              <a:rPr lang="en-US" sz="1400" dirty="0" err="1"/>
              <a:t>cobranet</a:t>
            </a:r>
            <a:r>
              <a:rPr lang="en-US" sz="1400" dirty="0"/>
              <a:t>. Thus, we subscribe to IP express for a two month's </a:t>
            </a:r>
            <a:r>
              <a:rPr lang="en-US" sz="1400" dirty="0" err="1"/>
              <a:t>trial,November</a:t>
            </a:r>
            <a:r>
              <a:rPr lang="en-US" sz="1400" dirty="0"/>
              <a:t> and December 2022. IP express was impressive and clients are enjoying our internet service.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</a:pPr>
            <a:r>
              <a:rPr lang="en-US" sz="1400" dirty="0"/>
              <a:t>(6) Diesel Purchased in 2001 was used in running the facility during construction before operation commenced in November, 2021 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</a:pPr>
            <a:r>
              <a:rPr lang="en-US" sz="1400" dirty="0"/>
              <a:t>(10) Fumigation exercise were carried out three times in the year, 2022 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</a:pPr>
            <a:r>
              <a:rPr lang="en-US" sz="1400" dirty="0"/>
              <a:t>(11) Thirty five (35) Ac’s were serviced in the Year, 2022.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52071D-DD63-4ADD-8745-E0BE9E79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1651"/>
            <a:ext cx="4323425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0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B08B9-8D60-4869-95D4-0A7B2CF7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C355F-5DE6-46A6-86FA-56316F01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827" y="4776187"/>
            <a:ext cx="3774573" cy="20818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CE6860-95C0-4390-AE18-E60299402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28" y="2081812"/>
            <a:ext cx="3695166" cy="26024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702BE7-84B4-4629-B441-9BC9F0561734}"/>
              </a:ext>
            </a:extLst>
          </p:cNvPr>
          <p:cNvSpPr/>
          <p:nvPr/>
        </p:nvSpPr>
        <p:spPr>
          <a:xfrm>
            <a:off x="584600" y="935041"/>
            <a:ext cx="30251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287B-B100-4FD7-B583-C2161A7FF84F}"/>
              </a:ext>
            </a:extLst>
          </p:cNvPr>
          <p:cNvSpPr txBox="1"/>
          <p:nvPr/>
        </p:nvSpPr>
        <p:spPr>
          <a:xfrm>
            <a:off x="196209" y="2081812"/>
            <a:ext cx="7846960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Q3 has the highest Revenue with a (41.70%) &amp; the Q1 with the least revenue of (9.6%).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 negative 0.05% profit margin in the Q3 indicates that the  company is losing very little money relative to its revenue, while a negative 35.44% PM in Q1 indicates that the company is losing a significant amount of money relative to its revenue. 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product,Private</a:t>
            </a:r>
            <a:r>
              <a:rPr lang="en-US" sz="1400" dirty="0"/>
              <a:t> Office has generated  (39.36%) with the highest Revenue with a (44.17%) occupancy rate, whereas other products(Meeting room, training room, virtual Office) with a (4.39%) has the least Revenue.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Livable &amp; </a:t>
            </a:r>
            <a:r>
              <a:rPr lang="en-US" sz="1400" dirty="0" err="1"/>
              <a:t>Lifestores</a:t>
            </a:r>
            <a:r>
              <a:rPr lang="en-US" sz="1400" dirty="0"/>
              <a:t> Health care are the clients with the highest Sales of approximately (N7m).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month with the highest Revenue generated is November(N8M) with a viability Index of (N5.03) &amp; while February(N275K) with the least Revenue generated &amp; viability Index of (N0.18).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480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F0CC2A-080D-4122-BF8B-F768C382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483" y="596316"/>
            <a:ext cx="1647918" cy="13853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7717B6-BD7B-45C4-BAA7-671A65F4F17F}"/>
              </a:ext>
            </a:extLst>
          </p:cNvPr>
          <p:cNvSpPr/>
          <p:nvPr/>
        </p:nvSpPr>
        <p:spPr>
          <a:xfrm>
            <a:off x="688826" y="1033795"/>
            <a:ext cx="3821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Performance Driver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DDFB8-D871-4257-AB58-168D9C6AF3A6}"/>
              </a:ext>
            </a:extLst>
          </p:cNvPr>
          <p:cNvSpPr txBox="1"/>
          <p:nvPr/>
        </p:nvSpPr>
        <p:spPr>
          <a:xfrm>
            <a:off x="0" y="2180859"/>
            <a:ext cx="4731395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private Office product has being a major drive in generating revenue having </a:t>
            </a:r>
            <a:r>
              <a:rPr lang="en-US" sz="1400" dirty="0" err="1"/>
              <a:t>Lifestores</a:t>
            </a:r>
            <a:r>
              <a:rPr lang="en-US" sz="1400" dirty="0"/>
              <a:t> Pharmaceutical being a major contributor.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DMU subscribed to a yearly plan having the Private Office being the most unit sold.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Toraco</a:t>
            </a:r>
            <a:r>
              <a:rPr lang="en-US" sz="1400" dirty="0"/>
              <a:t> Insurance subscribed to 15 unit of the </a:t>
            </a:r>
            <a:r>
              <a:rPr lang="en-US" sz="1400" dirty="0" err="1"/>
              <a:t>Cowork</a:t>
            </a:r>
            <a:r>
              <a:rPr lang="en-US" sz="1400" dirty="0"/>
              <a:t> with 45 units sold in total, while </a:t>
            </a:r>
            <a:r>
              <a:rPr lang="en-US" sz="1400" dirty="0" err="1"/>
              <a:t>Curacel</a:t>
            </a:r>
            <a:r>
              <a:rPr lang="en-US" sz="1400" dirty="0"/>
              <a:t> Insurance has been the major drive to the Flexi </a:t>
            </a:r>
            <a:r>
              <a:rPr lang="en-US" sz="1400" dirty="0" err="1"/>
              <a:t>Cowork</a:t>
            </a:r>
            <a:r>
              <a:rPr lang="en-US" sz="1400" dirty="0"/>
              <a:t> with 56 units been purchased in total.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EE321-D6C8-46C4-86AC-347D63E8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473" y="4012977"/>
            <a:ext cx="4428927" cy="2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45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D3651EE9-688C-4F19-9D6D-4B755A5F9505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795865A-DF81-47B6-AC24-D84A8A9103FB&quot;"/>
    <we:property name="reportUrl" value="&quot;/groups/me/reports/df1d9870-3e37-4572-9db8-556930f39b5a/ReportSectionaccb1380309cd9c9aa2a?bookmarkGuid=715e6e38-9e62-419c-bba1-4db56530be55&amp;bookmarkUsage=1&amp;ctid=c099d57b-3a7d-431b-9119-e180c128dfad&amp;fromEntryPoint=export&quot;"/>
    <we:property name="reportName" value="&quot;Performance Summary&quot;"/>
    <we:property name="reportState" value="&quot;CONNECTED&quot;"/>
    <we:property name="embedUrl" value="&quot;/reportEmbed?reportId=df1d9870-3e37-4572-9db8-556930f39b5a&amp;config=eyJjbHVzdGVyVXJsIjoiaHR0cHM6Ly9XQUJJLVNPVVRILUFGUklDQS1OT1JUSC1BLVBSSU1BUlktcmVkaXJlY3QuYW5hbHlzaXMud2luZG93cy5uZXQiLCJlbWJlZEZlYXR1cmVzIjp7Im1vZGVybkVtYmVkIjp0cnVlLCJ1c2FnZU1ldHJpY3NWTmV4dCI6dHJ1ZX19&amp;disableSensitivityBanner=true&quot;"/>
    <we:property name="pageName" value="&quot;ReportSectionaccb1380309cd9c9aa2a&quot;"/>
    <we:property name="pageDisplayName" value="&quot;Page 3&quot;"/>
    <we:property name="datasetId" value="&quot;d6c1e123-e346-432f-89d0-534d15802c0b&quot;"/>
    <we:property name="backgroundColor" value="&quot;#FFFFFF&quot;"/>
    <we:property name="bookmark" value="&quot;H4sIAAAAAAAAA+1a62/aSBD/V5C/9E5CJ9vrxzrfKE1PlRKSkjSn06kf9jEGt8b22WsaLuJ/v9k1tJBAIC8CavOBeB+ex29mZ2d2fWPJpCpSNumxEVhH1ts8/zpi5deWY7WtbLmPEpA+jbmksR1zAjzyQpyVFyrJs8o6urEUKwegrpKqZqkmiJ3/fG5bLE3P2UC3YpZW0LYKKKs8Y2nyHzSTcUiVNUzbFlwXaV4yTfJCMQWa7BinYxtFcf4gyJEJlYzhAoRqevtQ5KWatZkQ3CHUJnYkZCQixlyG71TNqBFz83ycFCepQr76kU+Or4sSdbmZQ/LeDIJPPRER6TPOBeE2DT0tnpoUek4XpR/kZSJYip0NOU3taq6N27bel/nI0J3BL3DmcaYSNdEEOifHvXedPvZdGpL2FMH8a4iMzTvdPJNJA8GN9cH8ajmhqhpFzZS0Ht0a0a2LvC4F9CH+0TDcp2iB8zJH+xgJJsBK7EOuVyytjTmR6EmCmqBSWhfdjRPfuLbrvtFTP0/xp7HjAr+t5Lir+Gpx2tYw/9YtAfGV1pFj2I2NGyEiiiXZzGySelKEsWPzkDpRJBnzfd1fJdkgnTmecS/z1EBsVUOG/9Gr+Rf0D01nqjkGMfW8WFsZXGnbNBKBt5GWgmvF8+u71MCRUgbEATcghHiuJyNY73Mzf7rMi97WjlTV/N8ayon2p2XE5wP4/HH+cK9LOks+eXZ63un9veCS7TXOy1JRp2YdL/vvBaQIxWO807ntDzNhWr3O6bGFQzM54gRSaWleZ6WE8u3EMHuXlPOA4d4G5RRYVZfw6HXShzFkuBCmZq2goawj3xi60dtdBGkDnC+8wjdgaMRnPIX1JL571nT6HEt9BsD9Ui2veONzs0XRkWOWCey9LUanTNRwBCoRunUCsdre0CudeK3J21Y/GQwN+QuB4/J43MSCx/jYQ1kbjnqX1Y0znMFUjsGB3I2SW2D2MiKuM93y/vgUJzrvn7371L28LcT5Sae3QgLtsveGbc7K7pCVajluY+NZo8nDYNQLs0l7cPjLQi4zQ3GyfTDYErbPJoBFkU1t3J58mwSOcEOXMblxp3pVB9toXsFKuV+m1UOEODIWFATQwCUh5cR39gFofB2yClO/g0V6QYMGaikoBypt4C4NJWGRL+19gLoHqtVl1fBwoV7QoIHa5o6AUHrAKGU2kSSCvfDqT1miqtZFrvPEQwV7SYcG7jhwgIe+G4RY0HLOfbD9fYDb5OGtbl5n6nDxXlaiAZx6IQR+6ABIzw89kC6J9gHwq4SlPElxXutDJuH6cFFfoUkDPQ+5w10RO44tie8KcMNgPfRL5zbCjxxbREHsMd8BWwoZ2U87tykWi7p5XrVNUdfL1V2QnqPSK9aldRvPcrI6TecnOU8v8B6Wm++0SDkToi6QyaTV1weNj1giMs9qtSe1wh1tXqtkIDHu+r7PIsGo8GXIKd2LPX9dyeBsWZP+WeZ1Mef3NKxavw00sep3ZGLIgmzs8ICVvr1Nfp2ePPX0ZAeHBj894tuFq4NdhE1sdEKfEUECG5OOwA/CSNibD/5fOzYu5U6+y2VIw0BQh3CPYkUn3Ne683qx5OnOAf9pnqnhdjdhZ0KZi7D2mvFePn7zfOnVuquyucCPOAX+6SPRLo6s19ntY417CNy95dytFCsvWrfYBNMkg25aV/pufBZMu/mI5w/ZGZ3bO+OzqqRhfHlmP6z4Ekn4Jqs9vxbN5hVQ2wVfEsYCG7yASWqH+7B54WOcqNNOOUiywz3ouKVFk7hHksaODCI7IML2A5cxstf5wo4r+A2W36ksWxy57VSeey5u9mAr2aUIq3OhX3Xw03KhPb8QK5JxrppPWX6evGPu6Wuzjn7+7THV7a4yju9llqmNpouGs0ZQDoxT5bWqCibgnGVNTVg0BBIw89AZGcZfOXs25eeKOkx/bjr/hAn//gdQBj6lCCsAAA==&quot;"/>
    <we:property name="initialStateBookmark" value="&quot;H4sIAAAAAAAAA+1aWW/bOBD+K4ZeugsYC91H3lw3XRRN7NRJs1gsigVFjmy1sqiVKDdu4P++Q0pufcbK5dhoX2zx0BzfDIczpG41FhdZQqY9MgbtRHvN+Zcxyb+0DK2tpXVfv//+vDN4/2+vc36K3TwTMU8L7eRWEyQfgriOi5IkkgJ2/vOprZEkuSBD2YpIUkBbyyAveEqS+BtUk3FI5CXM2hrcZAnPiSR5KYgASXaC07GNvI0/LORIqIgncAlUVL0DyHgu6jahNDQsX7f0gLKABoSYBN8pqlEl5u75OCmKE4F85WM4Pb3JctTldo7BWzUIjm/TwGIOCUNqhbrv2VI8Mc3knC5KP+R5TEmCnRU5Se16ro3Z1t7mfKzo1nhTnHmailhMJYHO2WnvTWeAfVeKpD5DMP8aIWP1TpenLK4guNXeqV8pJxRFpaiakpTjlRHZuuRlTmEA0Y+G4j5DC1zkHO2jJJgCybEPuV6TpFTmRKJnMWqCSkldZDdOfGXqpvlKTv00w5/Kjgv8GsmxrvhmcdraiH/t5oD4Mu3EUOwmyo0QEUHitDYb821GvcjQQ883goAR4jiyv4jTYVI7nnIv9VRBrBUjgv/o1eFn9A9JZyY5upFv25G0MphM1/2AuvZOWgJuRMhv1qmBwRhzLQNM17Is27RZANt9rvanK571GjtSUYb/lZBPpT8tIz4fwOcP84c7XdJY8sn++UWn9/eCS7a3OC9JaJmodbzsv5eQIBQP8U5j1R9qYVoqEOFQLUcUQ8I0yaufM8hfTxWzN3E+DxjmKijnQIoyhwevkwFMIMWFMFNrBQ2lnTjK0JXe5iJIO+B85hW+A0MlPgkT2E7iu2fNZk+x1GsA7pZqecUrn6sXRYdNSEqxd1WMTh6L0RhETGXrDCLR3NAbnXirydvaIB6OFPlLiuPsdFLFgof42H1ZK45yl5WNPs4ggmNwsNajZAPMnkfEbaZb3h8f40QXg/6bj92rVSEuzjq9DRJIl70zbIck745ILpbjNjaeNJrcD0a5MKu0B4c/L+QyNYrT5sGgIWyfVAALAt3XcXtydMs1qOmZhLCdO9WLOthO81KSs8MyrRyyLINF1AcKvmtanh9ajnEIQOPrkBaY+h0t0gsaVFAz6ofgMx1C0/eYRQKH6YcAdQ9Eq0uK0fFCvaBBBbUeGhQ8ZgPxfaJbzArgILz6YxqLonXJZZ54rGAv6VDBHbkGhJ5juh4WtGEYOqA7hwC3ysNbXV6m4njxXlaiAty3PXAdzwBgtuPZwEwrOATAr2OShHGC81rvUgY3x4v6Bk0q6EMvNEKTRoahM8sxKZieux36pXMb6gSGTgM3soljgM4oC/THndtki0XdPK9qUtT1uFgH6SkqvWxbWrfzLCctk2R+kvP4Au9+uflei5Q+pWWGTKatgTxofMASYTwtxYHUCmvavFTJYEW46zsOCSjxqcO80PcPYs/fVjIYDWvSP3NeZnN+j8Oq9dtQEit+RyaKLLDKDvdY6c1t8uv05LGnJ3s4NPjpEW8Wro52EVax0fAcYlHL1THpcB3XC6i+++D/pWPjUu7kmCHzfM+lvmGFto8VHTVf6s7r2ZKntQP+c56KUbObsD4V6iKsvWW8xyevni692nZVNhf4AafAP30k2seR9Ta7fShxD4H1W879SrHxorXBJpjEKXSTspB343Uw7fJxyO+zMxqrO+OTqiRhfH5mP6z4HEn4Lqs9vRbV5uX6ugkOswhxdbBdwnzdO4TNCx+jWJx38mGcHu9Bx4oWVeIeMD8ymBvorkV1xzUJsQ46X9hzBb/D8nuVpcGR217luePi5gC2kn2KsDkX+lUHPy4XOvALsSyecFF9yvLz5B1zT9+adQz414dUt/vKOL6XWao2mi0aThtDPlROxUtRZITCBUmrmjCrCMSg5qEzEoy/rH5W5eeGOkx+bqrsIt0mrr94ajC/Fu5/JnW0JykrAAA=&quot;"/>
    <we:property name="isFiltersActionButtonVisible" value="true"/>
    <we:property name="reportEmbeddedTime" value="&quot;2023-03-29T14:04:03.282Z&quot;"/>
    <we:property name="creatorTenantId" value="&quot;c099d57b-3a7d-431b-9119-e180c128dfad&quot;"/>
    <we:property name="creatorUserId" value="&quot;10032002451F53A1&quot;"/>
    <we:property name="creatorSessionId" value="&quot;7cd21e58-c7d6-407e-9137-1cf01ebcbec0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20532</TotalTime>
  <Words>812</Words>
  <Application>Microsoft Office PowerPoint</Application>
  <PresentationFormat>Custom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Berlin</vt:lpstr>
      <vt:lpstr>Wakeman Heights Performance Summary 2022</vt:lpstr>
      <vt:lpstr>Contents</vt:lpstr>
      <vt:lpstr>Executive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Wakeman Heights Performance Summary 2022</dc:title>
  <dc:creator>Oyebode Oloyede</dc:creator>
  <cp:lastModifiedBy>Oyebode Oloyede</cp:lastModifiedBy>
  <cp:revision>107</cp:revision>
  <dcterms:created xsi:type="dcterms:W3CDTF">2022-10-02T18:38:48Z</dcterms:created>
  <dcterms:modified xsi:type="dcterms:W3CDTF">2023-03-29T14:09:36Z</dcterms:modified>
</cp:coreProperties>
</file>