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28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1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1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7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707F-2B84-41D3-961E-2A9364A35E1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DC6F-7AA8-4866-95F8-BF2BD3400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1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D38F-82C6-BE37-F1EB-F6C95891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RePower</a:t>
            </a:r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200" dirty="0" err="1"/>
              <a:t>sesiunea</a:t>
            </a:r>
            <a:r>
              <a:rPr lang="en-US" sz="3200" dirty="0"/>
              <a:t> 2024/2025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47BA4-7D5F-AFFD-6DEF-CFE17FBC3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Programul se va desfasura in doua etape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357B-6D48-92FE-9065-3F2A1DE4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Criterii</a:t>
            </a:r>
            <a:r>
              <a:rPr lang="en-US" sz="3200" dirty="0"/>
              <a:t> de </a:t>
            </a:r>
            <a:r>
              <a:rPr lang="en-US" sz="3200" dirty="0" err="1"/>
              <a:t>eligibilitate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Etapa 1 Componenta 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410C-1CE3-B6AB-4F63-84EBB6B8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696"/>
            <a:ext cx="10515600" cy="52940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imobilul</a:t>
            </a:r>
            <a:r>
              <a:rPr lang="en-US" dirty="0"/>
              <a:t> (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clădire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deținut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coproprietate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, sunt </a:t>
            </a:r>
            <a:r>
              <a:rPr lang="en-US" dirty="0" err="1"/>
              <a:t>îndeplinite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.</a:t>
            </a:r>
            <a:r>
              <a:rPr lang="en-US" dirty="0" err="1"/>
              <a:t>beneficiarul</a:t>
            </a:r>
            <a:r>
              <a:rPr lang="en-US" dirty="0"/>
              <a:t> final,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, minim 50% din </a:t>
            </a:r>
            <a:r>
              <a:rPr lang="en-US" dirty="0" err="1"/>
              <a:t>suprafața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a </a:t>
            </a:r>
            <a:r>
              <a:rPr lang="en-US" dirty="0" err="1"/>
              <a:t>clădirii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minim 50% din </a:t>
            </a:r>
            <a:r>
              <a:rPr lang="en-US" dirty="0" err="1"/>
              <a:t>suprafața</a:t>
            </a:r>
            <a:r>
              <a:rPr lang="en-US" dirty="0"/>
              <a:t> </a:t>
            </a:r>
            <a:r>
              <a:rPr lang="en-US" dirty="0" err="1"/>
              <a:t>terenului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.</a:t>
            </a:r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ceilalți</a:t>
            </a:r>
            <a:r>
              <a:rPr lang="en-US" dirty="0"/>
              <a:t> </a:t>
            </a:r>
            <a:r>
              <a:rPr lang="en-US" dirty="0" err="1"/>
              <a:t>proprietari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acordul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(conform </a:t>
            </a:r>
            <a:r>
              <a:rPr lang="en-US" dirty="0" err="1"/>
              <a:t>contractului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Solicitant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consumator</a:t>
            </a:r>
            <a:r>
              <a:rPr lang="en-US" dirty="0"/>
              <a:t> </a:t>
            </a:r>
            <a:r>
              <a:rPr lang="en-US" dirty="0" err="1"/>
              <a:t>vulnerabil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)</a:t>
            </a:r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contractelor</a:t>
            </a:r>
            <a:r>
              <a:rPr lang="en-US" dirty="0"/>
              <a:t> </a:t>
            </a:r>
            <a:r>
              <a:rPr lang="en-US" dirty="0" err="1"/>
              <a:t>comerciale</a:t>
            </a:r>
            <a:r>
              <a:rPr lang="en-US" dirty="0"/>
              <a:t> </a:t>
            </a:r>
            <a:r>
              <a:rPr lang="en-US" dirty="0" err="1"/>
              <a:t>încheiate</a:t>
            </a:r>
            <a:r>
              <a:rPr lang="en-US" dirty="0"/>
              <a:t> cu </a:t>
            </a:r>
            <a:r>
              <a:rPr lang="en-US" dirty="0" err="1"/>
              <a:t>beneficiari</a:t>
            </a:r>
            <a:r>
              <a:rPr lang="en-US" dirty="0"/>
              <a:t> </a:t>
            </a:r>
            <a:r>
              <a:rPr lang="en-US" dirty="0" err="1"/>
              <a:t>finali</a:t>
            </a:r>
            <a:r>
              <a:rPr lang="en-US" dirty="0"/>
              <a:t> al </a:t>
            </a:r>
            <a:r>
              <a:rPr lang="en-US" dirty="0" err="1"/>
              <a:t>căror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amplasarea</a:t>
            </a:r>
            <a:r>
              <a:rPr lang="en-US" dirty="0"/>
              <a:t> de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fotovoltaice</a:t>
            </a:r>
            <a:r>
              <a:rPr lang="en-US" dirty="0"/>
              <a:t> pe 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clădire</a:t>
            </a:r>
            <a:r>
              <a:rPr lang="en-US" dirty="0"/>
              <a:t> </a:t>
            </a:r>
            <a:r>
              <a:rPr lang="en-US" dirty="0" err="1"/>
              <a:t>rezidențiale</a:t>
            </a:r>
            <a:r>
              <a:rPr lang="en-US" dirty="0"/>
              <a:t> </a:t>
            </a:r>
            <a:r>
              <a:rPr lang="en-US" dirty="0" err="1"/>
              <a:t>unifamilială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cărora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instituite</a:t>
            </a:r>
            <a:r>
              <a:rPr lang="en-US" dirty="0"/>
              <a:t> </a:t>
            </a:r>
            <a:r>
              <a:rPr lang="en-US" dirty="0" err="1"/>
              <a:t>ipoteci</a:t>
            </a:r>
            <a:r>
              <a:rPr lang="en-US" dirty="0"/>
              <a:t>, </a:t>
            </a:r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la </a:t>
            </a:r>
            <a:r>
              <a:rPr lang="en-US" dirty="0" err="1"/>
              <a:t>dispoziția</a:t>
            </a:r>
            <a:r>
              <a:rPr lang="en-US" dirty="0"/>
              <a:t> </a:t>
            </a:r>
            <a:r>
              <a:rPr lang="en-US" dirty="0" err="1"/>
              <a:t>solicitantului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justificative (contract de </a:t>
            </a:r>
            <a:r>
              <a:rPr lang="en-US" dirty="0" err="1"/>
              <a:t>ipotecă</a:t>
            </a:r>
            <a:r>
              <a:rPr lang="en-US" dirty="0"/>
              <a:t> </a:t>
            </a:r>
            <a:r>
              <a:rPr lang="en-US" dirty="0" err="1"/>
              <a:t>imobiliară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ultima </a:t>
            </a:r>
            <a:r>
              <a:rPr lang="en-US" dirty="0" err="1"/>
              <a:t>dovadă</a:t>
            </a:r>
            <a:r>
              <a:rPr lang="en-US" dirty="0"/>
              <a:t> a </a:t>
            </a:r>
            <a:r>
              <a:rPr lang="en-US" dirty="0" err="1"/>
              <a:t>obligațiilor</a:t>
            </a:r>
            <a:r>
              <a:rPr lang="en-US" dirty="0"/>
              <a:t> de </a:t>
            </a:r>
            <a:r>
              <a:rPr lang="en-US" dirty="0" err="1"/>
              <a:t>plată</a:t>
            </a:r>
            <a:r>
              <a:rPr lang="en-US" dirty="0"/>
              <a:t>, cu </a:t>
            </a:r>
            <a:r>
              <a:rPr lang="en-US" dirty="0" err="1"/>
              <a:t>condiția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fie </a:t>
            </a:r>
            <a:r>
              <a:rPr lang="en-US" dirty="0" err="1"/>
              <a:t>emisă</a:t>
            </a:r>
            <a:r>
              <a:rPr lang="en-US" dirty="0"/>
              <a:t>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60 </a:t>
            </a:r>
            <a:r>
              <a:rPr lang="en-US" dirty="0" err="1"/>
              <a:t>zile</a:t>
            </a:r>
            <a:r>
              <a:rPr lang="en-US" dirty="0"/>
              <a:t> </a:t>
            </a:r>
            <a:r>
              <a:rPr lang="en-US" dirty="0" err="1"/>
              <a:t>calendaristice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data </a:t>
            </a:r>
            <a:r>
              <a:rPr lang="en-US" dirty="0" err="1"/>
              <a:t>semnării</a:t>
            </a:r>
            <a:r>
              <a:rPr lang="en-US" dirty="0"/>
              <a:t> </a:t>
            </a:r>
            <a:r>
              <a:rPr lang="en-US" dirty="0" err="1"/>
              <a:t>contractului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)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demonstrării</a:t>
            </a:r>
            <a:r>
              <a:rPr lang="en-US" dirty="0"/>
              <a:t> </a:t>
            </a:r>
            <a:r>
              <a:rPr lang="en-US" dirty="0" err="1"/>
              <a:t>îndeplinirii</a:t>
            </a:r>
            <a:r>
              <a:rPr lang="en-US" dirty="0"/>
              <a:t> </a:t>
            </a:r>
            <a:r>
              <a:rPr lang="en-US" dirty="0" err="1"/>
              <a:t>condiției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menținerea</a:t>
            </a:r>
            <a:r>
              <a:rPr lang="en-US" dirty="0"/>
              <a:t> </a:t>
            </a:r>
            <a:r>
              <a:rPr lang="en-US" dirty="0" err="1"/>
              <a:t>proprietății</a:t>
            </a:r>
            <a:r>
              <a:rPr lang="en-US" dirty="0"/>
              <a:t>. </a:t>
            </a:r>
            <a:r>
              <a:rPr lang="en-US" dirty="0" err="1"/>
              <a:t>Neîndeplinirea</a:t>
            </a:r>
            <a:r>
              <a:rPr lang="en-US" dirty="0"/>
              <a:t> </a:t>
            </a:r>
            <a:r>
              <a:rPr lang="en-US" dirty="0" err="1"/>
              <a:t>condiției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sus, </a:t>
            </a:r>
            <a:r>
              <a:rPr lang="en-US" dirty="0" err="1"/>
              <a:t>atrage</a:t>
            </a:r>
            <a:r>
              <a:rPr lang="en-US" dirty="0"/>
              <a:t> </a:t>
            </a:r>
            <a:r>
              <a:rPr lang="en-US" dirty="0" err="1"/>
              <a:t>neeligibilitatea</a:t>
            </a:r>
            <a:r>
              <a:rPr lang="en-US" dirty="0"/>
              <a:t> </a:t>
            </a:r>
            <a:r>
              <a:rPr lang="en-US" dirty="0" err="1"/>
              <a:t>clădirii</a:t>
            </a:r>
            <a:r>
              <a:rPr lang="en-US" dirty="0"/>
              <a:t> </a:t>
            </a:r>
            <a:r>
              <a:rPr lang="en-US" dirty="0" err="1"/>
              <a:t>rezidențiale</a:t>
            </a:r>
            <a:r>
              <a:rPr lang="en-US" dirty="0"/>
              <a:t> </a:t>
            </a:r>
            <a:r>
              <a:rPr lang="en-US" dirty="0" err="1"/>
              <a:t>unifamiliale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imposibilitatea</a:t>
            </a:r>
            <a:r>
              <a:rPr lang="en-US" dirty="0"/>
              <a:t> </a:t>
            </a:r>
            <a:r>
              <a:rPr lang="en-US" dirty="0" err="1"/>
              <a:t>accesării</a:t>
            </a:r>
            <a:r>
              <a:rPr lang="en-US" dirty="0"/>
              <a:t> </a:t>
            </a:r>
            <a:r>
              <a:rPr lang="en-US" dirty="0" err="1"/>
              <a:t>schemei</a:t>
            </a:r>
            <a:r>
              <a:rPr lang="en-US" dirty="0"/>
              <a:t> de </a:t>
            </a:r>
            <a:r>
              <a:rPr lang="en-US" dirty="0" err="1"/>
              <a:t>vouchere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sistemele</a:t>
            </a:r>
            <a:r>
              <a:rPr lang="en-US" dirty="0"/>
              <a:t> de </a:t>
            </a:r>
            <a:r>
              <a:rPr lang="en-US" dirty="0" err="1"/>
              <a:t>panouri</a:t>
            </a:r>
            <a:r>
              <a:rPr lang="en-US" dirty="0"/>
              <a:t>  </a:t>
            </a:r>
            <a:r>
              <a:rPr lang="en-US" dirty="0" err="1"/>
              <a:t>fotovoltaice</a:t>
            </a:r>
            <a:r>
              <a:rPr lang="en-US" dirty="0"/>
              <a:t> sunt </a:t>
            </a:r>
            <a:r>
              <a:rPr lang="en-US" dirty="0" err="1"/>
              <a:t>amplasate</a:t>
            </a:r>
            <a:r>
              <a:rPr lang="en-US" dirty="0"/>
              <a:t> pe </a:t>
            </a:r>
            <a:r>
              <a:rPr lang="en-US" dirty="0" err="1"/>
              <a:t>teren</a:t>
            </a:r>
            <a:r>
              <a:rPr lang="en-US" dirty="0"/>
              <a:t>, </a:t>
            </a:r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demonstreze</a:t>
            </a:r>
            <a:r>
              <a:rPr lang="en-US" dirty="0"/>
              <a:t> </a:t>
            </a:r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întregul</a:t>
            </a:r>
            <a:r>
              <a:rPr lang="en-US" dirty="0"/>
              <a:t> </a:t>
            </a:r>
            <a:r>
              <a:rPr lang="en-US" dirty="0" err="1"/>
              <a:t>imobil</a:t>
            </a:r>
            <a:r>
              <a:rPr lang="en-US" dirty="0"/>
              <a:t> (</a:t>
            </a:r>
            <a:r>
              <a:rPr lang="en-US" dirty="0" err="1"/>
              <a:t>clădire</a:t>
            </a:r>
            <a:r>
              <a:rPr lang="en-US" dirty="0"/>
              <a:t> </a:t>
            </a:r>
            <a:r>
              <a:rPr lang="en-US" dirty="0" err="1"/>
              <a:t>rezidențială</a:t>
            </a:r>
            <a:r>
              <a:rPr lang="en-US" dirty="0"/>
              <a:t> </a:t>
            </a:r>
            <a:r>
              <a:rPr lang="en-US" dirty="0" err="1"/>
              <a:t>unifamilială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aferent</a:t>
            </a:r>
            <a:r>
              <a:rPr lang="en-US" dirty="0"/>
              <a:t>).</a:t>
            </a:r>
          </a:p>
          <a:p>
            <a:r>
              <a:rPr lang="en-US" dirty="0" err="1"/>
              <a:t>instalarea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panouri</a:t>
            </a:r>
            <a:r>
              <a:rPr lang="en-US" dirty="0"/>
              <a:t> </a:t>
            </a:r>
            <a:r>
              <a:rPr lang="en-US" dirty="0" err="1"/>
              <a:t>fotovoltaice</a:t>
            </a:r>
            <a:r>
              <a:rPr lang="en-US" dirty="0"/>
              <a:t> (cu o capacitate </a:t>
            </a:r>
            <a:r>
              <a:rPr lang="en-US" dirty="0" err="1"/>
              <a:t>netă</a:t>
            </a:r>
            <a:r>
              <a:rPr lang="en-US" dirty="0"/>
              <a:t> de cel </a:t>
            </a:r>
            <a:r>
              <a:rPr lang="en-US" dirty="0" err="1"/>
              <a:t>puțin</a:t>
            </a:r>
            <a:r>
              <a:rPr lang="en-US" dirty="0"/>
              <a:t> 3 kW) </a:t>
            </a:r>
            <a:r>
              <a:rPr lang="en-US" dirty="0" err="1"/>
              <a:t>și</a:t>
            </a:r>
            <a:r>
              <a:rPr lang="en-US" dirty="0"/>
              <a:t> </a:t>
            </a:r>
          </a:p>
          <a:p>
            <a:r>
              <a:rPr lang="en-US" dirty="0" err="1"/>
              <a:t>instalarea</a:t>
            </a:r>
            <a:r>
              <a:rPr lang="en-US" dirty="0"/>
              <a:t> de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energiei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(cu o capacitate </a:t>
            </a:r>
            <a:r>
              <a:rPr lang="en-US" dirty="0" err="1"/>
              <a:t>utilizabilă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energiei</a:t>
            </a:r>
            <a:r>
              <a:rPr lang="en-US" dirty="0"/>
              <a:t>  </a:t>
            </a:r>
            <a:r>
              <a:rPr lang="en-US" dirty="0" err="1"/>
              <a:t>electrice</a:t>
            </a:r>
            <a:r>
              <a:rPr lang="en-US" dirty="0"/>
              <a:t> de cel </a:t>
            </a:r>
            <a:r>
              <a:rPr lang="en-US" dirty="0" err="1"/>
              <a:t>puțin</a:t>
            </a:r>
            <a:r>
              <a:rPr lang="en-US" dirty="0"/>
              <a:t> 5 kW).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3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639EF4-4D72-501C-F7EC-63BAC7B99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4793"/>
          </a:xfrm>
        </p:spPr>
        <p:txBody>
          <a:bodyPr/>
          <a:lstStyle/>
          <a:p>
            <a:r>
              <a:rPr lang="en-US" dirty="0"/>
              <a:t>Etapa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9688E3-823F-3209-B57A-CC0454D06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DEPUNERE PROIECTE:  </a:t>
            </a:r>
            <a:r>
              <a:rPr lang="en-US" dirty="0" err="1"/>
              <a:t>încă</a:t>
            </a:r>
            <a:r>
              <a:rPr lang="en-US" dirty="0"/>
              <a:t>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anunțată</a:t>
            </a:r>
            <a:r>
              <a:rPr lang="en-US" dirty="0"/>
              <a:t> de </a:t>
            </a:r>
            <a:r>
              <a:rPr lang="en-US" dirty="0" err="1"/>
              <a:t>autoritatea</a:t>
            </a:r>
            <a:r>
              <a:rPr lang="en-US" dirty="0"/>
              <a:t> </a:t>
            </a:r>
            <a:r>
              <a:rPr lang="en-US" dirty="0" err="1"/>
              <a:t>finanțatoare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7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E8FD-D9AE-0696-E8CE-8C1847DE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06BD-6FC4-20F9-DCF3-8032DC26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adreseaza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 (</a:t>
            </a:r>
            <a:r>
              <a:rPr lang="en-US" dirty="0" err="1"/>
              <a:t>populația</a:t>
            </a:r>
            <a:r>
              <a:rPr lang="en-US" dirty="0"/>
              <a:t> </a:t>
            </a:r>
            <a:r>
              <a:rPr lang="en-US" dirty="0" err="1"/>
              <a:t>generală</a:t>
            </a:r>
            <a:r>
              <a:rPr lang="en-US" dirty="0"/>
              <a:t>), care nu </a:t>
            </a:r>
            <a:r>
              <a:rPr lang="en-US" dirty="0" err="1"/>
              <a:t>dețin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fotovoltaice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acumulatori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instala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panouri</a:t>
            </a:r>
            <a:r>
              <a:rPr lang="en-US" dirty="0"/>
              <a:t> </a:t>
            </a:r>
            <a:r>
              <a:rPr lang="en-US" dirty="0" err="1"/>
              <a:t>fotovoltaice</a:t>
            </a:r>
            <a:r>
              <a:rPr lang="en-US" dirty="0"/>
              <a:t> cu o capacitate </a:t>
            </a:r>
            <a:r>
              <a:rPr lang="en-US" dirty="0" err="1"/>
              <a:t>netă</a:t>
            </a:r>
            <a:r>
              <a:rPr lang="en-US" dirty="0"/>
              <a:t> de cel </a:t>
            </a:r>
            <a:r>
              <a:rPr lang="en-US" dirty="0" err="1"/>
              <a:t>puțin</a:t>
            </a:r>
            <a:r>
              <a:rPr lang="en-US" dirty="0"/>
              <a:t> 3 kW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energiei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cu o capacitate </a:t>
            </a:r>
            <a:r>
              <a:rPr lang="en-US" dirty="0" err="1"/>
              <a:t>utilizabilă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energiei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de cel </a:t>
            </a:r>
            <a:r>
              <a:rPr lang="en-US" dirty="0" err="1"/>
              <a:t>puțin</a:t>
            </a:r>
            <a:r>
              <a:rPr lang="en-US" dirty="0"/>
              <a:t> 5 kW.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0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C63C-4BD8-E36E-1D5C-3697E31E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Criterii</a:t>
            </a:r>
            <a:r>
              <a:rPr lang="en-US" sz="3200" dirty="0"/>
              <a:t> de </a:t>
            </a:r>
            <a:r>
              <a:rPr lang="en-US" sz="3200" dirty="0" err="1"/>
              <a:t>eligibilitate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etapa</a:t>
            </a:r>
            <a:r>
              <a:rPr lang="en-US" sz="3200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FB5C-DBBE-BD39-1779-176A24F3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3920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cu </a:t>
            </a:r>
            <a:r>
              <a:rPr lang="en-US" dirty="0" err="1"/>
              <a:t>domiciliul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România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domiciliu</a:t>
            </a:r>
            <a:r>
              <a:rPr lang="en-US" dirty="0"/>
              <a:t> </a:t>
            </a:r>
            <a:r>
              <a:rPr lang="en-US" dirty="0" err="1"/>
              <a:t>precizată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Cartea</a:t>
            </a:r>
            <a:r>
              <a:rPr lang="en-US" dirty="0"/>
              <a:t> de </a:t>
            </a:r>
            <a:r>
              <a:rPr lang="en-US" dirty="0" err="1"/>
              <a:t>identitate</a:t>
            </a:r>
            <a:r>
              <a:rPr lang="en-US" dirty="0"/>
              <a:t> </a:t>
            </a:r>
            <a:r>
              <a:rPr lang="en-US" dirty="0" err="1"/>
              <a:t>corespunde</a:t>
            </a:r>
            <a:r>
              <a:rPr lang="en-US" dirty="0"/>
              <a:t> cu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clădirii</a:t>
            </a:r>
            <a:r>
              <a:rPr lang="en-US" dirty="0"/>
              <a:t> </a:t>
            </a:r>
            <a:r>
              <a:rPr lang="en-US" dirty="0" err="1"/>
              <a:t>rezidențiale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al </a:t>
            </a:r>
            <a:r>
              <a:rPr lang="en-US" dirty="0" err="1"/>
              <a:t>proiectului</a:t>
            </a:r>
            <a:r>
              <a:rPr lang="en-US" dirty="0"/>
              <a:t>;</a:t>
            </a:r>
          </a:p>
          <a:p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deține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privată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imobilului</a:t>
            </a:r>
            <a:r>
              <a:rPr lang="en-US" dirty="0"/>
              <a:t> (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/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clădire</a:t>
            </a:r>
            <a:r>
              <a:rPr lang="en-US" dirty="0"/>
              <a:t>), la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depunerii</a:t>
            </a:r>
            <a:r>
              <a:rPr lang="en-US" dirty="0"/>
              <a:t> </a:t>
            </a:r>
            <a:r>
              <a:rPr lang="en-US" dirty="0" err="1"/>
              <a:t>cererii</a:t>
            </a:r>
            <a:r>
              <a:rPr lang="en-US" dirty="0"/>
              <a:t> de </a:t>
            </a:r>
            <a:r>
              <a:rPr lang="en-US" dirty="0" err="1"/>
              <a:t>finanțare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plus, </a:t>
            </a:r>
            <a:r>
              <a:rPr lang="en-US" dirty="0" err="1"/>
              <a:t>imobilul</a:t>
            </a:r>
            <a:r>
              <a:rPr lang="en-US" dirty="0"/>
              <a:t> (</a:t>
            </a:r>
            <a:r>
              <a:rPr lang="en-US" dirty="0" err="1"/>
              <a:t>clădire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teren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liber de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sarcini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interdicţii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afectează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;</a:t>
            </a:r>
          </a:p>
          <a:p>
            <a:r>
              <a:rPr lang="en-US" dirty="0" err="1"/>
              <a:t>imobilul</a:t>
            </a:r>
            <a:r>
              <a:rPr lang="en-US" dirty="0"/>
              <a:t> nu face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litigii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ca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invocat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solicitant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,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curs de </a:t>
            </a:r>
            <a:r>
              <a:rPr lang="en-US" dirty="0" err="1"/>
              <a:t>soluţionare</a:t>
            </a:r>
            <a:r>
              <a:rPr lang="en-US" dirty="0"/>
              <a:t> la </a:t>
            </a:r>
            <a:r>
              <a:rPr lang="en-US" dirty="0" err="1"/>
              <a:t>instanţele</a:t>
            </a:r>
            <a:r>
              <a:rPr lang="en-US" dirty="0"/>
              <a:t> </a:t>
            </a:r>
            <a:r>
              <a:rPr lang="en-US" dirty="0" err="1"/>
              <a:t>judecătoreşti</a:t>
            </a:r>
            <a:r>
              <a:rPr lang="en-US" dirty="0"/>
              <a:t>, </a:t>
            </a:r>
            <a:r>
              <a:rPr lang="en-US" dirty="0" err="1"/>
              <a:t>vreunei</a:t>
            </a:r>
            <a:r>
              <a:rPr lang="en-US" dirty="0"/>
              <a:t> </a:t>
            </a:r>
            <a:r>
              <a:rPr lang="en-US" dirty="0" err="1"/>
              <a:t>revendicări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legi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proceduri</a:t>
            </a:r>
            <a:r>
              <a:rPr lang="en-US" dirty="0"/>
              <a:t> de </a:t>
            </a:r>
            <a:r>
              <a:rPr lang="en-US" dirty="0" err="1"/>
              <a:t>expropriere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cauză</a:t>
            </a:r>
            <a:r>
              <a:rPr lang="en-US" dirty="0"/>
              <a:t> de </a:t>
            </a:r>
            <a:r>
              <a:rPr lang="en-US" dirty="0" err="1"/>
              <a:t>utilitate</a:t>
            </a:r>
            <a:r>
              <a:rPr lang="en-US" dirty="0"/>
              <a:t> </a:t>
            </a:r>
            <a:r>
              <a:rPr lang="en-US" dirty="0" err="1"/>
              <a:t>publică</a:t>
            </a:r>
            <a:r>
              <a:rPr lang="en-US" dirty="0"/>
              <a:t>; 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imobilul</a:t>
            </a:r>
            <a:r>
              <a:rPr lang="en-US" dirty="0"/>
              <a:t> (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clădire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deținut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coproprietate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, sunt </a:t>
            </a:r>
            <a:r>
              <a:rPr lang="en-US" dirty="0" err="1"/>
              <a:t>îndeplinite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beneficiarul</a:t>
            </a:r>
            <a:r>
              <a:rPr lang="en-US" dirty="0"/>
              <a:t> final,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, minim 50% din </a:t>
            </a:r>
            <a:r>
              <a:rPr lang="en-US" dirty="0" err="1"/>
              <a:t>suprafața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a </a:t>
            </a:r>
            <a:r>
              <a:rPr lang="en-US" dirty="0" err="1"/>
              <a:t>clădirii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minim 50% din </a:t>
            </a:r>
            <a:r>
              <a:rPr lang="en-US" dirty="0" err="1"/>
              <a:t>suprafața</a:t>
            </a:r>
            <a:r>
              <a:rPr lang="en-US" dirty="0"/>
              <a:t> </a:t>
            </a:r>
            <a:r>
              <a:rPr lang="en-US" dirty="0" err="1"/>
              <a:t>terenului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ceilalți</a:t>
            </a:r>
            <a:r>
              <a:rPr lang="en-US" dirty="0"/>
              <a:t> </a:t>
            </a:r>
            <a:r>
              <a:rPr lang="en-US" dirty="0" err="1"/>
              <a:t>proprietari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acordul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(conform </a:t>
            </a:r>
            <a:r>
              <a:rPr lang="en-US" dirty="0" err="1"/>
              <a:t>contractului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Solicitant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consumator</a:t>
            </a:r>
            <a:r>
              <a:rPr lang="en-US" dirty="0"/>
              <a:t> </a:t>
            </a:r>
            <a:r>
              <a:rPr lang="en-US" dirty="0" err="1"/>
              <a:t>vulnerabil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9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A59-7B9A-891B-2810-83D116D7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Criterii</a:t>
            </a:r>
            <a:r>
              <a:rPr lang="en-US" sz="3200" dirty="0"/>
              <a:t> de </a:t>
            </a:r>
            <a:r>
              <a:rPr lang="en-US" sz="3200" dirty="0" err="1"/>
              <a:t>eligibilitate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etapa</a:t>
            </a:r>
            <a:r>
              <a:rPr lang="en-US" sz="3200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72B5-CE92-C377-3093-19C7B631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756"/>
            <a:ext cx="10515600" cy="557671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clădirea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clasată</a:t>
            </a:r>
            <a:r>
              <a:rPr lang="en-US" dirty="0"/>
              <a:t>/</a:t>
            </a:r>
            <a:r>
              <a:rPr lang="en-US" dirty="0" err="1"/>
              <a:t>în</a:t>
            </a:r>
            <a:r>
              <a:rPr lang="en-US" dirty="0"/>
              <a:t> curs de </a:t>
            </a:r>
            <a:r>
              <a:rPr lang="en-US" dirty="0" err="1"/>
              <a:t>clasare</a:t>
            </a:r>
            <a:r>
              <a:rPr lang="en-US" dirty="0"/>
              <a:t> ca monument </a:t>
            </a:r>
            <a:r>
              <a:rPr lang="en-US" dirty="0" err="1"/>
              <a:t>istoric</a:t>
            </a:r>
            <a:r>
              <a:rPr lang="en-US" dirty="0"/>
              <a:t> </a:t>
            </a:r>
            <a:r>
              <a:rPr lang="en-US" dirty="0" err="1"/>
              <a:t>aflată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patrimoniul</a:t>
            </a:r>
            <a:r>
              <a:rPr lang="en-US" dirty="0"/>
              <a:t> UNESCO,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patrimoniul</a:t>
            </a:r>
            <a:r>
              <a:rPr lang="en-US" dirty="0"/>
              <a:t> cultural </a:t>
            </a:r>
            <a:r>
              <a:rPr lang="en-US" dirty="0" err="1"/>
              <a:t>național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patrimoniul</a:t>
            </a:r>
            <a:r>
              <a:rPr lang="en-US" dirty="0"/>
              <a:t> cultural local din </a:t>
            </a:r>
            <a:r>
              <a:rPr lang="en-US" dirty="0" err="1"/>
              <a:t>mediul</a:t>
            </a:r>
            <a:r>
              <a:rPr lang="en-US" dirty="0"/>
              <a:t> urban </a:t>
            </a:r>
            <a:r>
              <a:rPr lang="en-US" dirty="0" err="1"/>
              <a:t>și</a:t>
            </a:r>
            <a:r>
              <a:rPr lang="en-US" dirty="0"/>
              <a:t> rural.</a:t>
            </a:r>
          </a:p>
          <a:p>
            <a:r>
              <a:rPr lang="en-US" dirty="0" err="1"/>
              <a:t>clădirea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inclusă</a:t>
            </a:r>
            <a:r>
              <a:rPr lang="en-US" dirty="0"/>
              <a:t> pe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patrimoniului</a:t>
            </a:r>
            <a:r>
              <a:rPr lang="en-US" dirty="0"/>
              <a:t> cultural </a:t>
            </a:r>
            <a:r>
              <a:rPr lang="en-US" dirty="0" err="1"/>
              <a:t>mondial</a:t>
            </a:r>
            <a:r>
              <a:rPr lang="en-US" dirty="0"/>
              <a:t> (</a:t>
            </a:r>
            <a:r>
              <a:rPr lang="en-US" dirty="0" err="1"/>
              <a:t>Hotărârea</a:t>
            </a:r>
            <a:r>
              <a:rPr lang="en-US" dirty="0"/>
              <a:t> </a:t>
            </a:r>
            <a:r>
              <a:rPr lang="en-US" dirty="0" err="1"/>
              <a:t>Guvernului</a:t>
            </a:r>
            <a:r>
              <a:rPr lang="en-US" dirty="0"/>
              <a:t> nr.493/2004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aprobarea</a:t>
            </a:r>
            <a:r>
              <a:rPr lang="en-US" dirty="0"/>
              <a:t> </a:t>
            </a:r>
            <a:r>
              <a:rPr lang="en-US" dirty="0" err="1"/>
              <a:t>Metodologiei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monumentelor</a:t>
            </a:r>
            <a:r>
              <a:rPr lang="en-US" dirty="0"/>
              <a:t> </a:t>
            </a:r>
            <a:r>
              <a:rPr lang="en-US" dirty="0" err="1"/>
              <a:t>istorice</a:t>
            </a:r>
            <a:r>
              <a:rPr lang="en-US" dirty="0"/>
              <a:t> </a:t>
            </a:r>
            <a:r>
              <a:rPr lang="en-US" dirty="0" err="1"/>
              <a:t>înscrise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Lista </a:t>
            </a:r>
            <a:r>
              <a:rPr lang="en-US" dirty="0" err="1"/>
              <a:t>patrimoniului</a:t>
            </a:r>
            <a:r>
              <a:rPr lang="en-US" dirty="0"/>
              <a:t> </a:t>
            </a:r>
            <a:r>
              <a:rPr lang="en-US" dirty="0" err="1"/>
              <a:t>mondial</a:t>
            </a:r>
            <a:r>
              <a:rPr lang="en-US" dirty="0"/>
              <a:t>, </a:t>
            </a:r>
            <a:r>
              <a:rPr lang="en-US" dirty="0" err="1"/>
              <a:t>anexa</a:t>
            </a:r>
            <a:r>
              <a:rPr lang="en-US" dirty="0"/>
              <a:t> A),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patrimoniului</a:t>
            </a:r>
            <a:r>
              <a:rPr lang="en-US" dirty="0"/>
              <a:t> cultural </a:t>
            </a:r>
            <a:r>
              <a:rPr lang="en-US" dirty="0" err="1"/>
              <a:t>naţional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patrimoniului</a:t>
            </a:r>
            <a:r>
              <a:rPr lang="en-US" dirty="0"/>
              <a:t> cultural local din </a:t>
            </a:r>
            <a:r>
              <a:rPr lang="en-US" dirty="0" err="1"/>
              <a:t>mediul</a:t>
            </a:r>
            <a:r>
              <a:rPr lang="en-US" dirty="0"/>
              <a:t> urban </a:t>
            </a:r>
            <a:r>
              <a:rPr lang="en-US" dirty="0" err="1"/>
              <a:t>și</a:t>
            </a:r>
            <a:r>
              <a:rPr lang="en-US" dirty="0"/>
              <a:t> rural (</a:t>
            </a:r>
            <a:r>
              <a:rPr lang="en-US" dirty="0" err="1"/>
              <a:t>Ordinul</a:t>
            </a:r>
            <a:r>
              <a:rPr lang="en-US" dirty="0"/>
              <a:t> nr. 2828 din 24 </a:t>
            </a:r>
            <a:r>
              <a:rPr lang="en-US" dirty="0" err="1"/>
              <a:t>decembrie</a:t>
            </a:r>
            <a:r>
              <a:rPr lang="en-US" dirty="0"/>
              <a:t> 2015, </a:t>
            </a:r>
            <a:r>
              <a:rPr lang="en-US" dirty="0" err="1"/>
              <a:t>emis</a:t>
            </a:r>
            <a:r>
              <a:rPr lang="en-US" dirty="0"/>
              <a:t> de </a:t>
            </a:r>
            <a:r>
              <a:rPr lang="en-US" dirty="0" err="1"/>
              <a:t>ministrul</a:t>
            </a:r>
            <a:r>
              <a:rPr lang="en-US" dirty="0"/>
              <a:t> </a:t>
            </a:r>
            <a:r>
              <a:rPr lang="en-US" dirty="0" err="1"/>
              <a:t>culturii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anexei</a:t>
            </a:r>
            <a:r>
              <a:rPr lang="en-US" dirty="0"/>
              <a:t> nr. 1 la </a:t>
            </a:r>
            <a:r>
              <a:rPr lang="en-US" dirty="0" err="1"/>
              <a:t>Ordinul</a:t>
            </a:r>
            <a:r>
              <a:rPr lang="en-US" dirty="0"/>
              <a:t> </a:t>
            </a:r>
            <a:r>
              <a:rPr lang="en-US" dirty="0" err="1"/>
              <a:t>ministrului</a:t>
            </a:r>
            <a:r>
              <a:rPr lang="en-US" dirty="0"/>
              <a:t> </a:t>
            </a:r>
            <a:r>
              <a:rPr lang="en-US" dirty="0" err="1"/>
              <a:t>culturii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cultelor</a:t>
            </a:r>
            <a:r>
              <a:rPr lang="en-US" dirty="0"/>
              <a:t> nr. 2.314/2004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aprobarea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</a:t>
            </a:r>
            <a:r>
              <a:rPr lang="en-US" dirty="0" err="1"/>
              <a:t>monumentelor</a:t>
            </a:r>
            <a:r>
              <a:rPr lang="en-US" dirty="0"/>
              <a:t> </a:t>
            </a:r>
            <a:r>
              <a:rPr lang="en-US" dirty="0" err="1"/>
              <a:t>istorice</a:t>
            </a:r>
            <a:r>
              <a:rPr lang="en-US" dirty="0"/>
              <a:t>, </a:t>
            </a:r>
            <a:r>
              <a:rPr lang="en-US" dirty="0" err="1"/>
              <a:t>actualizată</a:t>
            </a:r>
            <a:r>
              <a:rPr lang="en-US" dirty="0"/>
              <a:t>,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Listei</a:t>
            </a:r>
            <a:r>
              <a:rPr lang="en-US" dirty="0"/>
              <a:t> </a:t>
            </a:r>
            <a:r>
              <a:rPr lang="en-US" dirty="0" err="1"/>
              <a:t>monumentelor</a:t>
            </a:r>
            <a:r>
              <a:rPr lang="en-US" dirty="0"/>
              <a:t> </a:t>
            </a:r>
            <a:r>
              <a:rPr lang="en-US" dirty="0" err="1"/>
              <a:t>istorice</a:t>
            </a:r>
            <a:r>
              <a:rPr lang="en-US" dirty="0"/>
              <a:t> </a:t>
            </a:r>
            <a:r>
              <a:rPr lang="en-US" dirty="0" err="1"/>
              <a:t>dispărute</a:t>
            </a:r>
            <a:r>
              <a:rPr lang="en-US" dirty="0"/>
              <a:t>, cu </a:t>
            </a:r>
            <a:r>
              <a:rPr lang="en-US" dirty="0" err="1"/>
              <a:t>modificările</a:t>
            </a:r>
            <a:r>
              <a:rPr lang="en-US" dirty="0"/>
              <a:t> </a:t>
            </a:r>
            <a:r>
              <a:rPr lang="en-US" dirty="0" err="1"/>
              <a:t>ulterioare</a:t>
            </a:r>
            <a:r>
              <a:rPr lang="en-US" dirty="0"/>
              <a:t>).</a:t>
            </a:r>
          </a:p>
          <a:p>
            <a:r>
              <a:rPr lang="en-US" dirty="0" err="1"/>
              <a:t>clădirea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amplasată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zonă</a:t>
            </a:r>
            <a:r>
              <a:rPr lang="en-US" dirty="0"/>
              <a:t> de </a:t>
            </a:r>
            <a:r>
              <a:rPr lang="en-US" dirty="0" err="1"/>
              <a:t>protecție</a:t>
            </a:r>
            <a:r>
              <a:rPr lang="en-US" dirty="0"/>
              <a:t> a </a:t>
            </a:r>
            <a:r>
              <a:rPr lang="en-US" dirty="0" err="1"/>
              <a:t>monumentelor</a:t>
            </a:r>
            <a:r>
              <a:rPr lang="en-US" dirty="0"/>
              <a:t> </a:t>
            </a:r>
            <a:r>
              <a:rPr lang="en-US" dirty="0" err="1"/>
              <a:t>istorice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zone </a:t>
            </a:r>
            <a:r>
              <a:rPr lang="en-US" dirty="0" err="1"/>
              <a:t>construite</a:t>
            </a:r>
            <a:r>
              <a:rPr lang="en-US" dirty="0"/>
              <a:t> </a:t>
            </a:r>
            <a:r>
              <a:rPr lang="en-US" dirty="0" err="1"/>
              <a:t>protejate</a:t>
            </a:r>
            <a:r>
              <a:rPr lang="en-US" dirty="0"/>
              <a:t> </a:t>
            </a:r>
            <a:r>
              <a:rPr lang="en-US" dirty="0" err="1"/>
              <a:t>aprobate</a:t>
            </a:r>
            <a:r>
              <a:rPr lang="en-US" dirty="0"/>
              <a:t> conform </a:t>
            </a:r>
            <a:r>
              <a:rPr lang="en-US" dirty="0" err="1"/>
              <a:t>legii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contractelor</a:t>
            </a:r>
            <a:r>
              <a:rPr lang="en-US" dirty="0"/>
              <a:t> </a:t>
            </a:r>
            <a:r>
              <a:rPr lang="en-US" dirty="0" err="1"/>
              <a:t>comerciale</a:t>
            </a:r>
            <a:r>
              <a:rPr lang="en-US" dirty="0"/>
              <a:t> </a:t>
            </a:r>
            <a:r>
              <a:rPr lang="en-US" dirty="0" err="1"/>
              <a:t>încheiate</a:t>
            </a:r>
            <a:r>
              <a:rPr lang="en-US" dirty="0"/>
              <a:t> cu </a:t>
            </a:r>
            <a:r>
              <a:rPr lang="en-US" dirty="0" err="1"/>
              <a:t>beneficiari</a:t>
            </a:r>
            <a:r>
              <a:rPr lang="en-US" dirty="0"/>
              <a:t> </a:t>
            </a:r>
            <a:r>
              <a:rPr lang="en-US" dirty="0" err="1"/>
              <a:t>finali</a:t>
            </a:r>
            <a:r>
              <a:rPr lang="en-US" dirty="0"/>
              <a:t> al </a:t>
            </a:r>
            <a:r>
              <a:rPr lang="en-US" dirty="0" err="1"/>
              <a:t>căror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amplasarea</a:t>
            </a:r>
            <a:r>
              <a:rPr lang="en-US" dirty="0"/>
              <a:t> de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fotovoltaice</a:t>
            </a:r>
            <a:r>
              <a:rPr lang="en-US" dirty="0"/>
              <a:t> pe 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clădire</a:t>
            </a:r>
            <a:r>
              <a:rPr lang="en-US" dirty="0"/>
              <a:t> </a:t>
            </a:r>
            <a:r>
              <a:rPr lang="en-US" dirty="0" err="1"/>
              <a:t>rezidențiale</a:t>
            </a:r>
            <a:r>
              <a:rPr lang="en-US" dirty="0"/>
              <a:t> </a:t>
            </a:r>
            <a:r>
              <a:rPr lang="en-US" dirty="0" err="1"/>
              <a:t>unifamilială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cărora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instituite</a:t>
            </a:r>
            <a:r>
              <a:rPr lang="en-US" dirty="0"/>
              <a:t> </a:t>
            </a:r>
            <a:r>
              <a:rPr lang="en-US" dirty="0" err="1"/>
              <a:t>ipoteci</a:t>
            </a:r>
            <a:r>
              <a:rPr lang="en-US" dirty="0"/>
              <a:t>, </a:t>
            </a:r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la </a:t>
            </a:r>
            <a:r>
              <a:rPr lang="en-US" dirty="0" err="1"/>
              <a:t>dispoziția</a:t>
            </a:r>
            <a:r>
              <a:rPr lang="en-US" dirty="0"/>
              <a:t> </a:t>
            </a:r>
            <a:r>
              <a:rPr lang="en-US" dirty="0" err="1"/>
              <a:t>solicitantului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justificative (contract de </a:t>
            </a:r>
            <a:r>
              <a:rPr lang="en-US" dirty="0" err="1"/>
              <a:t>ipotecă</a:t>
            </a:r>
            <a:r>
              <a:rPr lang="en-US" dirty="0"/>
              <a:t> </a:t>
            </a:r>
            <a:r>
              <a:rPr lang="en-US" dirty="0" err="1"/>
              <a:t>imobiliară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ultima </a:t>
            </a:r>
            <a:r>
              <a:rPr lang="en-US" dirty="0" err="1"/>
              <a:t>dovadă</a:t>
            </a:r>
            <a:r>
              <a:rPr lang="en-US" dirty="0"/>
              <a:t> a </a:t>
            </a:r>
            <a:r>
              <a:rPr lang="en-US" dirty="0" err="1"/>
              <a:t>obligațiilor</a:t>
            </a:r>
            <a:r>
              <a:rPr lang="en-US" dirty="0"/>
              <a:t> de </a:t>
            </a:r>
            <a:r>
              <a:rPr lang="en-US" dirty="0" err="1"/>
              <a:t>plată</a:t>
            </a:r>
            <a:r>
              <a:rPr lang="en-US" dirty="0"/>
              <a:t>, cu </a:t>
            </a:r>
            <a:r>
              <a:rPr lang="en-US" dirty="0" err="1"/>
              <a:t>condiția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fie </a:t>
            </a:r>
            <a:r>
              <a:rPr lang="en-US" dirty="0" err="1"/>
              <a:t>emisă</a:t>
            </a:r>
            <a:r>
              <a:rPr lang="en-US" dirty="0"/>
              <a:t>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60 </a:t>
            </a:r>
            <a:r>
              <a:rPr lang="en-US" dirty="0" err="1"/>
              <a:t>zile</a:t>
            </a:r>
            <a:r>
              <a:rPr lang="en-US" dirty="0"/>
              <a:t> </a:t>
            </a:r>
            <a:r>
              <a:rPr lang="en-US" dirty="0" err="1"/>
              <a:t>calendaristice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data </a:t>
            </a:r>
            <a:r>
              <a:rPr lang="en-US" dirty="0" err="1"/>
              <a:t>semnării</a:t>
            </a:r>
            <a:r>
              <a:rPr lang="en-US" dirty="0"/>
              <a:t> </a:t>
            </a:r>
            <a:r>
              <a:rPr lang="en-US" dirty="0" err="1"/>
              <a:t>contractului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)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demonstrării</a:t>
            </a:r>
            <a:r>
              <a:rPr lang="en-US" dirty="0"/>
              <a:t> </a:t>
            </a:r>
            <a:r>
              <a:rPr lang="en-US" dirty="0" err="1"/>
              <a:t>îndeplinirii</a:t>
            </a:r>
            <a:r>
              <a:rPr lang="en-US" dirty="0"/>
              <a:t> </a:t>
            </a:r>
            <a:r>
              <a:rPr lang="en-US" dirty="0" err="1"/>
              <a:t>condiției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menținerea</a:t>
            </a:r>
            <a:r>
              <a:rPr lang="en-US" dirty="0"/>
              <a:t> </a:t>
            </a:r>
            <a:r>
              <a:rPr lang="en-US" dirty="0" err="1"/>
              <a:t>proprietății</a:t>
            </a:r>
            <a:r>
              <a:rPr lang="en-US" dirty="0"/>
              <a:t>. </a:t>
            </a:r>
            <a:r>
              <a:rPr lang="en-US" dirty="0" err="1"/>
              <a:t>Neîndeplinirea</a:t>
            </a:r>
            <a:r>
              <a:rPr lang="en-US" dirty="0"/>
              <a:t> </a:t>
            </a:r>
            <a:r>
              <a:rPr lang="en-US" dirty="0" err="1"/>
              <a:t>condiției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sus, </a:t>
            </a:r>
            <a:r>
              <a:rPr lang="en-US" dirty="0" err="1"/>
              <a:t>atrage</a:t>
            </a:r>
            <a:r>
              <a:rPr lang="en-US" dirty="0"/>
              <a:t> </a:t>
            </a:r>
            <a:r>
              <a:rPr lang="en-US" dirty="0" err="1"/>
              <a:t>neeligibilitatea</a:t>
            </a:r>
            <a:r>
              <a:rPr lang="en-US" dirty="0"/>
              <a:t> </a:t>
            </a:r>
            <a:r>
              <a:rPr lang="en-US" dirty="0" err="1"/>
              <a:t>clădirii</a:t>
            </a:r>
            <a:r>
              <a:rPr lang="en-US" dirty="0"/>
              <a:t> </a:t>
            </a:r>
            <a:r>
              <a:rPr lang="en-US" dirty="0" err="1"/>
              <a:t>rezidențiale</a:t>
            </a:r>
            <a:r>
              <a:rPr lang="en-US" dirty="0"/>
              <a:t> </a:t>
            </a:r>
            <a:r>
              <a:rPr lang="en-US" dirty="0" err="1"/>
              <a:t>unifamiliale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imposibilitatea</a:t>
            </a:r>
            <a:r>
              <a:rPr lang="en-US" dirty="0"/>
              <a:t> </a:t>
            </a:r>
            <a:r>
              <a:rPr lang="en-US" dirty="0" err="1"/>
              <a:t>accesării</a:t>
            </a:r>
            <a:r>
              <a:rPr lang="en-US" dirty="0"/>
              <a:t> </a:t>
            </a:r>
            <a:r>
              <a:rPr lang="en-US" dirty="0" err="1"/>
              <a:t>schemei</a:t>
            </a:r>
            <a:r>
              <a:rPr lang="en-US" dirty="0"/>
              <a:t> de </a:t>
            </a:r>
            <a:r>
              <a:rPr lang="en-US" dirty="0" err="1"/>
              <a:t>vouchere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sistemele</a:t>
            </a:r>
            <a:r>
              <a:rPr lang="en-US" dirty="0"/>
              <a:t> de </a:t>
            </a:r>
            <a:r>
              <a:rPr lang="en-US" dirty="0" err="1"/>
              <a:t>panouri</a:t>
            </a:r>
            <a:r>
              <a:rPr lang="en-US" dirty="0"/>
              <a:t>  </a:t>
            </a:r>
            <a:r>
              <a:rPr lang="en-US" dirty="0" err="1"/>
              <a:t>fotovoltaice</a:t>
            </a:r>
            <a:r>
              <a:rPr lang="en-US" dirty="0"/>
              <a:t> sunt </a:t>
            </a:r>
            <a:r>
              <a:rPr lang="en-US" dirty="0" err="1"/>
              <a:t>amplasate</a:t>
            </a:r>
            <a:r>
              <a:rPr lang="en-US" dirty="0"/>
              <a:t> pe </a:t>
            </a:r>
            <a:r>
              <a:rPr lang="en-US" dirty="0" err="1"/>
              <a:t>teren</a:t>
            </a:r>
            <a:r>
              <a:rPr lang="en-US" dirty="0"/>
              <a:t>, </a:t>
            </a:r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demonstreze</a:t>
            </a:r>
            <a:r>
              <a:rPr lang="en-US" dirty="0"/>
              <a:t> </a:t>
            </a:r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întregul</a:t>
            </a:r>
            <a:r>
              <a:rPr lang="en-US" dirty="0"/>
              <a:t> </a:t>
            </a:r>
            <a:r>
              <a:rPr lang="en-US" dirty="0" err="1"/>
              <a:t>imobil</a:t>
            </a:r>
            <a:r>
              <a:rPr lang="en-US" dirty="0"/>
              <a:t> (</a:t>
            </a:r>
            <a:r>
              <a:rPr lang="en-US" dirty="0" err="1"/>
              <a:t>clădire</a:t>
            </a:r>
            <a:r>
              <a:rPr lang="en-US" dirty="0"/>
              <a:t> </a:t>
            </a:r>
            <a:r>
              <a:rPr lang="en-US" dirty="0" err="1"/>
              <a:t>rezidențială</a:t>
            </a:r>
            <a:r>
              <a:rPr lang="en-US" dirty="0"/>
              <a:t> </a:t>
            </a:r>
            <a:r>
              <a:rPr lang="en-US" dirty="0" err="1"/>
              <a:t>unifamilială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aferent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DD3A2F-EFBD-CC40-5929-13342EE4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6948"/>
            <a:ext cx="10515600" cy="1325563"/>
          </a:xfrm>
        </p:spPr>
        <p:txBody>
          <a:bodyPr/>
          <a:lstStyle/>
          <a:p>
            <a:r>
              <a:rPr lang="it-IT" dirty="0"/>
              <a:t>Pasii pe care trebuie sa-i urmati pentru accesarea acestui program: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7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D67164-8FE0-6179-2161-166CA613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Etapa 1 (</a:t>
            </a:r>
            <a:r>
              <a:rPr lang="en-US" dirty="0" err="1"/>
              <a:t>componentele</a:t>
            </a:r>
            <a:r>
              <a:rPr lang="en-US" dirty="0"/>
              <a:t> A </a:t>
            </a:r>
            <a:r>
              <a:rPr lang="en-US" dirty="0" err="1"/>
              <a:t>și</a:t>
            </a:r>
            <a:r>
              <a:rPr lang="en-US" dirty="0"/>
              <a:t> B) </a:t>
            </a:r>
            <a:br>
              <a:rPr lang="en-US" dirty="0"/>
            </a:br>
            <a:r>
              <a:rPr lang="en-US" dirty="0" err="1"/>
              <a:t>pana</a:t>
            </a:r>
            <a:r>
              <a:rPr lang="en-US" dirty="0"/>
              <a:t> la data DE  29.11.2024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9E06C-864F-1552-DCED-B7585D90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407"/>
            <a:ext cx="10515600" cy="4351338"/>
          </a:xfrm>
        </p:spPr>
        <p:txBody>
          <a:bodyPr/>
          <a:lstStyle/>
          <a:p>
            <a:r>
              <a:rPr lang="en-US" dirty="0" err="1"/>
              <a:t>verificati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îndepliniti</a:t>
            </a:r>
            <a:r>
              <a:rPr lang="en-US" dirty="0"/>
              <a:t> </a:t>
            </a:r>
            <a:r>
              <a:rPr lang="en-US" dirty="0" err="1"/>
              <a:t>criteriile</a:t>
            </a:r>
            <a:r>
              <a:rPr lang="en-US" dirty="0"/>
              <a:t> de </a:t>
            </a:r>
            <a:r>
              <a:rPr lang="en-US" dirty="0" err="1"/>
              <a:t>eligibilitate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 </a:t>
            </a:r>
            <a:r>
              <a:rPr lang="en-US" dirty="0" err="1"/>
              <a:t>obțineti</a:t>
            </a:r>
            <a:r>
              <a:rPr lang="en-US" dirty="0"/>
              <a:t> </a:t>
            </a:r>
            <a:r>
              <a:rPr lang="en-US" dirty="0" err="1"/>
              <a:t>extrasul</a:t>
            </a:r>
            <a:r>
              <a:rPr lang="en-US" dirty="0"/>
              <a:t> de carte </a:t>
            </a:r>
            <a:r>
              <a:rPr lang="en-US" dirty="0" err="1"/>
              <a:t>funciară</a:t>
            </a:r>
            <a:r>
              <a:rPr lang="en-US" dirty="0"/>
              <a:t> !</a:t>
            </a:r>
          </a:p>
          <a:p>
            <a:r>
              <a:rPr lang="en-US" dirty="0" err="1"/>
              <a:t>publicarea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cu  </a:t>
            </a:r>
            <a:r>
              <a:rPr lang="en-US" dirty="0" err="1"/>
              <a:t>instalatori</a:t>
            </a:r>
            <a:r>
              <a:rPr lang="en-US" dirty="0"/>
              <a:t> </a:t>
            </a:r>
            <a:r>
              <a:rPr lang="en-US" dirty="0" err="1"/>
              <a:t>validați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face  </a:t>
            </a:r>
            <a:r>
              <a:rPr lang="en-US" dirty="0" err="1"/>
              <a:t>până</a:t>
            </a:r>
            <a:r>
              <a:rPr lang="en-US" dirty="0"/>
              <a:t> la data de  29.11.2024.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6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EFF5-688C-B839-0D21-5079D710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Etapa 1 (</a:t>
            </a:r>
            <a:r>
              <a:rPr lang="en-US" dirty="0" err="1"/>
              <a:t>componentele</a:t>
            </a:r>
            <a:r>
              <a:rPr lang="en-US" dirty="0"/>
              <a:t> A </a:t>
            </a:r>
            <a:r>
              <a:rPr lang="en-US" dirty="0" err="1"/>
              <a:t>și</a:t>
            </a:r>
            <a:r>
              <a:rPr lang="en-US" dirty="0"/>
              <a:t> B) </a:t>
            </a:r>
            <a:br>
              <a:rPr lang="en-US" dirty="0"/>
            </a:br>
            <a:r>
              <a:rPr lang="en-US" dirty="0" err="1"/>
              <a:t>După</a:t>
            </a:r>
            <a:r>
              <a:rPr lang="en-US" dirty="0"/>
              <a:t> data de 29.11.2024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7F8F-7D2C-C1EF-6E92-04722A7D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314"/>
            <a:ext cx="10515600" cy="4351338"/>
          </a:xfrm>
        </p:spPr>
        <p:txBody>
          <a:bodyPr/>
          <a:lstStyle/>
          <a:p>
            <a:r>
              <a:rPr lang="en-US" dirty="0" err="1"/>
              <a:t>verificati</a:t>
            </a:r>
            <a:r>
              <a:rPr lang="en-US" dirty="0"/>
              <a:t> 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instalatorilor</a:t>
            </a:r>
            <a:r>
              <a:rPr lang="en-US" dirty="0"/>
              <a:t> </a:t>
            </a:r>
            <a:r>
              <a:rPr lang="en-US" dirty="0" err="1"/>
              <a:t>validați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obțineti</a:t>
            </a:r>
            <a:r>
              <a:rPr lang="en-US" dirty="0"/>
              <a:t> </a:t>
            </a:r>
            <a:r>
              <a:rPr lang="en-US" dirty="0" err="1"/>
              <a:t>oferte</a:t>
            </a:r>
            <a:r>
              <a:rPr lang="en-US" dirty="0"/>
              <a:t> de la </a:t>
            </a:r>
            <a:r>
              <a:rPr lang="en-US" dirty="0" err="1"/>
              <a:t>acestia</a:t>
            </a:r>
            <a:r>
              <a:rPr lang="en-US" dirty="0"/>
              <a:t>;</a:t>
            </a:r>
          </a:p>
          <a:p>
            <a:r>
              <a:rPr lang="en-US" dirty="0" err="1"/>
              <a:t>alegeti</a:t>
            </a:r>
            <a:r>
              <a:rPr lang="en-US" dirty="0"/>
              <a:t> </a:t>
            </a:r>
            <a:r>
              <a:rPr lang="en-US" dirty="0" err="1"/>
              <a:t>instalatorul</a:t>
            </a:r>
            <a:r>
              <a:rPr lang="en-US" dirty="0"/>
              <a:t> cu care </a:t>
            </a:r>
            <a:r>
              <a:rPr lang="en-US" dirty="0" err="1"/>
              <a:t>vreti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implementati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;</a:t>
            </a:r>
          </a:p>
          <a:p>
            <a:r>
              <a:rPr lang="en-US" dirty="0" err="1"/>
              <a:t>mergeti</a:t>
            </a:r>
            <a:r>
              <a:rPr lang="en-US" dirty="0"/>
              <a:t> la </a:t>
            </a:r>
            <a:r>
              <a:rPr lang="en-US" dirty="0" err="1"/>
              <a:t>instalatorul</a:t>
            </a:r>
            <a:r>
              <a:rPr lang="en-US" dirty="0"/>
              <a:t> </a:t>
            </a:r>
            <a:r>
              <a:rPr lang="en-US" dirty="0" err="1"/>
              <a:t>validat</a:t>
            </a:r>
            <a:r>
              <a:rPr lang="en-US" dirty="0"/>
              <a:t> cu </a:t>
            </a:r>
            <a:r>
              <a:rPr lang="en-US" dirty="0" err="1"/>
              <a:t>extrasul</a:t>
            </a:r>
            <a:r>
              <a:rPr lang="en-US" dirty="0"/>
              <a:t> CF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cartea</a:t>
            </a:r>
            <a:r>
              <a:rPr lang="en-US" dirty="0"/>
              <a:t> de </a:t>
            </a:r>
            <a:r>
              <a:rPr lang="en-US" dirty="0" err="1"/>
              <a:t>identitate</a:t>
            </a:r>
            <a:r>
              <a:rPr lang="en-US" dirty="0"/>
              <a:t>;</a:t>
            </a:r>
          </a:p>
          <a:p>
            <a:r>
              <a:rPr lang="en-US" dirty="0" err="1"/>
              <a:t>instalatorul</a:t>
            </a:r>
            <a:r>
              <a:rPr lang="en-US" dirty="0"/>
              <a:t> </a:t>
            </a:r>
            <a:r>
              <a:rPr lang="en-US" dirty="0" err="1"/>
              <a:t>verifică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respectati</a:t>
            </a:r>
            <a:r>
              <a:rPr lang="en-US" dirty="0"/>
              <a:t> </a:t>
            </a:r>
            <a:r>
              <a:rPr lang="en-US" dirty="0" err="1"/>
              <a:t>criteriile</a:t>
            </a:r>
            <a:r>
              <a:rPr lang="en-US" dirty="0"/>
              <a:t> de </a:t>
            </a:r>
            <a:r>
              <a:rPr lang="en-US" dirty="0" err="1"/>
              <a:t>eligibilitate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regulă</a:t>
            </a:r>
            <a:r>
              <a:rPr lang="en-US" dirty="0"/>
              <a:t> </a:t>
            </a:r>
            <a:r>
              <a:rPr lang="en-US" dirty="0" err="1"/>
              <a:t>semnati</a:t>
            </a:r>
            <a:r>
              <a:rPr lang="en-US" dirty="0"/>
              <a:t>  </a:t>
            </a:r>
            <a:r>
              <a:rPr lang="en-US" dirty="0" err="1"/>
              <a:t>contractul</a:t>
            </a:r>
            <a:r>
              <a:rPr lang="en-US" dirty="0"/>
              <a:t> cu </a:t>
            </a:r>
            <a:r>
              <a:rPr lang="en-US" dirty="0" err="1"/>
              <a:t>acesta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Mai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instalatorul</a:t>
            </a:r>
            <a:r>
              <a:rPr lang="en-US" dirty="0"/>
              <a:t> </a:t>
            </a:r>
            <a:r>
              <a:rPr lang="en-US" dirty="0" err="1"/>
              <a:t>depune</a:t>
            </a:r>
            <a:r>
              <a:rPr lang="en-US" dirty="0"/>
              <a:t> </a:t>
            </a:r>
            <a:r>
              <a:rPr lang="en-US" dirty="0" err="1"/>
              <a:t>proiectele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beneficiarilor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cerere</a:t>
            </a:r>
            <a:r>
              <a:rPr lang="en-US" dirty="0"/>
              <a:t> 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2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9955-D40F-0221-A6BB-B9DBF09F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dirty="0" err="1"/>
              <a:t>Perioadă</a:t>
            </a:r>
            <a:r>
              <a:rPr lang="en-US" dirty="0"/>
              <a:t> </a:t>
            </a:r>
            <a:r>
              <a:rPr lang="en-US" dirty="0" err="1"/>
              <a:t>depunere</a:t>
            </a:r>
            <a:r>
              <a:rPr lang="en-US" dirty="0"/>
              <a:t> </a:t>
            </a:r>
            <a:r>
              <a:rPr lang="en-US" dirty="0" err="1"/>
              <a:t>proiecte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PNRR (de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instalatorii</a:t>
            </a:r>
            <a:r>
              <a:rPr lang="en-US" dirty="0"/>
              <a:t> </a:t>
            </a:r>
            <a:r>
              <a:rPr lang="en-US" dirty="0" err="1"/>
              <a:t>validați</a:t>
            </a:r>
            <a:r>
              <a:rPr lang="en-US" dirty="0"/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9319-78C5-21CD-ACE1-24CC7E3F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02.12.2024 – 03.02.2025 Componenta A</a:t>
            </a:r>
          </a:p>
          <a:p>
            <a:r>
              <a:rPr lang="en-US" dirty="0"/>
              <a:t>02.12.2024 – 10.01.2025 Componenta B</a:t>
            </a:r>
          </a:p>
          <a:p>
            <a:r>
              <a:rPr lang="en-US" dirty="0" err="1"/>
              <a:t>proiectul</a:t>
            </a:r>
            <a:r>
              <a:rPr lang="en-US" dirty="0"/>
              <a:t> se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data de 30.09.2025.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8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7E4F-CB2D-A8C1-0FC2-1A7597AF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Etapa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29FD-9367-98E0-925E-CF56F0AE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Lansarea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 de </a:t>
            </a:r>
            <a:r>
              <a:rPr lang="en-US" dirty="0" err="1"/>
              <a:t>proiecte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ulterior </a:t>
            </a:r>
            <a:r>
              <a:rPr lang="en-US" dirty="0" err="1"/>
              <a:t>închiderii</a:t>
            </a:r>
            <a:r>
              <a:rPr lang="en-US" dirty="0"/>
              <a:t> </a:t>
            </a:r>
            <a:r>
              <a:rPr lang="en-US" dirty="0" err="1"/>
              <a:t>apelurilor</a:t>
            </a:r>
            <a:r>
              <a:rPr lang="en-US" dirty="0"/>
              <a:t> dedicate </a:t>
            </a:r>
            <a:r>
              <a:rPr lang="en-US" dirty="0" err="1"/>
              <a:t>Componentelor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B (</a:t>
            </a:r>
            <a:r>
              <a:rPr lang="en-US" dirty="0" err="1"/>
              <a:t>estimat</a:t>
            </a:r>
            <a:r>
              <a:rPr lang="en-US" dirty="0"/>
              <a:t> </a:t>
            </a:r>
            <a:r>
              <a:rPr lang="en-US" dirty="0" err="1"/>
              <a:t>martie</a:t>
            </a:r>
            <a:r>
              <a:rPr lang="en-US" dirty="0"/>
              <a:t> 2025).</a:t>
            </a:r>
          </a:p>
        </p:txBody>
      </p:sp>
    </p:spTree>
    <p:extLst>
      <p:ext uri="{BB962C8B-B14F-4D97-AF65-F5344CB8AC3E}">
        <p14:creationId xmlns:p14="http://schemas.microsoft.com/office/powerpoint/2010/main" val="402065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2556-E596-299E-6F7C-4DF3AA56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2629-EBC1-AB9F-95EC-8CF0F3E9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4489"/>
            <a:ext cx="10515600" cy="3422474"/>
          </a:xfrm>
        </p:spPr>
        <p:txBody>
          <a:bodyPr/>
          <a:lstStyle/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  (</a:t>
            </a:r>
            <a:r>
              <a:rPr lang="en-US" dirty="0" err="1"/>
              <a:t>componentele</a:t>
            </a:r>
            <a:r>
              <a:rPr lang="en-US" dirty="0"/>
              <a:t> A </a:t>
            </a:r>
            <a:r>
              <a:rPr lang="en-US" dirty="0" err="1"/>
              <a:t>și</a:t>
            </a:r>
            <a:r>
              <a:rPr lang="en-US" dirty="0"/>
              <a:t> B)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, </a:t>
            </a:r>
            <a:r>
              <a:rPr lang="en-US" dirty="0" err="1"/>
              <a:t>depunerea</a:t>
            </a:r>
            <a:r>
              <a:rPr lang="en-US" dirty="0"/>
              <a:t> </a:t>
            </a:r>
            <a:r>
              <a:rPr lang="en-US" dirty="0" err="1"/>
              <a:t>proiectelor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face  </a:t>
            </a:r>
            <a:r>
              <a:rPr lang="en-US" dirty="0" err="1"/>
              <a:t>incepand</a:t>
            </a:r>
            <a:r>
              <a:rPr lang="en-US" dirty="0"/>
              <a:t> cu  02.12.2024  </a:t>
            </a:r>
            <a:r>
              <a:rPr lang="en-US" dirty="0" err="1"/>
              <a:t>ora</a:t>
            </a:r>
            <a:r>
              <a:rPr lang="en-US" dirty="0"/>
              <a:t> 10:00.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8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7BE6E-7EE8-9BEF-D3BD-64D39AD5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89" y="2351969"/>
            <a:ext cx="10515600" cy="1325563"/>
          </a:xfrm>
        </p:spPr>
        <p:txBody>
          <a:bodyPr/>
          <a:lstStyle/>
          <a:p>
            <a:r>
              <a:rPr lang="en-US" dirty="0"/>
              <a:t>                        Va </a:t>
            </a:r>
            <a:r>
              <a:rPr lang="en-US" dirty="0" err="1"/>
              <a:t>multumim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3375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D57C-CD58-0BF8-A864-56054D7B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Etapa 1 Componenta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7461-DB64-CC7A-58CD-552CEB0D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311"/>
            <a:ext cx="10515600" cy="5588000"/>
          </a:xfrm>
        </p:spPr>
        <p:txBody>
          <a:bodyPr>
            <a:normAutofit fontScale="92500"/>
          </a:bodyPr>
          <a:lstStyle/>
          <a:p>
            <a:r>
              <a:rPr lang="en-US" dirty="0"/>
              <a:t>Se </a:t>
            </a:r>
            <a:r>
              <a:rPr lang="en-US" dirty="0" err="1"/>
              <a:t>adreseaza</a:t>
            </a:r>
            <a:r>
              <a:rPr lang="en-US" dirty="0"/>
              <a:t>  </a:t>
            </a:r>
            <a:r>
              <a:rPr lang="en-US" dirty="0" err="1"/>
              <a:t>Consumatorilor</a:t>
            </a:r>
            <a:r>
              <a:rPr lang="en-US" dirty="0"/>
              <a:t> </a:t>
            </a:r>
            <a:r>
              <a:rPr lang="en-US" dirty="0" err="1"/>
              <a:t>vulnerabili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  care nu </a:t>
            </a:r>
            <a:r>
              <a:rPr lang="en-US" dirty="0" err="1"/>
              <a:t>dețin</a:t>
            </a:r>
            <a:r>
              <a:rPr lang="en-US" dirty="0"/>
              <a:t> </a:t>
            </a:r>
            <a:r>
              <a:rPr lang="en-US" dirty="0" err="1"/>
              <a:t>Panouri</a:t>
            </a:r>
            <a:r>
              <a:rPr lang="en-US" dirty="0"/>
              <a:t> </a:t>
            </a:r>
            <a:r>
              <a:rPr lang="en-US" dirty="0" err="1"/>
              <a:t>fotovoltaice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acumulatori</a:t>
            </a:r>
            <a:r>
              <a:rPr lang="en-US" dirty="0"/>
              <a:t>. </a:t>
            </a:r>
          </a:p>
          <a:p>
            <a:r>
              <a:rPr lang="en-US" dirty="0"/>
              <a:t>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instala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panouri</a:t>
            </a:r>
            <a:r>
              <a:rPr lang="en-US" dirty="0"/>
              <a:t> </a:t>
            </a:r>
            <a:r>
              <a:rPr lang="en-US" dirty="0" err="1"/>
              <a:t>fotovoltaice</a:t>
            </a:r>
            <a:r>
              <a:rPr lang="en-US" dirty="0"/>
              <a:t> (cu o capacitate </a:t>
            </a:r>
            <a:r>
              <a:rPr lang="en-US" dirty="0" err="1"/>
              <a:t>netă</a:t>
            </a:r>
            <a:r>
              <a:rPr lang="en-US" dirty="0"/>
              <a:t> de cel </a:t>
            </a:r>
            <a:r>
              <a:rPr lang="en-US" dirty="0" err="1"/>
              <a:t>puțin</a:t>
            </a:r>
            <a:r>
              <a:rPr lang="en-US" dirty="0"/>
              <a:t> 3 kW) </a:t>
            </a:r>
            <a:r>
              <a:rPr lang="en-US" dirty="0" err="1"/>
              <a:t>și</a:t>
            </a:r>
            <a:r>
              <a:rPr lang="en-US" dirty="0"/>
              <a:t> 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energiei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(cu o capacitate </a:t>
            </a:r>
            <a:r>
              <a:rPr lang="en-US" dirty="0" err="1"/>
              <a:t>utilizabilă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energiei</a:t>
            </a:r>
            <a:r>
              <a:rPr lang="en-US" dirty="0"/>
              <a:t>  </a:t>
            </a:r>
            <a:r>
              <a:rPr lang="en-US" dirty="0" err="1"/>
              <a:t>electrice</a:t>
            </a:r>
            <a:r>
              <a:rPr lang="en-US" dirty="0"/>
              <a:t> de cel </a:t>
            </a:r>
            <a:r>
              <a:rPr lang="en-US" dirty="0" err="1"/>
              <a:t>puțin</a:t>
            </a:r>
            <a:r>
              <a:rPr lang="en-US" dirty="0"/>
              <a:t> 5 kW).</a:t>
            </a:r>
          </a:p>
          <a:p>
            <a:r>
              <a:rPr lang="en-US" dirty="0" err="1"/>
              <a:t>Consumator</a:t>
            </a:r>
            <a:r>
              <a:rPr lang="en-US" dirty="0"/>
              <a:t> </a:t>
            </a:r>
            <a:r>
              <a:rPr lang="en-US" dirty="0" err="1"/>
              <a:t>vulnerabil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/ </a:t>
            </a:r>
            <a:r>
              <a:rPr lang="en-US" dirty="0" err="1"/>
              <a:t>consumator</a:t>
            </a:r>
            <a:r>
              <a:rPr lang="en-US" dirty="0"/>
              <a:t> </a:t>
            </a:r>
            <a:r>
              <a:rPr lang="en-US" dirty="0" err="1"/>
              <a:t>vulnerabil</a:t>
            </a:r>
            <a:r>
              <a:rPr lang="en-US" dirty="0"/>
              <a:t> /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vulnerabilă</a:t>
            </a:r>
            <a:r>
              <a:rPr lang="en-US" dirty="0"/>
              <a:t> -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singură</a:t>
            </a:r>
            <a:r>
              <a:rPr lang="en-US" dirty="0"/>
              <a:t>/familia care, din motive de </a:t>
            </a:r>
            <a:r>
              <a:rPr lang="en-US" dirty="0" err="1"/>
              <a:t>sănătate</a:t>
            </a:r>
            <a:r>
              <a:rPr lang="en-US" dirty="0"/>
              <a:t>, </a:t>
            </a:r>
            <a:r>
              <a:rPr lang="en-US" dirty="0" err="1"/>
              <a:t>vârstă</a:t>
            </a:r>
            <a:r>
              <a:rPr lang="en-US" dirty="0"/>
              <a:t>, </a:t>
            </a:r>
            <a:r>
              <a:rPr lang="en-US" dirty="0" err="1"/>
              <a:t>venituri</a:t>
            </a:r>
            <a:r>
              <a:rPr lang="en-US" dirty="0"/>
              <a:t> </a:t>
            </a:r>
            <a:r>
              <a:rPr lang="en-US" dirty="0" err="1"/>
              <a:t>insuficiente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izolare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sursele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,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măsuri</a:t>
            </a:r>
            <a:r>
              <a:rPr lang="en-US" dirty="0"/>
              <a:t> de </a:t>
            </a:r>
            <a:r>
              <a:rPr lang="en-US" dirty="0" err="1"/>
              <a:t>protecție</a:t>
            </a:r>
            <a:r>
              <a:rPr lang="en-US" dirty="0"/>
              <a:t> </a:t>
            </a:r>
            <a:r>
              <a:rPr lang="en-US" dirty="0" err="1"/>
              <a:t>socială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a-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asigura</a:t>
            </a:r>
            <a:r>
              <a:rPr lang="en-US" dirty="0"/>
              <a:t> cel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nevoile</a:t>
            </a:r>
            <a:r>
              <a:rPr lang="en-US" dirty="0"/>
              <a:t> </a:t>
            </a:r>
            <a:r>
              <a:rPr lang="en-US" dirty="0" err="1"/>
              <a:t>energetice</a:t>
            </a:r>
            <a:r>
              <a:rPr lang="en-US" dirty="0"/>
              <a:t> </a:t>
            </a:r>
            <a:r>
              <a:rPr lang="en-US" dirty="0" err="1"/>
              <a:t>minime</a:t>
            </a:r>
            <a:r>
              <a:rPr lang="en-US" dirty="0"/>
              <a:t>, care </a:t>
            </a:r>
            <a:r>
              <a:rPr lang="en-US" dirty="0" err="1"/>
              <a:t>îndeplinește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 </a:t>
            </a:r>
            <a:r>
              <a:rPr lang="en-US" dirty="0" err="1"/>
              <a:t>prevăzute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Legea</a:t>
            </a:r>
            <a:r>
              <a:rPr lang="en-US" dirty="0"/>
              <a:t> nr. 226 din 16 </a:t>
            </a:r>
            <a:r>
              <a:rPr lang="en-US" dirty="0" err="1"/>
              <a:t>septembrie</a:t>
            </a:r>
            <a:r>
              <a:rPr lang="en-US" dirty="0"/>
              <a:t> 2021,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măsurilor</a:t>
            </a:r>
            <a:r>
              <a:rPr lang="en-US" dirty="0"/>
              <a:t> de </a:t>
            </a:r>
            <a:r>
              <a:rPr lang="en-US" dirty="0" err="1"/>
              <a:t>protecție</a:t>
            </a:r>
            <a:r>
              <a:rPr lang="en-US" dirty="0"/>
              <a:t> </a:t>
            </a:r>
            <a:r>
              <a:rPr lang="en-US" dirty="0" err="1"/>
              <a:t>socială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consumatorul</a:t>
            </a:r>
            <a:r>
              <a:rPr lang="en-US" dirty="0"/>
              <a:t> </a:t>
            </a:r>
            <a:r>
              <a:rPr lang="en-US" dirty="0" err="1"/>
              <a:t>vulnerabil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, cu </a:t>
            </a:r>
            <a:r>
              <a:rPr lang="en-US" dirty="0" err="1"/>
              <a:t>modificările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completările</a:t>
            </a:r>
            <a:r>
              <a:rPr lang="en-US" dirty="0"/>
              <a:t> </a:t>
            </a:r>
            <a:r>
              <a:rPr lang="en-US" dirty="0" err="1"/>
              <a:t>ulterioare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care se </a:t>
            </a:r>
            <a:r>
              <a:rPr lang="en-US" dirty="0" err="1"/>
              <a:t>regăsește</a:t>
            </a:r>
            <a:r>
              <a:rPr lang="en-US" dirty="0"/>
              <a:t> pe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vulnerabile</a:t>
            </a:r>
            <a:r>
              <a:rPr lang="en-US" dirty="0"/>
              <a:t> </a:t>
            </a:r>
            <a:r>
              <a:rPr lang="en-US" dirty="0" err="1"/>
              <a:t>întocmită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Ministerul</a:t>
            </a:r>
            <a:r>
              <a:rPr lang="en-US" dirty="0"/>
              <a:t> </a:t>
            </a:r>
            <a:r>
              <a:rPr lang="en-US" dirty="0" err="1"/>
              <a:t>Investițiilor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Proiectelor</a:t>
            </a:r>
            <a:r>
              <a:rPr lang="en-US" dirty="0"/>
              <a:t> </a:t>
            </a:r>
            <a:r>
              <a:rPr lang="en-US" dirty="0" err="1"/>
              <a:t>Europene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6718-A393-3F70-0F5D-58A8E2DF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Criterii</a:t>
            </a:r>
            <a:r>
              <a:rPr lang="en-US" dirty="0"/>
              <a:t> de </a:t>
            </a:r>
            <a:r>
              <a:rPr lang="en-US" dirty="0" err="1"/>
              <a:t>eligibilitate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Etapa 1 Componenta A </a:t>
            </a:r>
            <a:br>
              <a:rPr lang="en-US" dirty="0"/>
            </a:br>
            <a:r>
              <a:rPr lang="en-US" sz="3100" dirty="0"/>
              <a:t>(</a:t>
            </a:r>
            <a:r>
              <a:rPr lang="en-US" sz="3100" dirty="0" err="1"/>
              <a:t>consumatori</a:t>
            </a:r>
            <a:r>
              <a:rPr lang="en-US" sz="3100" dirty="0"/>
              <a:t> </a:t>
            </a:r>
            <a:r>
              <a:rPr lang="en-US" sz="3100" dirty="0" err="1"/>
              <a:t>vulnerabili</a:t>
            </a:r>
            <a:r>
              <a:rPr lang="en-US" sz="3100" dirty="0"/>
              <a:t> de </a:t>
            </a:r>
            <a:r>
              <a:rPr lang="en-US" sz="3100" dirty="0" err="1"/>
              <a:t>energie</a:t>
            </a:r>
            <a:r>
              <a:rPr lang="en-US" sz="31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CBEE-D5E9-B236-9881-BD8BC1F2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30"/>
            <a:ext cx="10515600" cy="532791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cu </a:t>
            </a:r>
            <a:r>
              <a:rPr lang="en-US" dirty="0" err="1"/>
              <a:t>domiciliul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România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domiciliu</a:t>
            </a:r>
            <a:r>
              <a:rPr lang="en-US" dirty="0"/>
              <a:t> </a:t>
            </a:r>
            <a:r>
              <a:rPr lang="en-US" dirty="0" err="1"/>
              <a:t>precizată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Cartea</a:t>
            </a:r>
            <a:r>
              <a:rPr lang="en-US" dirty="0"/>
              <a:t> de </a:t>
            </a:r>
            <a:r>
              <a:rPr lang="en-US" dirty="0" err="1"/>
              <a:t>identitate</a:t>
            </a:r>
            <a:r>
              <a:rPr lang="en-US" dirty="0"/>
              <a:t> </a:t>
            </a:r>
            <a:r>
              <a:rPr lang="en-US" dirty="0" err="1"/>
              <a:t>corespunde</a:t>
            </a:r>
            <a:r>
              <a:rPr lang="en-US" dirty="0"/>
              <a:t> cu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clădirii</a:t>
            </a:r>
            <a:r>
              <a:rPr lang="en-US" dirty="0"/>
              <a:t> </a:t>
            </a:r>
            <a:r>
              <a:rPr lang="en-US" dirty="0" err="1"/>
              <a:t>rezidențiale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al </a:t>
            </a:r>
            <a:r>
              <a:rPr lang="en-US" dirty="0" err="1"/>
              <a:t>proiectului</a:t>
            </a:r>
            <a:r>
              <a:rPr lang="en-US" dirty="0"/>
              <a:t>;</a:t>
            </a:r>
          </a:p>
          <a:p>
            <a:r>
              <a:rPr lang="en-US" dirty="0" err="1"/>
              <a:t>beneficiarul</a:t>
            </a:r>
            <a:r>
              <a:rPr lang="en-US" dirty="0"/>
              <a:t> final se </a:t>
            </a:r>
            <a:r>
              <a:rPr lang="en-US" dirty="0" err="1"/>
              <a:t>regăsește</a:t>
            </a:r>
            <a:r>
              <a:rPr lang="en-US" dirty="0"/>
              <a:t> pe Lista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vulnerabile</a:t>
            </a:r>
            <a:r>
              <a:rPr lang="en-US" dirty="0"/>
              <a:t>, </a:t>
            </a:r>
            <a:r>
              <a:rPr lang="en-US" dirty="0" err="1"/>
              <a:t>preluată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MIPE,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colectate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național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Operațional</a:t>
            </a:r>
            <a:r>
              <a:rPr lang="en-US" dirty="0"/>
              <a:t> </a:t>
            </a:r>
            <a:r>
              <a:rPr lang="en-US" dirty="0" err="1"/>
              <a:t>Ajutorarea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Dezavantajate</a:t>
            </a:r>
            <a:r>
              <a:rPr lang="en-US" dirty="0"/>
              <a:t> (POAD);</a:t>
            </a:r>
          </a:p>
          <a:p>
            <a:r>
              <a:rPr lang="en-US" dirty="0" err="1"/>
              <a:t>locul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a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situat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raza </a:t>
            </a:r>
            <a:r>
              <a:rPr lang="en-US" dirty="0" err="1"/>
              <a:t>administrativă</a:t>
            </a:r>
            <a:r>
              <a:rPr lang="en-US" dirty="0"/>
              <a:t> a </a:t>
            </a:r>
            <a:r>
              <a:rPr lang="en-US" dirty="0" err="1"/>
              <a:t>județului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GUEE a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prealabilă</a:t>
            </a:r>
            <a:r>
              <a:rPr lang="en-US" dirty="0"/>
              <a:t>;</a:t>
            </a:r>
          </a:p>
          <a:p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deține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privată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imobilului</a:t>
            </a:r>
            <a:r>
              <a:rPr lang="en-US" dirty="0"/>
              <a:t> (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/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clădire</a:t>
            </a:r>
            <a:r>
              <a:rPr lang="en-US" dirty="0"/>
              <a:t>), la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depunerii</a:t>
            </a:r>
            <a:r>
              <a:rPr lang="en-US" dirty="0"/>
              <a:t> </a:t>
            </a:r>
            <a:r>
              <a:rPr lang="en-US" dirty="0" err="1"/>
              <a:t>cererii</a:t>
            </a:r>
            <a:r>
              <a:rPr lang="en-US" dirty="0"/>
              <a:t> de </a:t>
            </a:r>
            <a:r>
              <a:rPr lang="en-US" dirty="0" err="1"/>
              <a:t>finanțare</a:t>
            </a:r>
            <a:r>
              <a:rPr lang="en-US" dirty="0"/>
              <a:t>. In plus, </a:t>
            </a:r>
            <a:r>
              <a:rPr lang="en-US" dirty="0" err="1"/>
              <a:t>imobilul</a:t>
            </a:r>
            <a:r>
              <a:rPr lang="en-US" dirty="0"/>
              <a:t> (</a:t>
            </a:r>
            <a:r>
              <a:rPr lang="en-US" dirty="0" err="1"/>
              <a:t>clădire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teren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liber de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sarcini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interdicţii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afectează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;</a:t>
            </a:r>
          </a:p>
          <a:p>
            <a:r>
              <a:rPr lang="en-US" dirty="0" err="1"/>
              <a:t>imobilul</a:t>
            </a:r>
            <a:r>
              <a:rPr lang="en-US" dirty="0"/>
              <a:t> nu face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litigii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ca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invocat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solicitant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,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curs de </a:t>
            </a:r>
            <a:r>
              <a:rPr lang="en-US" dirty="0" err="1"/>
              <a:t>soluţionare</a:t>
            </a:r>
            <a:r>
              <a:rPr lang="en-US" dirty="0"/>
              <a:t> la </a:t>
            </a:r>
            <a:r>
              <a:rPr lang="en-US" dirty="0" err="1"/>
              <a:t>instanţele</a:t>
            </a:r>
            <a:r>
              <a:rPr lang="en-US" dirty="0"/>
              <a:t> </a:t>
            </a:r>
            <a:r>
              <a:rPr lang="en-US" dirty="0" err="1"/>
              <a:t>judecătoreşti</a:t>
            </a:r>
            <a:r>
              <a:rPr lang="en-US" dirty="0"/>
              <a:t>, </a:t>
            </a:r>
            <a:r>
              <a:rPr lang="en-US" dirty="0" err="1"/>
              <a:t>vreunei</a:t>
            </a:r>
            <a:r>
              <a:rPr lang="en-US" dirty="0"/>
              <a:t> </a:t>
            </a:r>
            <a:r>
              <a:rPr lang="en-US" dirty="0" err="1"/>
              <a:t>revendicări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legi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proceduri</a:t>
            </a:r>
            <a:r>
              <a:rPr lang="en-US" dirty="0"/>
              <a:t> de </a:t>
            </a:r>
            <a:r>
              <a:rPr lang="en-US" dirty="0" err="1"/>
              <a:t>expropriere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cauză</a:t>
            </a:r>
            <a:r>
              <a:rPr lang="en-US" dirty="0"/>
              <a:t> de </a:t>
            </a:r>
            <a:r>
              <a:rPr lang="en-US" dirty="0" err="1"/>
              <a:t>utilitate</a:t>
            </a:r>
            <a:r>
              <a:rPr lang="en-US" dirty="0"/>
              <a:t> </a:t>
            </a:r>
            <a:r>
              <a:rPr lang="en-US" dirty="0" err="1"/>
              <a:t>publică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7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4BD818-4569-064B-5028-EF09C438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Criterii</a:t>
            </a:r>
            <a:r>
              <a:rPr lang="en-US" sz="3200" dirty="0"/>
              <a:t> de </a:t>
            </a:r>
            <a:r>
              <a:rPr lang="en-US" sz="3200" dirty="0" err="1"/>
              <a:t>eligibilitate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Etapa 1 Componenta A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007FF6-2808-9335-0302-1BEE657F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40"/>
            <a:ext cx="10515600" cy="549592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cu </a:t>
            </a:r>
            <a:r>
              <a:rPr lang="en-US" dirty="0" err="1"/>
              <a:t>domiciliul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România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domiciliu</a:t>
            </a:r>
            <a:r>
              <a:rPr lang="en-US" dirty="0"/>
              <a:t> </a:t>
            </a:r>
            <a:r>
              <a:rPr lang="en-US" dirty="0" err="1"/>
              <a:t>precizată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Cartea</a:t>
            </a:r>
            <a:r>
              <a:rPr lang="en-US" dirty="0"/>
              <a:t> de </a:t>
            </a:r>
            <a:r>
              <a:rPr lang="en-US" dirty="0" err="1"/>
              <a:t>identitate</a:t>
            </a:r>
            <a:r>
              <a:rPr lang="en-US" dirty="0"/>
              <a:t> </a:t>
            </a:r>
            <a:r>
              <a:rPr lang="en-US" dirty="0" err="1"/>
              <a:t>corespunde</a:t>
            </a:r>
            <a:r>
              <a:rPr lang="en-US" dirty="0"/>
              <a:t> cu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clădirii</a:t>
            </a:r>
            <a:r>
              <a:rPr lang="en-US" dirty="0"/>
              <a:t> </a:t>
            </a:r>
            <a:r>
              <a:rPr lang="en-US" dirty="0" err="1"/>
              <a:t>rezidențiale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al </a:t>
            </a:r>
            <a:r>
              <a:rPr lang="en-US" dirty="0" err="1"/>
              <a:t>proiectului</a:t>
            </a:r>
            <a:r>
              <a:rPr lang="en-US" dirty="0"/>
              <a:t>;</a:t>
            </a:r>
          </a:p>
          <a:p>
            <a:r>
              <a:rPr lang="en-US" dirty="0" err="1"/>
              <a:t>beneficiarul</a:t>
            </a:r>
            <a:r>
              <a:rPr lang="en-US" dirty="0"/>
              <a:t> final se </a:t>
            </a:r>
            <a:r>
              <a:rPr lang="en-US" dirty="0" err="1"/>
              <a:t>regăsește</a:t>
            </a:r>
            <a:r>
              <a:rPr lang="en-US" dirty="0"/>
              <a:t> pe Lista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vulnerabile</a:t>
            </a:r>
            <a:r>
              <a:rPr lang="en-US" dirty="0"/>
              <a:t>, </a:t>
            </a:r>
            <a:r>
              <a:rPr lang="en-US" dirty="0" err="1"/>
              <a:t>preluată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MIPE,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colectate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național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Operațional</a:t>
            </a:r>
            <a:r>
              <a:rPr lang="en-US" dirty="0"/>
              <a:t> </a:t>
            </a:r>
            <a:r>
              <a:rPr lang="en-US" dirty="0" err="1"/>
              <a:t>Ajutorarea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Dezavantajate</a:t>
            </a:r>
            <a:r>
              <a:rPr lang="en-US" dirty="0"/>
              <a:t> (POAD);</a:t>
            </a:r>
          </a:p>
          <a:p>
            <a:r>
              <a:rPr lang="en-US" dirty="0" err="1"/>
              <a:t>locul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a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situat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raza </a:t>
            </a:r>
            <a:r>
              <a:rPr lang="en-US" dirty="0" err="1"/>
              <a:t>administrativă</a:t>
            </a:r>
            <a:r>
              <a:rPr lang="en-US" dirty="0"/>
              <a:t> a </a:t>
            </a:r>
            <a:r>
              <a:rPr lang="en-US" dirty="0" err="1"/>
              <a:t>județului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GUEE a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prealabilă</a:t>
            </a:r>
            <a:r>
              <a:rPr lang="en-US" dirty="0"/>
              <a:t>;</a:t>
            </a:r>
          </a:p>
          <a:p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deține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privată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imobilului</a:t>
            </a:r>
            <a:r>
              <a:rPr lang="en-US" dirty="0"/>
              <a:t> (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/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clădire</a:t>
            </a:r>
            <a:r>
              <a:rPr lang="en-US" dirty="0"/>
              <a:t>), la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depunerii</a:t>
            </a:r>
            <a:r>
              <a:rPr lang="en-US" dirty="0"/>
              <a:t> </a:t>
            </a:r>
            <a:r>
              <a:rPr lang="en-US" dirty="0" err="1"/>
              <a:t>cererii</a:t>
            </a:r>
            <a:r>
              <a:rPr lang="en-US" dirty="0"/>
              <a:t> de </a:t>
            </a:r>
            <a:r>
              <a:rPr lang="en-US" dirty="0" err="1"/>
              <a:t>finanțare</a:t>
            </a:r>
            <a:r>
              <a:rPr lang="en-US" dirty="0"/>
              <a:t>. In plus, </a:t>
            </a:r>
            <a:r>
              <a:rPr lang="en-US" dirty="0" err="1"/>
              <a:t>imobilul</a:t>
            </a:r>
            <a:r>
              <a:rPr lang="en-US" dirty="0"/>
              <a:t> (</a:t>
            </a:r>
            <a:r>
              <a:rPr lang="en-US" dirty="0" err="1"/>
              <a:t>clădire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teren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liber de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sarcini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interdicţii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afectează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;</a:t>
            </a:r>
          </a:p>
          <a:p>
            <a:r>
              <a:rPr lang="en-US" dirty="0" err="1"/>
              <a:t>imobilul</a:t>
            </a:r>
            <a:r>
              <a:rPr lang="en-US" dirty="0"/>
              <a:t> nu face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litigii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ca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invocat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solicitant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,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curs de </a:t>
            </a:r>
            <a:r>
              <a:rPr lang="en-US" dirty="0" err="1"/>
              <a:t>soluţionare</a:t>
            </a:r>
            <a:r>
              <a:rPr lang="en-US" dirty="0"/>
              <a:t> la </a:t>
            </a:r>
            <a:r>
              <a:rPr lang="en-US" dirty="0" err="1"/>
              <a:t>instanţele</a:t>
            </a:r>
            <a:r>
              <a:rPr lang="en-US" dirty="0"/>
              <a:t> </a:t>
            </a:r>
            <a:r>
              <a:rPr lang="en-US" dirty="0" err="1"/>
              <a:t>judecătoreşti</a:t>
            </a:r>
            <a:r>
              <a:rPr lang="en-US" dirty="0"/>
              <a:t>, </a:t>
            </a:r>
            <a:r>
              <a:rPr lang="en-US" dirty="0" err="1"/>
              <a:t>vreunei</a:t>
            </a:r>
            <a:r>
              <a:rPr lang="en-US" dirty="0"/>
              <a:t> </a:t>
            </a:r>
            <a:r>
              <a:rPr lang="en-US" dirty="0" err="1"/>
              <a:t>revendicări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legi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proceduri</a:t>
            </a:r>
            <a:r>
              <a:rPr lang="en-US" dirty="0"/>
              <a:t> de </a:t>
            </a:r>
            <a:r>
              <a:rPr lang="en-US" dirty="0" err="1"/>
              <a:t>expropriere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cauză</a:t>
            </a:r>
            <a:r>
              <a:rPr lang="en-US" dirty="0"/>
              <a:t> de </a:t>
            </a:r>
            <a:r>
              <a:rPr lang="en-US" dirty="0" err="1"/>
              <a:t>utilitate</a:t>
            </a:r>
            <a:r>
              <a:rPr lang="en-US" dirty="0"/>
              <a:t> </a:t>
            </a:r>
            <a:r>
              <a:rPr lang="en-US" dirty="0" err="1"/>
              <a:t>publică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289D74-0282-9E79-100F-D32899A8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Criterii</a:t>
            </a:r>
            <a:r>
              <a:rPr lang="en-US" sz="3200" dirty="0"/>
              <a:t> de </a:t>
            </a:r>
            <a:r>
              <a:rPr lang="en-US" sz="3200" dirty="0" err="1"/>
              <a:t>eligibilitate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Etapa 1 Componenta 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D67B83-87DF-4AE5-92F1-B68F06F9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756"/>
            <a:ext cx="10515600" cy="51689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imobilul</a:t>
            </a:r>
            <a:r>
              <a:rPr lang="en-US" dirty="0"/>
              <a:t> (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clădire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deținut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coproprietate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, sunt </a:t>
            </a:r>
            <a:r>
              <a:rPr lang="en-US" dirty="0" err="1"/>
              <a:t>îndeplinite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. </a:t>
            </a:r>
            <a:r>
              <a:rPr lang="en-US" dirty="0" err="1"/>
              <a:t>beneficiarul</a:t>
            </a:r>
            <a:r>
              <a:rPr lang="en-US" dirty="0"/>
              <a:t> final, </a:t>
            </a:r>
            <a:r>
              <a:rPr lang="en-US" dirty="0" err="1"/>
              <a:t>consumator</a:t>
            </a:r>
            <a:r>
              <a:rPr lang="en-US" dirty="0"/>
              <a:t> </a:t>
            </a:r>
            <a:r>
              <a:rPr lang="en-US" dirty="0" err="1"/>
              <a:t>vulnerabil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 /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, minim 50% din </a:t>
            </a:r>
            <a:r>
              <a:rPr lang="en-US" dirty="0" err="1"/>
              <a:t>suprafața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a </a:t>
            </a:r>
            <a:r>
              <a:rPr lang="en-US" dirty="0" err="1"/>
              <a:t>clădirii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minim 50% din </a:t>
            </a:r>
            <a:r>
              <a:rPr lang="en-US" dirty="0" err="1"/>
              <a:t>suprafața</a:t>
            </a:r>
            <a:r>
              <a:rPr lang="en-US" dirty="0"/>
              <a:t> </a:t>
            </a:r>
            <a:r>
              <a:rPr lang="en-US" dirty="0" err="1"/>
              <a:t>terenului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. </a:t>
            </a:r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ceilalți</a:t>
            </a:r>
            <a:r>
              <a:rPr lang="en-US" dirty="0"/>
              <a:t> </a:t>
            </a:r>
            <a:r>
              <a:rPr lang="en-US" dirty="0" err="1"/>
              <a:t>proprietari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acordul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(conform </a:t>
            </a:r>
            <a:r>
              <a:rPr lang="en-US" dirty="0" err="1"/>
              <a:t>contractului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Solicitant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consumator</a:t>
            </a:r>
            <a:r>
              <a:rPr lang="en-US" dirty="0"/>
              <a:t> </a:t>
            </a:r>
            <a:r>
              <a:rPr lang="en-US" dirty="0" err="1"/>
              <a:t>vulnerabil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)</a:t>
            </a:r>
          </a:p>
          <a:p>
            <a:r>
              <a:rPr lang="en-US" dirty="0" err="1"/>
              <a:t>clădirea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clasată</a:t>
            </a:r>
            <a:r>
              <a:rPr lang="en-US" dirty="0"/>
              <a:t>/</a:t>
            </a:r>
            <a:r>
              <a:rPr lang="en-US" dirty="0" err="1"/>
              <a:t>în</a:t>
            </a:r>
            <a:r>
              <a:rPr lang="en-US" dirty="0"/>
              <a:t> curs de </a:t>
            </a:r>
            <a:r>
              <a:rPr lang="en-US" dirty="0" err="1"/>
              <a:t>clasare</a:t>
            </a:r>
            <a:r>
              <a:rPr lang="en-US" dirty="0"/>
              <a:t> ca monument </a:t>
            </a:r>
            <a:r>
              <a:rPr lang="en-US" dirty="0" err="1"/>
              <a:t>istoric</a:t>
            </a:r>
            <a:r>
              <a:rPr lang="en-US" dirty="0"/>
              <a:t> </a:t>
            </a:r>
            <a:r>
              <a:rPr lang="en-US" dirty="0" err="1"/>
              <a:t>aflată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patrimoniul</a:t>
            </a:r>
            <a:r>
              <a:rPr lang="en-US" dirty="0"/>
              <a:t> UNESCO,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patrimoniul</a:t>
            </a:r>
            <a:r>
              <a:rPr lang="en-US" dirty="0"/>
              <a:t> cultural </a:t>
            </a:r>
            <a:r>
              <a:rPr lang="en-US" dirty="0" err="1"/>
              <a:t>național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patrimoniul</a:t>
            </a:r>
            <a:r>
              <a:rPr lang="en-US" dirty="0"/>
              <a:t> cultural local din </a:t>
            </a:r>
            <a:r>
              <a:rPr lang="en-US" dirty="0" err="1"/>
              <a:t>mediul</a:t>
            </a:r>
            <a:r>
              <a:rPr lang="en-US" dirty="0"/>
              <a:t> urban </a:t>
            </a:r>
            <a:r>
              <a:rPr lang="en-US" dirty="0" err="1"/>
              <a:t>și</a:t>
            </a:r>
            <a:r>
              <a:rPr lang="en-US" dirty="0"/>
              <a:t> rural.</a:t>
            </a:r>
          </a:p>
          <a:p>
            <a:r>
              <a:rPr lang="en-US" dirty="0" err="1"/>
              <a:t>clădirea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inclusă</a:t>
            </a:r>
            <a:r>
              <a:rPr lang="en-US" dirty="0"/>
              <a:t> pe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patrimoniului</a:t>
            </a:r>
            <a:r>
              <a:rPr lang="en-US" dirty="0"/>
              <a:t> cultural </a:t>
            </a:r>
            <a:r>
              <a:rPr lang="en-US" dirty="0" err="1"/>
              <a:t>mondial</a:t>
            </a:r>
            <a:r>
              <a:rPr lang="en-US" dirty="0"/>
              <a:t> (</a:t>
            </a:r>
            <a:r>
              <a:rPr lang="en-US" dirty="0" err="1"/>
              <a:t>Hotărârea</a:t>
            </a:r>
            <a:r>
              <a:rPr lang="en-US" dirty="0"/>
              <a:t> </a:t>
            </a:r>
            <a:r>
              <a:rPr lang="en-US" dirty="0" err="1"/>
              <a:t>Guvernului</a:t>
            </a:r>
            <a:r>
              <a:rPr lang="en-US" dirty="0"/>
              <a:t> nr.493/2004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aprobarea</a:t>
            </a:r>
            <a:r>
              <a:rPr lang="en-US" dirty="0"/>
              <a:t> </a:t>
            </a:r>
            <a:r>
              <a:rPr lang="en-US" dirty="0" err="1"/>
              <a:t>Metodologiei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monumentelor</a:t>
            </a:r>
            <a:r>
              <a:rPr lang="en-US" dirty="0"/>
              <a:t> </a:t>
            </a:r>
            <a:r>
              <a:rPr lang="en-US" dirty="0" err="1"/>
              <a:t>istorice</a:t>
            </a:r>
            <a:r>
              <a:rPr lang="en-US" dirty="0"/>
              <a:t> </a:t>
            </a:r>
            <a:r>
              <a:rPr lang="en-US" dirty="0" err="1"/>
              <a:t>înscrise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Lista </a:t>
            </a:r>
            <a:r>
              <a:rPr lang="en-US" dirty="0" err="1"/>
              <a:t>patrimoniului</a:t>
            </a:r>
            <a:r>
              <a:rPr lang="en-US" dirty="0"/>
              <a:t> </a:t>
            </a:r>
            <a:r>
              <a:rPr lang="en-US" dirty="0" err="1"/>
              <a:t>mondial</a:t>
            </a:r>
            <a:r>
              <a:rPr lang="en-US" dirty="0"/>
              <a:t>, </a:t>
            </a:r>
            <a:r>
              <a:rPr lang="en-US" dirty="0" err="1"/>
              <a:t>anexa</a:t>
            </a:r>
            <a:r>
              <a:rPr lang="en-US" dirty="0"/>
              <a:t> A),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patrimoniului</a:t>
            </a:r>
            <a:r>
              <a:rPr lang="en-US" dirty="0"/>
              <a:t> cultural </a:t>
            </a:r>
            <a:r>
              <a:rPr lang="en-US" dirty="0" err="1"/>
              <a:t>naţional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patrimoniului</a:t>
            </a:r>
            <a:r>
              <a:rPr lang="en-US" dirty="0"/>
              <a:t> cultural local din </a:t>
            </a:r>
            <a:r>
              <a:rPr lang="en-US" dirty="0" err="1"/>
              <a:t>mediul</a:t>
            </a:r>
            <a:r>
              <a:rPr lang="en-US" dirty="0"/>
              <a:t> urban </a:t>
            </a:r>
            <a:r>
              <a:rPr lang="en-US" dirty="0" err="1"/>
              <a:t>și</a:t>
            </a:r>
            <a:r>
              <a:rPr lang="en-US" dirty="0"/>
              <a:t> rural (</a:t>
            </a:r>
            <a:r>
              <a:rPr lang="en-US" dirty="0" err="1"/>
              <a:t>Ordinul</a:t>
            </a:r>
            <a:r>
              <a:rPr lang="en-US" dirty="0"/>
              <a:t> nr. 2828 din 24 </a:t>
            </a:r>
            <a:r>
              <a:rPr lang="en-US" dirty="0" err="1"/>
              <a:t>decembrie</a:t>
            </a:r>
            <a:r>
              <a:rPr lang="en-US" dirty="0"/>
              <a:t> 2015, </a:t>
            </a:r>
            <a:r>
              <a:rPr lang="en-US" dirty="0" err="1"/>
              <a:t>emis</a:t>
            </a:r>
            <a:r>
              <a:rPr lang="en-US" dirty="0"/>
              <a:t> de </a:t>
            </a:r>
            <a:r>
              <a:rPr lang="en-US" dirty="0" err="1"/>
              <a:t>ministrul</a:t>
            </a:r>
            <a:r>
              <a:rPr lang="en-US" dirty="0"/>
              <a:t> </a:t>
            </a:r>
            <a:r>
              <a:rPr lang="en-US" dirty="0" err="1"/>
              <a:t>culturii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anexei</a:t>
            </a:r>
            <a:r>
              <a:rPr lang="en-US" dirty="0"/>
              <a:t> nr. 1 la </a:t>
            </a:r>
            <a:r>
              <a:rPr lang="en-US" dirty="0" err="1"/>
              <a:t>Ordinul</a:t>
            </a:r>
            <a:r>
              <a:rPr lang="en-US" dirty="0"/>
              <a:t> </a:t>
            </a:r>
            <a:r>
              <a:rPr lang="en-US" dirty="0" err="1"/>
              <a:t>ministrului</a:t>
            </a:r>
            <a:r>
              <a:rPr lang="en-US" dirty="0"/>
              <a:t> </a:t>
            </a:r>
            <a:r>
              <a:rPr lang="en-US" dirty="0" err="1"/>
              <a:t>culturii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cultelor</a:t>
            </a:r>
            <a:r>
              <a:rPr lang="en-US" dirty="0"/>
              <a:t> nr. 2.314/2004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aprobarea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</a:t>
            </a:r>
            <a:r>
              <a:rPr lang="en-US" dirty="0" err="1"/>
              <a:t>monumentelor</a:t>
            </a:r>
            <a:r>
              <a:rPr lang="en-US" dirty="0"/>
              <a:t> </a:t>
            </a:r>
            <a:r>
              <a:rPr lang="en-US" dirty="0" err="1"/>
              <a:t>istorice</a:t>
            </a:r>
            <a:r>
              <a:rPr lang="en-US" dirty="0"/>
              <a:t>, </a:t>
            </a:r>
            <a:r>
              <a:rPr lang="en-US" dirty="0" err="1"/>
              <a:t>actualizată</a:t>
            </a:r>
            <a:r>
              <a:rPr lang="en-US" dirty="0"/>
              <a:t>,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Listei</a:t>
            </a:r>
            <a:r>
              <a:rPr lang="en-US" dirty="0"/>
              <a:t> </a:t>
            </a:r>
            <a:r>
              <a:rPr lang="en-US" dirty="0" err="1"/>
              <a:t>monumentelor</a:t>
            </a:r>
            <a:r>
              <a:rPr lang="en-US" dirty="0"/>
              <a:t> </a:t>
            </a:r>
            <a:r>
              <a:rPr lang="en-US" dirty="0" err="1"/>
              <a:t>istorice</a:t>
            </a:r>
            <a:r>
              <a:rPr lang="en-US" dirty="0"/>
              <a:t> </a:t>
            </a:r>
            <a:r>
              <a:rPr lang="en-US" dirty="0" err="1"/>
              <a:t>dispărute</a:t>
            </a:r>
            <a:r>
              <a:rPr lang="en-US" dirty="0"/>
              <a:t>, cu </a:t>
            </a:r>
            <a:r>
              <a:rPr lang="en-US" dirty="0" err="1"/>
              <a:t>modificările</a:t>
            </a:r>
            <a:r>
              <a:rPr lang="en-US" dirty="0"/>
              <a:t> </a:t>
            </a:r>
            <a:r>
              <a:rPr lang="en-US" dirty="0" err="1"/>
              <a:t>ulterioare</a:t>
            </a:r>
            <a:r>
              <a:rPr lang="en-US" dirty="0"/>
              <a:t>).</a:t>
            </a:r>
          </a:p>
          <a:p>
            <a:r>
              <a:rPr lang="en-US" dirty="0" err="1"/>
              <a:t>clădirea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amplasată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zonă</a:t>
            </a:r>
            <a:r>
              <a:rPr lang="en-US" dirty="0"/>
              <a:t> de </a:t>
            </a:r>
            <a:r>
              <a:rPr lang="en-US" dirty="0" err="1"/>
              <a:t>protecție</a:t>
            </a:r>
            <a:r>
              <a:rPr lang="en-US" dirty="0"/>
              <a:t> a </a:t>
            </a:r>
            <a:r>
              <a:rPr lang="en-US" dirty="0" err="1"/>
              <a:t>monumentelor</a:t>
            </a:r>
            <a:r>
              <a:rPr lang="en-US" dirty="0"/>
              <a:t> </a:t>
            </a:r>
            <a:r>
              <a:rPr lang="en-US" dirty="0" err="1"/>
              <a:t>istorice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zone </a:t>
            </a:r>
            <a:r>
              <a:rPr lang="en-US" dirty="0" err="1"/>
              <a:t>construite</a:t>
            </a:r>
            <a:r>
              <a:rPr lang="en-US" dirty="0"/>
              <a:t> </a:t>
            </a:r>
            <a:r>
              <a:rPr lang="en-US" dirty="0" err="1"/>
              <a:t>protejate</a:t>
            </a:r>
            <a:r>
              <a:rPr lang="en-US" dirty="0"/>
              <a:t> </a:t>
            </a:r>
            <a:r>
              <a:rPr lang="en-US" dirty="0" err="1"/>
              <a:t>aprobate</a:t>
            </a:r>
            <a:r>
              <a:rPr lang="en-US" dirty="0"/>
              <a:t> conform </a:t>
            </a:r>
            <a:r>
              <a:rPr lang="en-US" dirty="0" err="1"/>
              <a:t>legii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D68E-9A5B-E793-46C0-77B277AD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60499"/>
          </a:xfrm>
        </p:spPr>
        <p:txBody>
          <a:bodyPr>
            <a:normAutofit/>
          </a:bodyPr>
          <a:lstStyle/>
          <a:p>
            <a:r>
              <a:rPr lang="en-US" sz="3200" dirty="0" err="1"/>
              <a:t>Criterii</a:t>
            </a:r>
            <a:r>
              <a:rPr lang="en-US" sz="3200" dirty="0"/>
              <a:t> de </a:t>
            </a:r>
            <a:r>
              <a:rPr lang="en-US" sz="3200" dirty="0" err="1"/>
              <a:t>eligibilitate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Etapa 1 Componenta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7413-895E-294C-ECBE-A4DEAEC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contractelor</a:t>
            </a:r>
            <a:r>
              <a:rPr lang="en-US" dirty="0"/>
              <a:t> </a:t>
            </a:r>
            <a:r>
              <a:rPr lang="en-US" dirty="0" err="1"/>
              <a:t>comerciale</a:t>
            </a:r>
            <a:r>
              <a:rPr lang="en-US" dirty="0"/>
              <a:t> </a:t>
            </a:r>
            <a:r>
              <a:rPr lang="en-US" dirty="0" err="1"/>
              <a:t>încheiate</a:t>
            </a:r>
            <a:r>
              <a:rPr lang="en-US" dirty="0"/>
              <a:t> cu </a:t>
            </a:r>
            <a:r>
              <a:rPr lang="en-US" dirty="0" err="1"/>
              <a:t>beneficiari</a:t>
            </a:r>
            <a:r>
              <a:rPr lang="en-US" dirty="0"/>
              <a:t> </a:t>
            </a:r>
            <a:r>
              <a:rPr lang="en-US" dirty="0" err="1"/>
              <a:t>finali</a:t>
            </a:r>
            <a:r>
              <a:rPr lang="en-US" dirty="0"/>
              <a:t> al </a:t>
            </a:r>
            <a:r>
              <a:rPr lang="en-US" dirty="0" err="1"/>
              <a:t>căror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amplasarea</a:t>
            </a:r>
            <a:r>
              <a:rPr lang="en-US" dirty="0"/>
              <a:t> de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fotovoltaice</a:t>
            </a:r>
            <a:r>
              <a:rPr lang="en-US" dirty="0"/>
              <a:t> pe 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clădire</a:t>
            </a:r>
            <a:r>
              <a:rPr lang="en-US" dirty="0"/>
              <a:t> </a:t>
            </a:r>
            <a:r>
              <a:rPr lang="en-US" dirty="0" err="1"/>
              <a:t>rezidențiale</a:t>
            </a:r>
            <a:r>
              <a:rPr lang="en-US" dirty="0"/>
              <a:t> </a:t>
            </a:r>
            <a:r>
              <a:rPr lang="en-US" dirty="0" err="1"/>
              <a:t>unifamilială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cărora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instituite</a:t>
            </a:r>
            <a:r>
              <a:rPr lang="en-US" dirty="0"/>
              <a:t> </a:t>
            </a:r>
            <a:r>
              <a:rPr lang="en-US" dirty="0" err="1"/>
              <a:t>ipoteci</a:t>
            </a:r>
            <a:r>
              <a:rPr lang="en-US" dirty="0"/>
              <a:t>, </a:t>
            </a:r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la </a:t>
            </a:r>
            <a:r>
              <a:rPr lang="en-US" dirty="0" err="1"/>
              <a:t>dispoziția</a:t>
            </a:r>
            <a:r>
              <a:rPr lang="en-US" dirty="0"/>
              <a:t> </a:t>
            </a:r>
            <a:r>
              <a:rPr lang="en-US" dirty="0" err="1"/>
              <a:t>solicitantului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justificative (contract de </a:t>
            </a:r>
            <a:r>
              <a:rPr lang="en-US" dirty="0" err="1"/>
              <a:t>ipotecă</a:t>
            </a:r>
            <a:r>
              <a:rPr lang="en-US" dirty="0"/>
              <a:t> </a:t>
            </a:r>
            <a:r>
              <a:rPr lang="en-US" dirty="0" err="1"/>
              <a:t>imobiliară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ultima </a:t>
            </a:r>
            <a:r>
              <a:rPr lang="en-US" dirty="0" err="1"/>
              <a:t>dovadă</a:t>
            </a:r>
            <a:r>
              <a:rPr lang="en-US" dirty="0"/>
              <a:t> a </a:t>
            </a:r>
            <a:r>
              <a:rPr lang="en-US" dirty="0" err="1"/>
              <a:t>obligațiilor</a:t>
            </a:r>
            <a:r>
              <a:rPr lang="en-US" dirty="0"/>
              <a:t> de </a:t>
            </a:r>
            <a:r>
              <a:rPr lang="en-US" dirty="0" err="1"/>
              <a:t>plată</a:t>
            </a:r>
            <a:r>
              <a:rPr lang="en-US" dirty="0"/>
              <a:t>, cu </a:t>
            </a:r>
            <a:r>
              <a:rPr lang="en-US" dirty="0" err="1"/>
              <a:t>condiția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fie </a:t>
            </a:r>
            <a:r>
              <a:rPr lang="en-US" dirty="0" err="1"/>
              <a:t>emisă</a:t>
            </a:r>
            <a:r>
              <a:rPr lang="en-US" dirty="0"/>
              <a:t>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60 </a:t>
            </a:r>
            <a:r>
              <a:rPr lang="en-US" dirty="0" err="1"/>
              <a:t>zile</a:t>
            </a:r>
            <a:r>
              <a:rPr lang="en-US" dirty="0"/>
              <a:t> </a:t>
            </a:r>
            <a:r>
              <a:rPr lang="en-US" dirty="0" err="1"/>
              <a:t>calendaristice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data </a:t>
            </a:r>
            <a:r>
              <a:rPr lang="en-US" dirty="0" err="1"/>
              <a:t>semnării</a:t>
            </a:r>
            <a:r>
              <a:rPr lang="en-US" dirty="0"/>
              <a:t> </a:t>
            </a:r>
            <a:r>
              <a:rPr lang="en-US" dirty="0" err="1"/>
              <a:t>contractului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)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demonstrării</a:t>
            </a:r>
            <a:r>
              <a:rPr lang="en-US" dirty="0"/>
              <a:t> </a:t>
            </a:r>
            <a:r>
              <a:rPr lang="en-US" dirty="0" err="1"/>
              <a:t>îndeplinirii</a:t>
            </a:r>
            <a:r>
              <a:rPr lang="en-US" dirty="0"/>
              <a:t> </a:t>
            </a:r>
            <a:r>
              <a:rPr lang="en-US" dirty="0" err="1"/>
              <a:t>condiției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menținerea</a:t>
            </a:r>
            <a:r>
              <a:rPr lang="en-US" dirty="0"/>
              <a:t> </a:t>
            </a:r>
            <a:r>
              <a:rPr lang="en-US" dirty="0" err="1"/>
              <a:t>proprietății</a:t>
            </a:r>
            <a:r>
              <a:rPr lang="en-US" dirty="0"/>
              <a:t>. </a:t>
            </a:r>
          </a:p>
          <a:p>
            <a:r>
              <a:rPr lang="en-US" dirty="0" err="1"/>
              <a:t>Neîndeplinirea</a:t>
            </a:r>
            <a:r>
              <a:rPr lang="en-US" dirty="0"/>
              <a:t> </a:t>
            </a:r>
            <a:r>
              <a:rPr lang="en-US" dirty="0" err="1"/>
              <a:t>condiției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sus, </a:t>
            </a:r>
            <a:r>
              <a:rPr lang="en-US" dirty="0" err="1"/>
              <a:t>atrage</a:t>
            </a:r>
            <a:r>
              <a:rPr lang="en-US" dirty="0"/>
              <a:t> </a:t>
            </a:r>
            <a:r>
              <a:rPr lang="en-US" dirty="0" err="1"/>
              <a:t>neeligibilitatea</a:t>
            </a:r>
            <a:r>
              <a:rPr lang="en-US" dirty="0"/>
              <a:t> </a:t>
            </a:r>
            <a:r>
              <a:rPr lang="en-US" dirty="0" err="1"/>
              <a:t>clădirii</a:t>
            </a:r>
            <a:r>
              <a:rPr lang="en-US" dirty="0"/>
              <a:t> </a:t>
            </a:r>
            <a:r>
              <a:rPr lang="en-US" dirty="0" err="1"/>
              <a:t>rezidențiale</a:t>
            </a:r>
            <a:r>
              <a:rPr lang="en-US" dirty="0"/>
              <a:t> </a:t>
            </a:r>
            <a:r>
              <a:rPr lang="en-US" dirty="0" err="1"/>
              <a:t>unifamiliale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imposibilitatea</a:t>
            </a:r>
            <a:r>
              <a:rPr lang="en-US" dirty="0"/>
              <a:t> </a:t>
            </a:r>
            <a:r>
              <a:rPr lang="en-US" dirty="0" err="1"/>
              <a:t>accesării</a:t>
            </a:r>
            <a:r>
              <a:rPr lang="en-US" dirty="0"/>
              <a:t> </a:t>
            </a:r>
            <a:r>
              <a:rPr lang="en-US" dirty="0" err="1"/>
              <a:t>schemei</a:t>
            </a:r>
            <a:r>
              <a:rPr lang="en-US" dirty="0"/>
              <a:t> de </a:t>
            </a:r>
            <a:r>
              <a:rPr lang="en-US" dirty="0" err="1"/>
              <a:t>vouchere</a:t>
            </a:r>
            <a:r>
              <a:rPr lang="en-US" dirty="0"/>
              <a:t>.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sistemele</a:t>
            </a:r>
            <a:r>
              <a:rPr lang="en-US" dirty="0"/>
              <a:t> de </a:t>
            </a:r>
            <a:r>
              <a:rPr lang="en-US" dirty="0" err="1"/>
              <a:t>panouri</a:t>
            </a:r>
            <a:r>
              <a:rPr lang="en-US" dirty="0"/>
              <a:t>  </a:t>
            </a:r>
            <a:r>
              <a:rPr lang="en-US" dirty="0" err="1"/>
              <a:t>fotovoltaice</a:t>
            </a:r>
            <a:r>
              <a:rPr lang="en-US" dirty="0"/>
              <a:t> sunt </a:t>
            </a:r>
            <a:r>
              <a:rPr lang="en-US" dirty="0" err="1"/>
              <a:t>amplasate</a:t>
            </a:r>
            <a:r>
              <a:rPr lang="en-US" dirty="0"/>
              <a:t> pe </a:t>
            </a:r>
            <a:r>
              <a:rPr lang="en-US" dirty="0" err="1"/>
              <a:t>teren</a:t>
            </a:r>
            <a:r>
              <a:rPr lang="en-US" dirty="0"/>
              <a:t>, </a:t>
            </a:r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demonstreze</a:t>
            </a:r>
            <a:r>
              <a:rPr lang="en-US" dirty="0"/>
              <a:t> </a:t>
            </a:r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întregul</a:t>
            </a:r>
            <a:r>
              <a:rPr lang="en-US" dirty="0"/>
              <a:t> </a:t>
            </a:r>
            <a:r>
              <a:rPr lang="en-US" dirty="0" err="1"/>
              <a:t>imobil</a:t>
            </a:r>
            <a:r>
              <a:rPr lang="en-US" dirty="0"/>
              <a:t> (</a:t>
            </a:r>
            <a:r>
              <a:rPr lang="en-US" dirty="0" err="1"/>
              <a:t>clădire</a:t>
            </a:r>
            <a:r>
              <a:rPr lang="en-US" dirty="0"/>
              <a:t> </a:t>
            </a:r>
            <a:r>
              <a:rPr lang="en-US" dirty="0" err="1"/>
              <a:t>rezidențială</a:t>
            </a:r>
            <a:r>
              <a:rPr lang="en-US" dirty="0"/>
              <a:t> </a:t>
            </a:r>
            <a:r>
              <a:rPr lang="en-US" dirty="0" err="1"/>
              <a:t>unifamilială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aferent</a:t>
            </a:r>
            <a:r>
              <a:rPr lang="en-US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A143E-7826-F0DD-3400-6E5D3A1C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18255"/>
            <a:ext cx="10515600" cy="1325563"/>
          </a:xfrm>
        </p:spPr>
        <p:txBody>
          <a:bodyPr/>
          <a:lstStyle/>
          <a:p>
            <a:r>
              <a:rPr lang="en-US" dirty="0"/>
              <a:t>Etapa 1 Componenta 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050029-FA4A-CC33-84DC-F3D1D224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 </a:t>
            </a:r>
            <a:r>
              <a:rPr lang="en-US" dirty="0" err="1"/>
              <a:t>adreseaza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consumatorii</a:t>
            </a:r>
            <a:r>
              <a:rPr lang="en-US" dirty="0"/>
              <a:t> </a:t>
            </a:r>
            <a:r>
              <a:rPr lang="en-US" dirty="0" err="1"/>
              <a:t>vulnerabili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 care </a:t>
            </a:r>
            <a:r>
              <a:rPr lang="en-US" dirty="0" err="1"/>
              <a:t>dețin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panouri</a:t>
            </a:r>
            <a:r>
              <a:rPr lang="en-US" dirty="0"/>
              <a:t> </a:t>
            </a:r>
            <a:r>
              <a:rPr lang="en-US" dirty="0" err="1"/>
              <a:t>solare</a:t>
            </a:r>
            <a:r>
              <a:rPr lang="en-US" dirty="0"/>
              <a:t> cu o capacitate </a:t>
            </a:r>
            <a:r>
              <a:rPr lang="en-US" dirty="0" err="1"/>
              <a:t>netă</a:t>
            </a:r>
            <a:r>
              <a:rPr lang="en-US" dirty="0"/>
              <a:t> de cel </a:t>
            </a:r>
            <a:r>
              <a:rPr lang="en-US" dirty="0" err="1"/>
              <a:t>puțin</a:t>
            </a:r>
            <a:r>
              <a:rPr lang="en-US" dirty="0"/>
              <a:t> 3 kW.</a:t>
            </a:r>
          </a:p>
          <a:p>
            <a:r>
              <a:rPr lang="en-US" dirty="0"/>
              <a:t>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instala</a:t>
            </a:r>
            <a:r>
              <a:rPr lang="en-US" dirty="0"/>
              <a:t> 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energiei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cu o capacitate </a:t>
            </a:r>
            <a:r>
              <a:rPr lang="en-US" dirty="0" err="1"/>
              <a:t>utilizabilă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energiei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de cel </a:t>
            </a:r>
            <a:r>
              <a:rPr lang="en-US" dirty="0" err="1"/>
              <a:t>puțin</a:t>
            </a:r>
            <a:r>
              <a:rPr lang="en-US" dirty="0"/>
              <a:t> 5 kW* .</a:t>
            </a:r>
          </a:p>
          <a:p>
            <a:r>
              <a:rPr lang="en-US" dirty="0" err="1"/>
              <a:t>Sistemele</a:t>
            </a:r>
            <a:r>
              <a:rPr lang="en-US" dirty="0"/>
              <a:t> </a:t>
            </a:r>
            <a:r>
              <a:rPr lang="en-US" dirty="0" err="1"/>
              <a:t>autonome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energiei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sunt </a:t>
            </a:r>
            <a:r>
              <a:rPr lang="en-US" dirty="0" err="1"/>
              <a:t>eligibile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sprijin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proprietarii</a:t>
            </a:r>
            <a:r>
              <a:rPr lang="en-US" dirty="0"/>
              <a:t> de </a:t>
            </a:r>
            <a:r>
              <a:rPr lang="en-US" dirty="0" err="1"/>
              <a:t>locuințe</a:t>
            </a:r>
            <a:r>
              <a:rPr lang="en-US" dirty="0"/>
              <a:t> </a:t>
            </a:r>
            <a:r>
              <a:rPr lang="en-US" dirty="0" err="1"/>
              <a:t>dețin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panouri</a:t>
            </a:r>
            <a:r>
              <a:rPr lang="en-US" dirty="0"/>
              <a:t> </a:t>
            </a:r>
            <a:r>
              <a:rPr lang="en-US" dirty="0" err="1"/>
              <a:t>solare</a:t>
            </a:r>
            <a:r>
              <a:rPr lang="en-US" dirty="0"/>
              <a:t> cu o capacitate </a:t>
            </a:r>
            <a:r>
              <a:rPr lang="en-US" dirty="0" err="1"/>
              <a:t>netă</a:t>
            </a:r>
            <a:r>
              <a:rPr lang="en-US" dirty="0"/>
              <a:t> de cel </a:t>
            </a:r>
            <a:r>
              <a:rPr lang="en-US" dirty="0" err="1"/>
              <a:t>puțin</a:t>
            </a:r>
            <a:r>
              <a:rPr lang="en-US" dirty="0"/>
              <a:t> 3 kW.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1560-C609-E508-A13B-B3056EBF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Criterii</a:t>
            </a:r>
            <a:r>
              <a:rPr lang="en-US" sz="3200" dirty="0"/>
              <a:t> de </a:t>
            </a:r>
            <a:r>
              <a:rPr lang="en-US" sz="3200" dirty="0" err="1"/>
              <a:t>eligibilitate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Etapa 1 Componenta 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D9C8-7288-DB1F-737A-3B6818D0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422"/>
            <a:ext cx="10515600" cy="5181600"/>
          </a:xfrm>
        </p:spPr>
        <p:txBody>
          <a:bodyPr/>
          <a:lstStyle/>
          <a:p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cu </a:t>
            </a:r>
            <a:r>
              <a:rPr lang="en-US" dirty="0" err="1"/>
              <a:t>domiciliul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România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domiciliu</a:t>
            </a:r>
            <a:r>
              <a:rPr lang="en-US" dirty="0"/>
              <a:t> </a:t>
            </a:r>
            <a:r>
              <a:rPr lang="en-US" dirty="0" err="1"/>
              <a:t>precizată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Cartea</a:t>
            </a:r>
            <a:r>
              <a:rPr lang="en-US" dirty="0"/>
              <a:t> de </a:t>
            </a:r>
            <a:r>
              <a:rPr lang="en-US" dirty="0" err="1"/>
              <a:t>identitate</a:t>
            </a:r>
            <a:r>
              <a:rPr lang="en-US" dirty="0"/>
              <a:t> </a:t>
            </a:r>
            <a:r>
              <a:rPr lang="en-US" dirty="0" err="1"/>
              <a:t>corespunde</a:t>
            </a:r>
            <a:r>
              <a:rPr lang="en-US" dirty="0"/>
              <a:t> cu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clădirii</a:t>
            </a:r>
            <a:r>
              <a:rPr lang="en-US" dirty="0"/>
              <a:t> </a:t>
            </a:r>
            <a:r>
              <a:rPr lang="en-US" dirty="0" err="1"/>
              <a:t>rezidențiale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al </a:t>
            </a:r>
            <a:r>
              <a:rPr lang="en-US" dirty="0" err="1"/>
              <a:t>proiectului</a:t>
            </a:r>
            <a:endParaRPr lang="en-US" dirty="0"/>
          </a:p>
          <a:p>
            <a:r>
              <a:rPr lang="en-US" dirty="0" err="1"/>
              <a:t>beneficiarul</a:t>
            </a:r>
            <a:r>
              <a:rPr lang="en-US" dirty="0"/>
              <a:t> final </a:t>
            </a:r>
            <a:r>
              <a:rPr lang="en-US" dirty="0" err="1"/>
              <a:t>deține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privată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imobilului</a:t>
            </a:r>
            <a:r>
              <a:rPr lang="en-US" dirty="0"/>
              <a:t> (</a:t>
            </a:r>
            <a:r>
              <a:rPr lang="en-US" dirty="0" err="1"/>
              <a:t>teren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/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clădire</a:t>
            </a:r>
            <a:r>
              <a:rPr lang="en-US" dirty="0"/>
              <a:t>), la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depunerii</a:t>
            </a:r>
            <a:r>
              <a:rPr lang="en-US" dirty="0"/>
              <a:t> </a:t>
            </a:r>
            <a:r>
              <a:rPr lang="en-US" dirty="0" err="1"/>
              <a:t>cererii</a:t>
            </a:r>
            <a:r>
              <a:rPr lang="en-US" dirty="0"/>
              <a:t> de </a:t>
            </a:r>
            <a:r>
              <a:rPr lang="en-US" dirty="0" err="1"/>
              <a:t>finanțare.În</a:t>
            </a:r>
            <a:r>
              <a:rPr lang="en-US" dirty="0"/>
              <a:t> plus, </a:t>
            </a:r>
            <a:r>
              <a:rPr lang="en-US" dirty="0" err="1"/>
              <a:t>imobilul</a:t>
            </a:r>
            <a:r>
              <a:rPr lang="en-US" dirty="0"/>
              <a:t> (</a:t>
            </a:r>
            <a:r>
              <a:rPr lang="en-US" dirty="0" err="1"/>
              <a:t>clădire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teren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liber de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sarcini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interdicţii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afectează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r>
              <a:rPr lang="en-US" dirty="0" err="1"/>
              <a:t>imobilul</a:t>
            </a:r>
            <a:r>
              <a:rPr lang="en-US" dirty="0"/>
              <a:t> nu face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litigii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ca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invocat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solicitant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,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curs de </a:t>
            </a:r>
            <a:r>
              <a:rPr lang="en-US" dirty="0" err="1"/>
              <a:t>soluţionare</a:t>
            </a:r>
            <a:r>
              <a:rPr lang="en-US" dirty="0"/>
              <a:t> la </a:t>
            </a:r>
            <a:r>
              <a:rPr lang="en-US" dirty="0" err="1"/>
              <a:t>instanţele</a:t>
            </a:r>
            <a:r>
              <a:rPr lang="en-US" dirty="0"/>
              <a:t> </a:t>
            </a:r>
            <a:r>
              <a:rPr lang="en-US" dirty="0" err="1"/>
              <a:t>judecătoreşti</a:t>
            </a:r>
            <a:r>
              <a:rPr lang="en-US" dirty="0"/>
              <a:t>, </a:t>
            </a:r>
            <a:r>
              <a:rPr lang="en-US" dirty="0" err="1"/>
              <a:t>vreunei</a:t>
            </a:r>
            <a:r>
              <a:rPr lang="en-US" dirty="0"/>
              <a:t> </a:t>
            </a:r>
            <a:r>
              <a:rPr lang="en-US" dirty="0" err="1"/>
              <a:t>revendicări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legi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proceduri</a:t>
            </a:r>
            <a:r>
              <a:rPr lang="en-US" dirty="0"/>
              <a:t> de </a:t>
            </a:r>
            <a:r>
              <a:rPr lang="en-US" dirty="0" err="1"/>
              <a:t>expropriere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cauză</a:t>
            </a:r>
            <a:r>
              <a:rPr lang="en-US" dirty="0"/>
              <a:t> de </a:t>
            </a:r>
            <a:r>
              <a:rPr lang="en-US" dirty="0" err="1"/>
              <a:t>utilitate</a:t>
            </a:r>
            <a:r>
              <a:rPr lang="en-US" dirty="0"/>
              <a:t> </a:t>
            </a:r>
            <a:r>
              <a:rPr lang="en-US" dirty="0" err="1"/>
              <a:t>publică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9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</TotalTime>
  <Words>2173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Programul RePower         sesiunea 2024/2025</vt:lpstr>
      <vt:lpstr>Etapa 1</vt:lpstr>
      <vt:lpstr>Etapa 1 Componenta A</vt:lpstr>
      <vt:lpstr>Criterii de eligibilitate pentru Etapa 1 Componenta A  (consumatori vulnerabili de energie)</vt:lpstr>
      <vt:lpstr>Criterii de eligibilitate pentru Etapa 1 Componenta A </vt:lpstr>
      <vt:lpstr>Criterii de eligibilitate pentru Etapa 1 Componenta A </vt:lpstr>
      <vt:lpstr>Criterii de eligibilitate pentru Etapa 1 Componenta A </vt:lpstr>
      <vt:lpstr>Etapa 1 Componenta B</vt:lpstr>
      <vt:lpstr>Criterii de eligibilitate pentru Etapa 1 Componenta B </vt:lpstr>
      <vt:lpstr>Criterii de eligibilitate pentru Etapa 1 Componenta B </vt:lpstr>
      <vt:lpstr>Etapa 2</vt:lpstr>
      <vt:lpstr>Etapa 2</vt:lpstr>
      <vt:lpstr>Criterii de eligibilitate pentru etapa 2</vt:lpstr>
      <vt:lpstr>Criterii de eligibilitate pentru etapa 2</vt:lpstr>
      <vt:lpstr>Pasii pe care trebuie sa-i urmati pentru accesarea acestui program: </vt:lpstr>
      <vt:lpstr>Pentru Etapa 1 (componentele A și B)  pana la data DE  29.11.2024 </vt:lpstr>
      <vt:lpstr>Pentru Etapa 1 (componentele A și B)  După data de 29.11.2024</vt:lpstr>
      <vt:lpstr>Perioadă depunere proiecte în platformA PNRR (de către instalatorii validați):</vt:lpstr>
      <vt:lpstr>Pentru Etapa 2</vt:lpstr>
      <vt:lpstr>                        Va multumim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2</cp:revision>
  <dcterms:created xsi:type="dcterms:W3CDTF">2024-10-26T08:48:33Z</dcterms:created>
  <dcterms:modified xsi:type="dcterms:W3CDTF">2024-10-27T07:59:01Z</dcterms:modified>
</cp:coreProperties>
</file>