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5FE7F-B6F1-2834-7460-DD8C75D505D6}" v="8" dt="2024-04-29T19:49:45.539"/>
    <p1510:client id="{82A8657D-C55E-9539-DF6E-F8D9F541896C}" v="245" dt="2024-04-30T13:48:49.183"/>
    <p1510:client id="{994E415F-CF5C-A788-9EF3-40779D4ACDF9}" v="27" dt="2024-04-29T20:03:40.968"/>
    <p1510:client id="{A86E9B5B-F63F-87A5-63A4-B4AFEB4A49BB}" v="1" dt="2024-04-29T19:45:33.320"/>
    <p1510:client id="{FBF1E04C-79C9-CEF9-F21E-765AA1713048}" v="652" dt="2024-04-29T15:50:40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92BA7-661D-4214-BFE9-7893F5B305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666A31-9F9C-494A-8821-7C94C3251B1C}">
      <dgm:prSet/>
      <dgm:spPr/>
      <dgm:t>
        <a:bodyPr/>
        <a:lstStyle/>
        <a:p>
          <a:r>
            <a:rPr lang="en-US" dirty="0"/>
            <a:t>The purpose of this application is to calculate various software metrics for a source code file or directory, such lines of code, cyclomatic complexity (using decision points), code coverage percentage, defect density, and Maintainability Index</a:t>
          </a:r>
        </a:p>
      </dgm:t>
    </dgm:pt>
    <dgm:pt modelId="{52F66D23-65CB-43F2-9094-DA6EA23EAEBE}" type="parTrans" cxnId="{8676F478-2D6A-4F63-9E2B-A5AAE168B537}">
      <dgm:prSet/>
      <dgm:spPr/>
      <dgm:t>
        <a:bodyPr/>
        <a:lstStyle/>
        <a:p>
          <a:endParaRPr lang="en-US"/>
        </a:p>
      </dgm:t>
    </dgm:pt>
    <dgm:pt modelId="{207A687C-2246-4A26-A191-82C4073621B2}" type="sibTrans" cxnId="{8676F478-2D6A-4F63-9E2B-A5AAE168B537}">
      <dgm:prSet/>
      <dgm:spPr/>
      <dgm:t>
        <a:bodyPr/>
        <a:lstStyle/>
        <a:p>
          <a:endParaRPr lang="en-US"/>
        </a:p>
      </dgm:t>
    </dgm:pt>
    <dgm:pt modelId="{2621874D-415B-4BF8-8DA3-412F6D2819E7}">
      <dgm:prSet/>
      <dgm:spPr/>
      <dgm:t>
        <a:bodyPr/>
        <a:lstStyle/>
        <a:p>
          <a:pPr rtl="0"/>
          <a:r>
            <a:rPr lang="en-US" dirty="0"/>
            <a:t>The program is developed in Python and takes in an argument at runtime specifying the directory or python file containing the source code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FBAB239A-E5C8-4ECA-BC88-D4C0040914F6}" type="parTrans" cxnId="{FB865AA6-5903-4C30-9F84-3FCE2A1F45EA}">
      <dgm:prSet/>
      <dgm:spPr/>
      <dgm:t>
        <a:bodyPr/>
        <a:lstStyle/>
        <a:p>
          <a:endParaRPr lang="en-US"/>
        </a:p>
      </dgm:t>
    </dgm:pt>
    <dgm:pt modelId="{ED32EAF8-E173-47FD-BCD8-3954B2B0DA4B}" type="sibTrans" cxnId="{FB865AA6-5903-4C30-9F84-3FCE2A1F45EA}">
      <dgm:prSet/>
      <dgm:spPr/>
      <dgm:t>
        <a:bodyPr/>
        <a:lstStyle/>
        <a:p>
          <a:endParaRPr lang="en-US"/>
        </a:p>
      </dgm:t>
    </dgm:pt>
    <dgm:pt modelId="{03057592-0E8D-4FBE-B4C4-5F868ECD4249}">
      <dgm:prSet/>
      <dgm:spPr/>
      <dgm:t>
        <a:bodyPr/>
        <a:lstStyle/>
        <a:p>
          <a:pPr rtl="0"/>
          <a:r>
            <a:rPr lang="en-US" dirty="0"/>
            <a:t>The program outputs calculated data to a text file or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/>
            <a:t>HTML file if specified, otherwise data is output to the terminal.</a:t>
          </a:r>
        </a:p>
      </dgm:t>
    </dgm:pt>
    <dgm:pt modelId="{E9D56908-5474-442A-A797-D35CA4A87775}" type="parTrans" cxnId="{51773E8C-C878-4707-A966-392541198984}">
      <dgm:prSet/>
      <dgm:spPr/>
      <dgm:t>
        <a:bodyPr/>
        <a:lstStyle/>
        <a:p>
          <a:endParaRPr lang="en-US"/>
        </a:p>
      </dgm:t>
    </dgm:pt>
    <dgm:pt modelId="{B217CB70-6D04-4B54-84BC-2FFBAFD4BFFA}" type="sibTrans" cxnId="{51773E8C-C878-4707-A966-392541198984}">
      <dgm:prSet/>
      <dgm:spPr/>
      <dgm:t>
        <a:bodyPr/>
        <a:lstStyle/>
        <a:p>
          <a:endParaRPr lang="en-US"/>
        </a:p>
      </dgm:t>
    </dgm:pt>
    <dgm:pt modelId="{FD986D8F-AB74-418D-BC20-DF2A05003114}" type="pres">
      <dgm:prSet presAssocID="{CA792BA7-661D-4214-BFE9-7893F5B3055E}" presName="root" presStyleCnt="0">
        <dgm:presLayoutVars>
          <dgm:dir/>
          <dgm:resizeHandles val="exact"/>
        </dgm:presLayoutVars>
      </dgm:prSet>
      <dgm:spPr/>
    </dgm:pt>
    <dgm:pt modelId="{E9240426-51A4-4C16-AEAD-1D01EA98F652}" type="pres">
      <dgm:prSet presAssocID="{FC666A31-9F9C-494A-8821-7C94C3251B1C}" presName="compNode" presStyleCnt="0"/>
      <dgm:spPr/>
    </dgm:pt>
    <dgm:pt modelId="{1003849B-A374-4F25-80EC-C094A50CF494}" type="pres">
      <dgm:prSet presAssocID="{FC666A31-9F9C-494A-8821-7C94C3251B1C}" presName="bgRect" presStyleLbl="bgShp" presStyleIdx="0" presStyleCnt="3"/>
      <dgm:spPr/>
    </dgm:pt>
    <dgm:pt modelId="{17395B99-243C-4E65-9504-B11B52E54064}" type="pres">
      <dgm:prSet presAssocID="{FC666A31-9F9C-494A-8821-7C94C3251B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8B0E8E3-0B6F-4E6A-9DF0-27E9A0476920}" type="pres">
      <dgm:prSet presAssocID="{FC666A31-9F9C-494A-8821-7C94C3251B1C}" presName="spaceRect" presStyleCnt="0"/>
      <dgm:spPr/>
    </dgm:pt>
    <dgm:pt modelId="{668DBC13-FDF4-4959-845E-D7FB3C494BCE}" type="pres">
      <dgm:prSet presAssocID="{FC666A31-9F9C-494A-8821-7C94C3251B1C}" presName="parTx" presStyleLbl="revTx" presStyleIdx="0" presStyleCnt="3">
        <dgm:presLayoutVars>
          <dgm:chMax val="0"/>
          <dgm:chPref val="0"/>
        </dgm:presLayoutVars>
      </dgm:prSet>
      <dgm:spPr/>
    </dgm:pt>
    <dgm:pt modelId="{AB19E4A3-ED94-42AA-8CFB-520D19895830}" type="pres">
      <dgm:prSet presAssocID="{207A687C-2246-4A26-A191-82C4073621B2}" presName="sibTrans" presStyleCnt="0"/>
      <dgm:spPr/>
    </dgm:pt>
    <dgm:pt modelId="{8D07D85B-D0FF-4A7E-8CB0-F460A62E759B}" type="pres">
      <dgm:prSet presAssocID="{2621874D-415B-4BF8-8DA3-412F6D2819E7}" presName="compNode" presStyleCnt="0"/>
      <dgm:spPr/>
    </dgm:pt>
    <dgm:pt modelId="{612198E8-962A-4BC2-B8CA-C6FB42CD5278}" type="pres">
      <dgm:prSet presAssocID="{2621874D-415B-4BF8-8DA3-412F6D2819E7}" presName="bgRect" presStyleLbl="bgShp" presStyleIdx="1" presStyleCnt="3"/>
      <dgm:spPr/>
    </dgm:pt>
    <dgm:pt modelId="{888D1E5E-41AC-4219-8FB0-84931B7E9CD1}" type="pres">
      <dgm:prSet presAssocID="{2621874D-415B-4BF8-8DA3-412F6D2819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5899665-3771-44C1-89F5-425886EC56E8}" type="pres">
      <dgm:prSet presAssocID="{2621874D-415B-4BF8-8DA3-412F6D2819E7}" presName="spaceRect" presStyleCnt="0"/>
      <dgm:spPr/>
    </dgm:pt>
    <dgm:pt modelId="{392907D7-597E-487D-BF0B-9517A8FF9C25}" type="pres">
      <dgm:prSet presAssocID="{2621874D-415B-4BF8-8DA3-412F6D2819E7}" presName="parTx" presStyleLbl="revTx" presStyleIdx="1" presStyleCnt="3">
        <dgm:presLayoutVars>
          <dgm:chMax val="0"/>
          <dgm:chPref val="0"/>
        </dgm:presLayoutVars>
      </dgm:prSet>
      <dgm:spPr/>
    </dgm:pt>
    <dgm:pt modelId="{E5C7F6C4-849C-49C9-98EE-0DAEC08E7AD8}" type="pres">
      <dgm:prSet presAssocID="{ED32EAF8-E173-47FD-BCD8-3954B2B0DA4B}" presName="sibTrans" presStyleCnt="0"/>
      <dgm:spPr/>
    </dgm:pt>
    <dgm:pt modelId="{1385B93B-F12D-4016-A823-78995D686338}" type="pres">
      <dgm:prSet presAssocID="{03057592-0E8D-4FBE-B4C4-5F868ECD4249}" presName="compNode" presStyleCnt="0"/>
      <dgm:spPr/>
    </dgm:pt>
    <dgm:pt modelId="{F4DA0E02-4FDA-48BB-81C0-FB1D76C2F6EA}" type="pres">
      <dgm:prSet presAssocID="{03057592-0E8D-4FBE-B4C4-5F868ECD4249}" presName="bgRect" presStyleLbl="bgShp" presStyleIdx="2" presStyleCnt="3"/>
      <dgm:spPr/>
    </dgm:pt>
    <dgm:pt modelId="{1B769854-AA28-4084-9473-3F4172E651CB}" type="pres">
      <dgm:prSet presAssocID="{03057592-0E8D-4FBE-B4C4-5F868ECD42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BDFADA8-557B-43D3-9B82-8CAC87977DBD}" type="pres">
      <dgm:prSet presAssocID="{03057592-0E8D-4FBE-B4C4-5F868ECD4249}" presName="spaceRect" presStyleCnt="0"/>
      <dgm:spPr/>
    </dgm:pt>
    <dgm:pt modelId="{DABD4ECF-4DED-4602-99C5-EB87619A364A}" type="pres">
      <dgm:prSet presAssocID="{03057592-0E8D-4FBE-B4C4-5F868ECD42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C31922-BD67-4539-A528-2D333FD4566D}" type="presOf" srcId="{2621874D-415B-4BF8-8DA3-412F6D2819E7}" destId="{392907D7-597E-487D-BF0B-9517A8FF9C25}" srcOrd="0" destOrd="0" presId="urn:microsoft.com/office/officeart/2018/2/layout/IconVerticalSolidList"/>
    <dgm:cxn modelId="{8676F478-2D6A-4F63-9E2B-A5AAE168B537}" srcId="{CA792BA7-661D-4214-BFE9-7893F5B3055E}" destId="{FC666A31-9F9C-494A-8821-7C94C3251B1C}" srcOrd="0" destOrd="0" parTransId="{52F66D23-65CB-43F2-9094-DA6EA23EAEBE}" sibTransId="{207A687C-2246-4A26-A191-82C4073621B2}"/>
    <dgm:cxn modelId="{51773E8C-C878-4707-A966-392541198984}" srcId="{CA792BA7-661D-4214-BFE9-7893F5B3055E}" destId="{03057592-0E8D-4FBE-B4C4-5F868ECD4249}" srcOrd="2" destOrd="0" parTransId="{E9D56908-5474-442A-A797-D35CA4A87775}" sibTransId="{B217CB70-6D04-4B54-84BC-2FFBAFD4BFFA}"/>
    <dgm:cxn modelId="{80870C93-A775-4D04-BB10-AAD880B96176}" type="presOf" srcId="{FC666A31-9F9C-494A-8821-7C94C3251B1C}" destId="{668DBC13-FDF4-4959-845E-D7FB3C494BCE}" srcOrd="0" destOrd="0" presId="urn:microsoft.com/office/officeart/2018/2/layout/IconVerticalSolidList"/>
    <dgm:cxn modelId="{FB865AA6-5903-4C30-9F84-3FCE2A1F45EA}" srcId="{CA792BA7-661D-4214-BFE9-7893F5B3055E}" destId="{2621874D-415B-4BF8-8DA3-412F6D2819E7}" srcOrd="1" destOrd="0" parTransId="{FBAB239A-E5C8-4ECA-BC88-D4C0040914F6}" sibTransId="{ED32EAF8-E173-47FD-BCD8-3954B2B0DA4B}"/>
    <dgm:cxn modelId="{712556DC-EBA7-44A7-8130-38DDACEEBBCE}" type="presOf" srcId="{CA792BA7-661D-4214-BFE9-7893F5B3055E}" destId="{FD986D8F-AB74-418D-BC20-DF2A05003114}" srcOrd="0" destOrd="0" presId="urn:microsoft.com/office/officeart/2018/2/layout/IconVerticalSolidList"/>
    <dgm:cxn modelId="{C1BB0DE1-D57A-4935-AE0C-54DD2FAD604C}" type="presOf" srcId="{03057592-0E8D-4FBE-B4C4-5F868ECD4249}" destId="{DABD4ECF-4DED-4602-99C5-EB87619A364A}" srcOrd="0" destOrd="0" presId="urn:microsoft.com/office/officeart/2018/2/layout/IconVerticalSolidList"/>
    <dgm:cxn modelId="{EC3771CA-ADED-4C86-BDE6-E701870A4882}" type="presParOf" srcId="{FD986D8F-AB74-418D-BC20-DF2A05003114}" destId="{E9240426-51A4-4C16-AEAD-1D01EA98F652}" srcOrd="0" destOrd="0" presId="urn:microsoft.com/office/officeart/2018/2/layout/IconVerticalSolidList"/>
    <dgm:cxn modelId="{3CD717C8-55CE-4181-9A1D-30E34D4E0711}" type="presParOf" srcId="{E9240426-51A4-4C16-AEAD-1D01EA98F652}" destId="{1003849B-A374-4F25-80EC-C094A50CF494}" srcOrd="0" destOrd="0" presId="urn:microsoft.com/office/officeart/2018/2/layout/IconVerticalSolidList"/>
    <dgm:cxn modelId="{9EF59FD0-E2EA-4A95-8FF0-E78F5BA7812D}" type="presParOf" srcId="{E9240426-51A4-4C16-AEAD-1D01EA98F652}" destId="{17395B99-243C-4E65-9504-B11B52E54064}" srcOrd="1" destOrd="0" presId="urn:microsoft.com/office/officeart/2018/2/layout/IconVerticalSolidList"/>
    <dgm:cxn modelId="{1602745A-9AD8-49E6-8924-C3D3A89DA0FE}" type="presParOf" srcId="{E9240426-51A4-4C16-AEAD-1D01EA98F652}" destId="{38B0E8E3-0B6F-4E6A-9DF0-27E9A0476920}" srcOrd="2" destOrd="0" presId="urn:microsoft.com/office/officeart/2018/2/layout/IconVerticalSolidList"/>
    <dgm:cxn modelId="{0CDF3E1E-E2A2-436E-A8EA-170768B333AF}" type="presParOf" srcId="{E9240426-51A4-4C16-AEAD-1D01EA98F652}" destId="{668DBC13-FDF4-4959-845E-D7FB3C494BCE}" srcOrd="3" destOrd="0" presId="urn:microsoft.com/office/officeart/2018/2/layout/IconVerticalSolidList"/>
    <dgm:cxn modelId="{C2B2E7CD-56AA-4883-A75F-A2EC4BCEDC32}" type="presParOf" srcId="{FD986D8F-AB74-418D-BC20-DF2A05003114}" destId="{AB19E4A3-ED94-42AA-8CFB-520D19895830}" srcOrd="1" destOrd="0" presId="urn:microsoft.com/office/officeart/2018/2/layout/IconVerticalSolidList"/>
    <dgm:cxn modelId="{40744E18-B818-4234-BDAB-8727D484CF59}" type="presParOf" srcId="{FD986D8F-AB74-418D-BC20-DF2A05003114}" destId="{8D07D85B-D0FF-4A7E-8CB0-F460A62E759B}" srcOrd="2" destOrd="0" presId="urn:microsoft.com/office/officeart/2018/2/layout/IconVerticalSolidList"/>
    <dgm:cxn modelId="{06FCA9BE-9164-43B4-A1C8-E404BA8A2B64}" type="presParOf" srcId="{8D07D85B-D0FF-4A7E-8CB0-F460A62E759B}" destId="{612198E8-962A-4BC2-B8CA-C6FB42CD5278}" srcOrd="0" destOrd="0" presId="urn:microsoft.com/office/officeart/2018/2/layout/IconVerticalSolidList"/>
    <dgm:cxn modelId="{88F9CF9F-9A31-40B7-B0DD-31F4C66B8743}" type="presParOf" srcId="{8D07D85B-D0FF-4A7E-8CB0-F460A62E759B}" destId="{888D1E5E-41AC-4219-8FB0-84931B7E9CD1}" srcOrd="1" destOrd="0" presId="urn:microsoft.com/office/officeart/2018/2/layout/IconVerticalSolidList"/>
    <dgm:cxn modelId="{9A116384-C0EB-4986-8530-F8BA9136B56F}" type="presParOf" srcId="{8D07D85B-D0FF-4A7E-8CB0-F460A62E759B}" destId="{C5899665-3771-44C1-89F5-425886EC56E8}" srcOrd="2" destOrd="0" presId="urn:microsoft.com/office/officeart/2018/2/layout/IconVerticalSolidList"/>
    <dgm:cxn modelId="{95779219-8D64-4C81-A406-9E3EF8B17A70}" type="presParOf" srcId="{8D07D85B-D0FF-4A7E-8CB0-F460A62E759B}" destId="{392907D7-597E-487D-BF0B-9517A8FF9C25}" srcOrd="3" destOrd="0" presId="urn:microsoft.com/office/officeart/2018/2/layout/IconVerticalSolidList"/>
    <dgm:cxn modelId="{72B9B7A9-7DF6-46C5-AD79-6211D5E79DD0}" type="presParOf" srcId="{FD986D8F-AB74-418D-BC20-DF2A05003114}" destId="{E5C7F6C4-849C-49C9-98EE-0DAEC08E7AD8}" srcOrd="3" destOrd="0" presId="urn:microsoft.com/office/officeart/2018/2/layout/IconVerticalSolidList"/>
    <dgm:cxn modelId="{627E5522-48A7-476E-8442-88BA21B0247A}" type="presParOf" srcId="{FD986D8F-AB74-418D-BC20-DF2A05003114}" destId="{1385B93B-F12D-4016-A823-78995D686338}" srcOrd="4" destOrd="0" presId="urn:microsoft.com/office/officeart/2018/2/layout/IconVerticalSolidList"/>
    <dgm:cxn modelId="{2FF5A335-E6CF-4F04-936C-45708CAAB83A}" type="presParOf" srcId="{1385B93B-F12D-4016-A823-78995D686338}" destId="{F4DA0E02-4FDA-48BB-81C0-FB1D76C2F6EA}" srcOrd="0" destOrd="0" presId="urn:microsoft.com/office/officeart/2018/2/layout/IconVerticalSolidList"/>
    <dgm:cxn modelId="{476BA2AD-FA8C-4A7B-8254-CCDB7E1D0A2B}" type="presParOf" srcId="{1385B93B-F12D-4016-A823-78995D686338}" destId="{1B769854-AA28-4084-9473-3F4172E651CB}" srcOrd="1" destOrd="0" presId="urn:microsoft.com/office/officeart/2018/2/layout/IconVerticalSolidList"/>
    <dgm:cxn modelId="{43F37A54-CA7A-473C-809D-B68179558CC0}" type="presParOf" srcId="{1385B93B-F12D-4016-A823-78995D686338}" destId="{EBDFADA8-557B-43D3-9B82-8CAC87977DBD}" srcOrd="2" destOrd="0" presId="urn:microsoft.com/office/officeart/2018/2/layout/IconVerticalSolidList"/>
    <dgm:cxn modelId="{E864CCAA-B632-4C08-B683-6D30A80087AD}" type="presParOf" srcId="{1385B93B-F12D-4016-A823-78995D686338}" destId="{DABD4ECF-4DED-4602-99C5-EB87619A36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3849B-A374-4F25-80EC-C094A50CF494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95B99-243C-4E65-9504-B11B52E54064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DBC13-FDF4-4959-845E-D7FB3C494BCE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purpose of this application is to calculate various software metrics for a source code file or directory, such lines of code, cyclomatic complexity (using decision points), code coverage percentage, defect density, and Maintainability Index</a:t>
          </a:r>
        </a:p>
      </dsp:txBody>
      <dsp:txXfrm>
        <a:off x="1249101" y="462"/>
        <a:ext cx="8809298" cy="1081473"/>
      </dsp:txXfrm>
    </dsp:sp>
    <dsp:sp modelId="{612198E8-962A-4BC2-B8CA-C6FB42CD5278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D1E5E-41AC-4219-8FB0-84931B7E9CD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907D7-597E-487D-BF0B-9517A8FF9C25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program is developed in Python and takes in an argument at runtime specifying the directory or python file containing the source code</a:t>
          </a:r>
          <a:r>
            <a:rPr lang="en-US" sz="1900" kern="1200" dirty="0">
              <a:latin typeface="Calibri Light" panose="020F0302020204030204"/>
            </a:rPr>
            <a:t>.</a:t>
          </a:r>
          <a:endParaRPr lang="en-US" sz="1900" kern="1200" dirty="0"/>
        </a:p>
      </dsp:txBody>
      <dsp:txXfrm>
        <a:off x="1249101" y="1352303"/>
        <a:ext cx="8809298" cy="1081473"/>
      </dsp:txXfrm>
    </dsp:sp>
    <dsp:sp modelId="{F4DA0E02-4FDA-48BB-81C0-FB1D76C2F6EA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69854-AA28-4084-9473-3F4172E651CB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D4ECF-4DED-4602-99C5-EB87619A364A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program outputs calculated data to a text file or</a:t>
          </a:r>
          <a:r>
            <a:rPr lang="en-US" sz="1900" kern="1200" dirty="0">
              <a:latin typeface="Calibri Light" panose="020F0302020204030204"/>
            </a:rPr>
            <a:t> </a:t>
          </a:r>
          <a:r>
            <a:rPr lang="en-US" sz="1900" kern="1200" dirty="0"/>
            <a:t>HTML file if specified, otherwise data is output to the terminal.</a:t>
          </a: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4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3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6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code-quality/code-metrics-maintainability-index-range-and-meaning?view=vs-202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erage.readthedocs.io/en/7.5.0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pyMetrics</a:t>
            </a:r>
            <a:endParaRPr lang="en-US" err="1"/>
          </a:p>
          <a:p>
            <a:r>
              <a:rPr lang="en-US">
                <a:ea typeface="+mj-lt"/>
                <a:cs typeface="+mj-lt"/>
              </a:rPr>
              <a:t>Final Presentation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Cora Spruill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14D8-6CED-5720-5E2C-FA519C9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About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D8C3A21-486D-5267-5373-8C5FD44AC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4069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6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532CB-472A-CB31-6761-E9F9852E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413720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Maintainability Index</a:t>
            </a:r>
          </a:p>
        </p:txBody>
      </p:sp>
      <p:pic>
        <p:nvPicPr>
          <p:cNvPr id="25" name="Picture 24" descr="Formulae on a background">
            <a:extLst>
              <a:ext uri="{FF2B5EF4-FFF2-40B4-BE49-F238E27FC236}">
                <a16:creationId xmlns:a16="http://schemas.microsoft.com/office/drawing/2014/main" id="{14E42E72-ED73-4E76-8BEC-CD54AE4F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6" r="35637" b="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09DC-B62F-DCF2-C9C9-E7A533BA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The </a:t>
            </a:r>
            <a:r>
              <a:rPr lang="en-US" sz="1700">
                <a:hlinkClick r:id="rId3"/>
              </a:rPr>
              <a:t>Maintainability Index</a:t>
            </a:r>
            <a:r>
              <a:rPr lang="en-US" sz="1700"/>
              <a:t> is a metric developed by Microsoft with the intention of determining how maintainable code is. </a:t>
            </a:r>
          </a:p>
          <a:p>
            <a:r>
              <a:rPr lang="en-US" sz="1700"/>
              <a:t>Comprised of Cyclomatic Complexity, Lines of Code, and Halstead Volume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Halstead Volume utilizes Halstead metrics to calculate the size of the implementation of an algorithm.</a:t>
            </a:r>
          </a:p>
          <a:p>
            <a:pPr lvl="2"/>
            <a:r>
              <a:rPr lang="en-US" sz="1700"/>
              <a:t>Volume = N * log2 </a:t>
            </a:r>
            <a:r>
              <a:rPr lang="en-US" sz="1700">
                <a:ea typeface="+mn-lt"/>
                <a:cs typeface="+mn-lt"/>
              </a:rPr>
              <a:t>μ (where N is the sum of the total operands and operators, and μ is the sum of unique operators and operands.)</a:t>
            </a:r>
          </a:p>
          <a:p>
            <a:r>
              <a:rPr lang="en-US" sz="1700">
                <a:ea typeface="+mn-lt"/>
                <a:cs typeface="+mn-lt"/>
              </a:rPr>
              <a:t>Maintainability Index = MAX(0,(171 - 5.2 * ln(Halstead Volume) - 0.23 * (Cyclomatic Complexity) - 16.2 * ln(Lines of Code))*100 / 171)</a:t>
            </a:r>
          </a:p>
        </p:txBody>
      </p:sp>
    </p:spTree>
    <p:extLst>
      <p:ext uri="{BB962C8B-B14F-4D97-AF65-F5344CB8AC3E}">
        <p14:creationId xmlns:p14="http://schemas.microsoft.com/office/powerpoint/2010/main" val="69118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51280E-46F5-4BEA-90EE-7FFC18A1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D4A89566-DDA2-2A02-1835-7CAB412A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65000"/>
          </a:blip>
          <a:srcRect t="7695" b="8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FA30303-00E8-4184-9E3D-2121EC349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54AFB-235C-4E3A-709D-62025735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 Coverage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43FBE-72CE-46AB-A736-695A0B033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FE80-4321-323E-931E-8EB13C5D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40280"/>
            <a:ext cx="6339840" cy="36526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Statement Coverage is provided by the </a:t>
            </a:r>
            <a:r>
              <a:rPr lang="en-US" sz="1800" i="1">
                <a:solidFill>
                  <a:srgbClr val="FFFFFF"/>
                </a:solidFill>
                <a:hlinkClick r:id="rId3"/>
              </a:rPr>
              <a:t>coverage</a:t>
            </a:r>
            <a:r>
              <a:rPr lang="en-US" sz="1800" i="1">
                <a:solidFill>
                  <a:srgbClr val="FFFFFF"/>
                </a:solidFill>
              </a:rPr>
              <a:t> </a:t>
            </a:r>
            <a:r>
              <a:rPr lang="en-US" sz="1800">
                <a:solidFill>
                  <a:srgbClr val="FFFFFF"/>
                </a:solidFill>
              </a:rPr>
              <a:t>module. </a:t>
            </a:r>
          </a:p>
          <a:p>
            <a:r>
              <a:rPr lang="en-US" sz="1800">
                <a:solidFill>
                  <a:srgbClr val="FFFFFF"/>
                </a:solidFill>
              </a:rPr>
              <a:t>PyMetrics looks for corresponding files suffixed with _test.py and performs unit tests on those files. For example, </a:t>
            </a:r>
            <a:r>
              <a:rPr lang="en-US" sz="1800" i="1">
                <a:solidFill>
                  <a:srgbClr val="FFFFFF"/>
                </a:solidFill>
              </a:rPr>
              <a:t>"main_test.py" </a:t>
            </a:r>
            <a:r>
              <a:rPr lang="en-US" sz="1800">
                <a:solidFill>
                  <a:srgbClr val="FFFFFF"/>
                </a:solidFill>
              </a:rPr>
              <a:t>will perform unit tests on</a:t>
            </a:r>
            <a:r>
              <a:rPr lang="en-US" sz="1800" i="1">
                <a:solidFill>
                  <a:srgbClr val="FFFFFF"/>
                </a:solidFill>
              </a:rPr>
              <a:t> "main.py". </a:t>
            </a:r>
            <a:endParaRPr lang="en-US" sz="1800">
              <a:solidFill>
                <a:srgbClr val="FFFFFF"/>
              </a:solidFill>
            </a:endParaRPr>
          </a:p>
          <a:p>
            <a:endParaRPr lang="en-US" sz="18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04FE-1223-DDF7-C51A-8753D344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C9F9-2658-99C8-4240-1EE1260E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Our source codes are analyzed based on their maintainability and their testing suite. </a:t>
            </a:r>
          </a:p>
          <a:p>
            <a:pPr marL="383540" lvl="1">
              <a:buFont typeface="Courier New" panose="020B0604020202020204" pitchFamily="34" charset="0"/>
              <a:buChar char="o"/>
            </a:pPr>
            <a:r>
              <a:rPr lang="en-US" dirty="0"/>
              <a:t>Maintainability Index </a:t>
            </a:r>
            <a:r>
              <a:rPr lang="en-US" dirty="0">
                <a:latin typeface="Aptos"/>
                <a:cs typeface="Arial"/>
              </a:rPr>
              <a:t>provides</a:t>
            </a:r>
            <a:r>
              <a:rPr lang="en-US" dirty="0"/>
              <a:t> the following ranges, based on lines of code, cyclomatic complexity, and Halstead volume:</a:t>
            </a:r>
            <a:endParaRPr lang="en-US" dirty="0">
              <a:ea typeface="Calibri"/>
              <a:cs typeface="Calibri"/>
            </a:endParaRPr>
          </a:p>
          <a:p>
            <a:pPr marL="566420" lvl="2"/>
            <a:r>
              <a:rPr lang="en-US" dirty="0">
                <a:latin typeface="Arial"/>
                <a:cs typeface="Arial"/>
              </a:rPr>
              <a:t>0-9 = Red (Code is problematic and hard to maintain)</a:t>
            </a:r>
          </a:p>
          <a:p>
            <a:pPr marL="566420" lvl="2"/>
            <a:r>
              <a:rPr lang="en-US" dirty="0">
                <a:latin typeface="Arial"/>
                <a:cs typeface="Arial"/>
              </a:rPr>
              <a:t>10-19 = Yellow (Code could benefit from refactoring)</a:t>
            </a:r>
          </a:p>
          <a:p>
            <a:pPr marL="566420" lvl="2"/>
            <a:r>
              <a:rPr lang="en-US" dirty="0">
                <a:latin typeface="Arial"/>
                <a:cs typeface="Arial"/>
              </a:rPr>
              <a:t>20-100 = Green (Code is acceptable and easily maintainable)</a:t>
            </a:r>
            <a:endParaRPr lang="en-US" dirty="0">
              <a:latin typeface="Aptos" panose="020B0004020202020204"/>
              <a:cs typeface="Arial"/>
            </a:endParaRPr>
          </a:p>
          <a:p>
            <a:pPr marL="383540"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Code Coverage provides the following (arbitrarily chosen) ranges:</a:t>
            </a:r>
          </a:p>
          <a:p>
            <a:pPr marL="566420" lvl="2"/>
            <a:r>
              <a:rPr lang="en-US" dirty="0">
                <a:latin typeface="Arial"/>
                <a:cs typeface="Arial"/>
              </a:rPr>
              <a:t>71-100% = </a:t>
            </a:r>
            <a:r>
              <a:rPr lang="en-US" dirty="0">
                <a:ea typeface="+mn-lt"/>
                <a:cs typeface="+mn-lt"/>
              </a:rPr>
              <a:t>The testing suite is high quality.</a:t>
            </a:r>
          </a:p>
          <a:p>
            <a:pPr marL="566420" lvl="2"/>
            <a:r>
              <a:rPr lang="en-US" dirty="0">
                <a:latin typeface="Aptos"/>
                <a:cs typeface="Arial"/>
              </a:rPr>
              <a:t>41%-70% = </a:t>
            </a:r>
            <a:r>
              <a:rPr lang="en-US" dirty="0">
                <a:ea typeface="+mn-lt"/>
                <a:cs typeface="+mn-lt"/>
              </a:rPr>
              <a:t>The testing suite quality is average and should be improved.</a:t>
            </a:r>
          </a:p>
          <a:p>
            <a:pPr marL="566420" lvl="2"/>
            <a:r>
              <a:rPr lang="en-US" dirty="0">
                <a:ea typeface="+mn-lt"/>
                <a:cs typeface="+mn-lt"/>
              </a:rPr>
              <a:t>0% - 40% = The testing suite needs to be improved to ensure the system functions as expected.</a:t>
            </a:r>
          </a:p>
          <a:p>
            <a:pPr marL="383540" lvl="1">
              <a:buFont typeface="Courier New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Other value analysis:</a:t>
            </a:r>
          </a:p>
          <a:p>
            <a:pPr marL="566420" lvl="2"/>
            <a:r>
              <a:rPr lang="en-US" dirty="0">
                <a:latin typeface="Calibri"/>
                <a:ea typeface="Calibri"/>
                <a:cs typeface="Calibri"/>
              </a:rPr>
              <a:t>Internal Reuse: Higher values generally mean easier to maintain code, as functions are repeated instead of rewritten. Higher reuse = less lines of code, therefore more maintainable.</a:t>
            </a:r>
          </a:p>
          <a:p>
            <a:pPr marL="566420" lvl="2"/>
            <a:r>
              <a:rPr lang="en-US" dirty="0">
                <a:latin typeface="Calibri"/>
                <a:ea typeface="Calibri"/>
                <a:cs typeface="Calibri"/>
              </a:rPr>
              <a:t>Defect Density: Measured as the ratio of failed test cases to total number of test cases. The closer the value is to 0, the higher the quality of the software is.</a:t>
            </a:r>
          </a:p>
        </p:txBody>
      </p:sp>
    </p:spTree>
    <p:extLst>
      <p:ext uri="{BB962C8B-B14F-4D97-AF65-F5344CB8AC3E}">
        <p14:creationId xmlns:p14="http://schemas.microsoft.com/office/powerpoint/2010/main" val="31963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Camera lens close up">
            <a:extLst>
              <a:ext uri="{FF2B5EF4-FFF2-40B4-BE49-F238E27FC236}">
                <a16:creationId xmlns:a16="http://schemas.microsoft.com/office/drawing/2014/main" id="{160A5989-0494-C535-BCA0-232E446E5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EA939-66B1-3D77-15BB-7BE6905F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4C98-7A8B-D0B6-3798-E49C3977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9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0C2E9-66FE-4939-B00E-F2F8A16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D3963-DBF6-4A94-8855-A3F7086A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A29A2A-9A2D-43BC-8094-36C9D936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6CCB5-9B53-4BD9-8740-6CBE8960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8143-7211-01DA-F0EC-126D36B5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D2D-67ED-DD2D-E11C-82DBF630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474" y="5496089"/>
            <a:ext cx="9622971" cy="7717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BE66B5FF-E13E-23D3-284A-7A4F8018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A2A20C-6526-493D-B46E-8C6B9366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8FB199-0E3B-4D0B-A532-0E3C3AD7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381BC-82BB-4F20-A996-78CD4365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735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pyMetrics Final Presentation</vt:lpstr>
      <vt:lpstr>About</vt:lpstr>
      <vt:lpstr>Maintainability Index</vt:lpstr>
      <vt:lpstr>Code Coverage</vt:lpstr>
      <vt:lpstr>Analysis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2024-04-29T15:28:02Z</dcterms:created>
  <dcterms:modified xsi:type="dcterms:W3CDTF">2024-04-30T18:26:48Z</dcterms:modified>
</cp:coreProperties>
</file>