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rds.cornell.edu/home/wp-content/uploads/2023/09/334289821-Baltimore_Oriole-Matthew_Plante.jpg" TargetMode="External"/><Relationship Id="rId3" Type="http://schemas.openxmlformats.org/officeDocument/2006/relationships/hyperlink" Target="https://cdn.mos.cms.futurecdn.net/ASHH5bDmsp6wnK6mEfZdcU.jp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b6d1dfe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b6d1dfe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be6df4f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be6df4f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be6df4fc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be6df4fc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be6df4fc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be6df4fc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be6df4fc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be6df4fc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e6df4fc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be6df4fc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e6df4fc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e6df4fc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be6df4fc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be6df4fc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be6df4fc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be6df4fc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be6df4fc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be6df4fc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be6df4f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be6df4f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e6df4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be6df4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be6df4fc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be6df4fc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be6df4fc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be6df4fc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be6df4fc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be6df4fc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be6df4fc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be6df4fc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be6df4fc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be6df4fc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be6df4fc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be6df4fc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be6df4fc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be6df4fc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be6df4fc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be6df4fc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be6df4fc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be6df4fc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e6df4fc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be6df4fc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e6df4f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e6df4f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b6d7efe1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b6d7efe1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e6df4f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e6df4f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be6df4f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be6df4f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e6df4f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e6df4f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be6df4f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be6df4f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be6df4fc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be6df4fc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https://www.birds.cornell.edu/home/wp-content/uploads/2023/09/334289821-Baltimore_Oriole-Matthew_Plante.jpg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https://cdn.mos.cms.futurecdn.net/ASHH5bDmsp6wnK6mEfZdcU.jpg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e6df4f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e6df4f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xamp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oogle.com" TargetMode="External"/><Relationship Id="rId4" Type="http://schemas.openxmlformats.org/officeDocument/2006/relationships/hyperlink" Target="https://www.examp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css/css_colors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irds.cornell.edu/home/wp-content/uploads/2023/09/334289821-Baltimore_Oriole-Matthew_Plante.jpg" TargetMode="External"/><Relationship Id="rId4" Type="http://schemas.openxmlformats.org/officeDocument/2006/relationships/hyperlink" Target="https://cdn.mos.cms.futurecdn.net/ASHH5bDmsp6wnK6mEfZdcU.jp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HTML Tags &amp; Attributes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their attributes!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650" y="2362200"/>
            <a:ext cx="18288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 tag, href attribute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efines a hyperlink, which is used to link from one page to another.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</a:t>
            </a:r>
            <a:r>
              <a:rPr lang="en"/>
              <a:t>attribute</a:t>
            </a:r>
            <a:r>
              <a:rPr lang="en"/>
              <a:t>: href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href indicates link destination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unvisited link is underlined and blue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visited link is underlined and purple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active link is underlined and red</a:t>
            </a:r>
            <a:endParaRPr sz="1741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lang="en" sz="1741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41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4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741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741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https://www.example.com</a:t>
            </a:r>
            <a:r>
              <a:rPr lang="en" sz="1741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n" sz="174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 Hyperlink Text</a:t>
            </a:r>
            <a:r>
              <a:rPr lang="en" sz="1741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41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741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attribute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adding the target attribute and setting it to _blank will open the link in a new tab.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&lt;a href="https://www.example.com" </a:t>
            </a:r>
            <a:r>
              <a:rPr lang="en">
                <a:highlight>
                  <a:srgbClr val="FFF2CC"/>
                </a:highlight>
                <a:latin typeface="Courier"/>
                <a:ea typeface="Courier"/>
                <a:cs typeface="Courier"/>
                <a:sym typeface="Courier"/>
              </a:rPr>
              <a:t>target="_blank"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&gt;Example Text&lt;/a&gt;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two hyperlinks: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first should be to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https://www.google.com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second should be to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https://www.example.com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The second hyperlink should open in a new tab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and Inline Elements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510450" y="31941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two most common display values!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Elements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start on a new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add space (margin) before and after a block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up full width available (stretches out as much left and right as it can)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&lt;p&gt; and &lt;div&gt; elements are both block elements!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7433" t="0"/>
          <a:stretch/>
        </p:blipFill>
        <p:spPr>
          <a:xfrm>
            <a:off x="852499" y="2354900"/>
            <a:ext cx="68862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13" y="3685124"/>
            <a:ext cx="7644801" cy="11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Elements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oes not start on a new 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nly takes up as much width as necessary.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</a:t>
            </a:r>
            <a:r>
              <a:rPr lang="en" sz="1600">
                <a:latin typeface="Courier"/>
                <a:ea typeface="Courier"/>
                <a:cs typeface="Courier"/>
                <a:sym typeface="Courier"/>
              </a:rPr>
              <a:t>&lt;p&gt;&lt;b&gt;bold&lt;/b&gt;, &lt;i&gt;italic&lt;/i&gt;, &lt;u&gt;underlined&lt;/u&gt;&lt;/p&gt;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b</a:t>
            </a:r>
            <a:r>
              <a:rPr b="1" lang="en" sz="1600"/>
              <a:t>old</a:t>
            </a:r>
            <a:r>
              <a:rPr lang="en" sz="1600"/>
              <a:t>, </a:t>
            </a:r>
            <a:r>
              <a:rPr i="1" lang="en" sz="1600"/>
              <a:t>italic</a:t>
            </a:r>
            <a:r>
              <a:rPr lang="en" sz="1600"/>
              <a:t>, </a:t>
            </a:r>
            <a:r>
              <a:rPr lang="en" sz="1600" u="sng"/>
              <a:t>underlined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inline elements: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9369"/>
            <a:ext cx="9144001" cy="15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attribute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593150" y="3100450"/>
            <a:ext cx="3722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Inline style!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attribute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an inline style for an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override any other style set (we’ll learn about CSS styling next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change: color, background-color, text-align, border,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="color:blue;text-align:center"&gt;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header</a:t>
            </a: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="color:green;border:2px solid Orange"&gt;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Colors: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https://www.w3schools.com/css/css_colors.asp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&lt;span&gt; and &lt;div&gt;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510450" y="31941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 today?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(and their attributes)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(and their attributes)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and Inline Elements (Concept)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&lt;span&gt; element and &lt;div&gt;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HTML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&lt;span&gt;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mark up a part of a text/document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 the style attribute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850" y="1961625"/>
            <a:ext cx="536758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24248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Inline!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9800"/>
            <a:ext cx="8839202" cy="52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&lt;span&gt;, cont.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7" y="1495975"/>
            <a:ext cx="818154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0300"/>
            <a:ext cx="8839200" cy="6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code to match this output. (Tip: dissect each part of the styling and add code for each part)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(But change “John Doe” to your real name.)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blue color for the word “world” is aqua, and the border is 2px thick.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is the syntax in an example if you need it: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25" y="2882413"/>
            <a:ext cx="5355150" cy="6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25" y="4240400"/>
            <a:ext cx="8839200" cy="6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&lt;div&gt;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&lt;span&gt; but is a </a:t>
            </a:r>
            <a:r>
              <a:rPr i="1" lang="en"/>
              <a:t>block</a:t>
            </a:r>
            <a:r>
              <a:rPr lang="en"/>
              <a:t>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a division or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container for HTML elements - which is then styled with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Meaning… it’s </a:t>
            </a:r>
            <a:r>
              <a:rPr lang="en"/>
              <a:t>great</a:t>
            </a:r>
            <a:r>
              <a:rPr lang="en"/>
              <a:t> for organization.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nest &lt;div&gt; to both break up and group your content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HTML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510450" y="31941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587150" y="3194125"/>
            <a:ext cx="5190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Headers, footers, sections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Elements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Clearly describe their meaning to both the browser </a:t>
            </a:r>
            <a:r>
              <a:rPr i="1" lang="en"/>
              <a:t>and</a:t>
            </a:r>
            <a:r>
              <a:rPr lang="en"/>
              <a:t> the developer.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&lt;div&gt; and &lt;span&gt; tell you </a:t>
            </a:r>
            <a:r>
              <a:rPr lang="en"/>
              <a:t>nothing about their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&lt;form&gt;, &lt;table&gt; and &lt;article&gt; do, however.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We’ll only be covering headers, footers and sections today.</a:t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6275"/>
            <a:ext cx="4267201" cy="233461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&amp; Footer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&lt;header&gt;your text here&lt;/header&gt;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&lt;footer&gt;your text here&lt;/footer&gt;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You can use the style attribute here!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Example:</a:t>
            </a:r>
            <a:endParaRPr sz="2000"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9800" y="3182400"/>
            <a:ext cx="12102476" cy="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&lt;section&gt; element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a section in a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“thematic grouping of content, typically with a heading”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25" y="2249348"/>
            <a:ext cx="7322348" cy="2390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(Remember not to add anything inappropriate)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“All About Me” webpage from last lesson: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a header (“All About Me”) and style it.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Organize the different parts and elements of your website with &lt;div&gt;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“Bio” section: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an image of you, using the src, alt, width, height attributes.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a link to your favorite website or one of your social media profiles.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Where you have written your full name, style your full name however you want with &lt;span&gt; and the style attribute.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 Credit: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+1 Add a footer saying “Made by First Last” (with your name) and style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their attributes!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50" y="1494025"/>
            <a:ext cx="3333575" cy="21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&amp; Happy Hacking!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&lt;img&gt; tag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794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Embed image in webpage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Image is not inserted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</a:t>
            </a:r>
            <a:r>
              <a:rPr lang="en" sz="1700"/>
              <a:t>image</a:t>
            </a:r>
            <a:r>
              <a:rPr lang="en" sz="1700"/>
              <a:t> is actually linked to the </a:t>
            </a:r>
            <a:r>
              <a:rPr lang="en" sz="1700"/>
              <a:t>webpage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closing tag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Only contains attributes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2 required attributes: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</a:t>
            </a:r>
            <a:r>
              <a:rPr lang="en" sz="1700"/>
              <a:t>rc: specifies path to an </a:t>
            </a:r>
            <a:r>
              <a:rPr lang="en" sz="1700"/>
              <a:t>image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alt: specifies an alternate text for the image</a:t>
            </a:r>
            <a:endParaRPr sz="17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900" y="596463"/>
            <a:ext cx="528539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 attribute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path (URL) to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image as a file?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"/>
              <a:buChar char="○"/>
            </a:pP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&lt;img </a:t>
            </a:r>
            <a:r>
              <a:rPr lang="en" sz="1800">
                <a:highlight>
                  <a:srgbClr val="FFF2CC"/>
                </a:highlight>
                <a:latin typeface="Courier"/>
                <a:ea typeface="Courier"/>
                <a:cs typeface="Courier"/>
                <a:sym typeface="Courier"/>
              </a:rPr>
              <a:t>src = “exampleImage.png”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 alt = “Example Alternate Text”&gt;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on another site?</a:t>
            </a:r>
            <a:endParaRPr sz="18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856550"/>
            <a:ext cx="85206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&lt;img </a:t>
            </a:r>
            <a:r>
              <a:rPr lang="en">
                <a:highlight>
                  <a:srgbClr val="FFF2CC"/>
                </a:highlight>
                <a:latin typeface="Courier"/>
                <a:ea typeface="Courier"/>
                <a:cs typeface="Courier"/>
                <a:sym typeface="Courier"/>
              </a:rPr>
              <a:t>src = “https://www.example.com/exampleImage.png”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alt = “Example Alternate Text”&gt;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 attribute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Provides alternate text for image</a:t>
            </a:r>
            <a:endParaRPr sz="2000"/>
          </a:p>
          <a:p>
            <a:pPr indent="-32639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87"/>
              <a:t>Should be descriptive</a:t>
            </a:r>
            <a:endParaRPr sz="1987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Shows if the user can’t view the image</a:t>
            </a:r>
            <a:endParaRPr sz="2000"/>
          </a:p>
          <a:p>
            <a:pPr indent="-3247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52"/>
              <a:t>Because of slow connection</a:t>
            </a:r>
            <a:endParaRPr sz="1952"/>
          </a:p>
          <a:p>
            <a:pPr indent="-3247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52"/>
              <a:t>Because of an error in src attribute</a:t>
            </a:r>
            <a:endParaRPr sz="1952"/>
          </a:p>
          <a:p>
            <a:pPr indent="-3247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52"/>
              <a:t>Because of the user using a screen reader</a:t>
            </a:r>
            <a:endParaRPr sz="19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>
                <a:latin typeface="Courier"/>
                <a:ea typeface="Courier"/>
                <a:cs typeface="Courier"/>
                <a:sym typeface="Courier"/>
              </a:rPr>
              <a:t>&lt;img src = “tiger.png” </a:t>
            </a:r>
            <a:r>
              <a:rPr lang="en" sz="1929">
                <a:highlight>
                  <a:srgbClr val="FFF2CC"/>
                </a:highlight>
                <a:latin typeface="Courier"/>
                <a:ea typeface="Courier"/>
                <a:cs typeface="Courier"/>
                <a:sym typeface="Courier"/>
              </a:rPr>
              <a:t>alt = “Adult tiger sitting in a grassy field”</a:t>
            </a:r>
            <a:r>
              <a:rPr lang="en" sz="1929"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1929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attribute, height attribute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width and height of an image in pixels</a:t>
            </a:r>
            <a:endParaRPr/>
          </a:p>
          <a:p>
            <a:pPr indent="0" lvl="0" marL="114300" marR="114300" rtl="0" algn="ctr"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616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src="img_girl.jpg" alt="Girl in a jacket" </a:t>
            </a:r>
            <a:r>
              <a:rPr lang="en" sz="1616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width="500"</a:t>
            </a:r>
            <a:r>
              <a:rPr lang="en" sz="1616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16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height="600"</a:t>
            </a:r>
            <a:r>
              <a:rPr lang="en" sz="1616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16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marR="1143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FFFF"/>
                </a:highlight>
              </a:rPr>
              <a:t>Note: Setting specific values for both width and height might make the image look oddly stretched or compressed.</a:t>
            </a:r>
            <a:endParaRPr>
              <a:highlight>
                <a:srgbClr val="FFFFFF"/>
              </a:highlight>
            </a:endParaRPr>
          </a:p>
          <a:p>
            <a:pPr indent="-316864" lvl="1" marL="9144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35">
                <a:highlight>
                  <a:srgbClr val="FFFFFF"/>
                </a:highlight>
              </a:rPr>
              <a:t>You can set a specific value for </a:t>
            </a:r>
            <a:r>
              <a:rPr b="1" lang="en" sz="1635">
                <a:highlight>
                  <a:srgbClr val="FFFFFF"/>
                </a:highlight>
              </a:rPr>
              <a:t>either </a:t>
            </a:r>
            <a:r>
              <a:rPr lang="en" sz="1635">
                <a:highlight>
                  <a:srgbClr val="FFFFFF"/>
                </a:highlight>
              </a:rPr>
              <a:t>width or height and then set the other attribute to “auto”</a:t>
            </a:r>
            <a:endParaRPr sz="1635">
              <a:highlight>
                <a:srgbClr val="FFFFFF"/>
              </a:highlight>
            </a:endParaRPr>
          </a:p>
          <a:p>
            <a:pPr indent="-316864" lvl="1" marL="9144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35">
                <a:highlight>
                  <a:srgbClr val="FFFFFF"/>
                </a:highlight>
              </a:rPr>
              <a:t>Preserve aspect ratio</a:t>
            </a:r>
            <a:endParaRPr sz="1635">
              <a:highlight>
                <a:srgbClr val="FFFFFF"/>
              </a:highlight>
            </a:endParaRPr>
          </a:p>
          <a:p>
            <a:pPr indent="0" lvl="0" marL="114300" marR="114300" rtl="0" algn="ctr">
              <a:spcBef>
                <a:spcPts val="3000"/>
              </a:spcBef>
              <a:spcAft>
                <a:spcPts val="3000"/>
              </a:spcAft>
              <a:buNone/>
            </a:pPr>
            <a:r>
              <a:rPr lang="en" sz="1616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src="img_girl.jpg" alt="Girl in a jacket" </a:t>
            </a:r>
            <a:r>
              <a:rPr lang="en" sz="1616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width="500"</a:t>
            </a:r>
            <a:r>
              <a:rPr lang="en" sz="1616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16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height="auto"</a:t>
            </a:r>
            <a:r>
              <a:rPr lang="en" sz="1616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352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69"/>
              <a:t>Embed the </a:t>
            </a:r>
            <a:r>
              <a:rPr lang="en" sz="5169" u="sng">
                <a:solidFill>
                  <a:schemeClr val="hlink"/>
                </a:solidFill>
                <a:hlinkClick r:id="rId3"/>
              </a:rPr>
              <a:t>1st image</a:t>
            </a:r>
            <a:r>
              <a:rPr lang="en" sz="5169"/>
              <a:t> using &lt;img&gt; tag</a:t>
            </a:r>
            <a:endParaRPr sz="5169"/>
          </a:p>
          <a:p>
            <a:pPr indent="-33529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86"/>
              <a:buChar char="○"/>
            </a:pPr>
            <a:r>
              <a:rPr lang="en" sz="4769"/>
              <a:t>src should refer to the image file you downloaded</a:t>
            </a:r>
            <a:endParaRPr sz="4769"/>
          </a:p>
          <a:p>
            <a:pPr indent="-327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69"/>
              <a:t>Make the alternate text in the alt attribute descriptive</a:t>
            </a:r>
            <a:endParaRPr sz="4769"/>
          </a:p>
          <a:p>
            <a:pPr indent="-327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69"/>
              <a:t>Set both width and height attributes with a certain number of pixels</a:t>
            </a:r>
            <a:endParaRPr sz="4769"/>
          </a:p>
          <a:p>
            <a:pPr indent="-3352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69"/>
              <a:t>Embed the </a:t>
            </a:r>
            <a:r>
              <a:rPr lang="en" sz="5169" u="sng">
                <a:solidFill>
                  <a:schemeClr val="hlink"/>
                </a:solidFill>
                <a:hlinkClick r:id="rId4"/>
              </a:rPr>
              <a:t>2nd image</a:t>
            </a:r>
            <a:r>
              <a:rPr lang="en" sz="5169"/>
              <a:t> using &lt;img&gt; tag</a:t>
            </a:r>
            <a:endParaRPr sz="5169"/>
          </a:p>
          <a:p>
            <a:pPr indent="-327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69"/>
              <a:t>src should refer to the image link (see above)</a:t>
            </a:r>
            <a:endParaRPr sz="4769"/>
          </a:p>
          <a:p>
            <a:pPr indent="-327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69"/>
              <a:t>Make the alternate text in the alt attribute descriptive</a:t>
            </a:r>
            <a:endParaRPr sz="4769"/>
          </a:p>
          <a:p>
            <a:pPr indent="-327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69"/>
              <a:t>Set either width OR height to a certain number of pixels</a:t>
            </a:r>
            <a:endParaRPr sz="4769"/>
          </a:p>
          <a:p>
            <a:pPr indent="-327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69"/>
              <a:t>The remaining width/height attribute should be “auto”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Answer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25" y="1170126"/>
            <a:ext cx="7034148" cy="20573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50" y="3379877"/>
            <a:ext cx="8839202" cy="123676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