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872a6037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872a603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872a6037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872a6037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872a603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872a603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72a6037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72a6037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872a6037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872a6037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72a6037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872a6037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content: "• "; color: red;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872a603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872a603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872a6037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872a6037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872a603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872a603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872a6037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872a6037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72a603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72a603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872a6037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872a6037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872a6037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872a6037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872a6037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872a6037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872a6037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872a6037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872a6037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872a6037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872a6037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872a6037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872a6037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872a6037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872a6037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872a6037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872a6037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872a6037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872a6037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872a6037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72a603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72a603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872a6037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872a6037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872a6037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872a6037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872a6037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872a6037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872a6037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872a6037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animations do not affect an element before the first keyframe is played or after the last keyframe is played. The animation-fill-mode property can override this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872a6037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872a6037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872a6037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872a6037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872a6037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872a6037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872a6037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872a6037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872a6037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872a6037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872a603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872a603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872a603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872a603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72a6037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72a603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72a6037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872a6037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72a6037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872a6037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872a6037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872a6037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tryit.asp?filename=trycss_firstline" TargetMode="External"/><Relationship Id="rId4" Type="http://schemas.openxmlformats.org/officeDocument/2006/relationships/hyperlink" Target="https://www.w3schools.com/css/tryit.asp?filename=trycss_firstletter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/tryit.asp?filename=trycss_before" TargetMode="External"/><Relationship Id="rId4" Type="http://schemas.openxmlformats.org/officeDocument/2006/relationships/hyperlink" Target="https://www.w3schools.com/css/tryit.asp?filename=trycss_after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css/css3_transitions.asp" TargetMode="External"/><Relationship Id="rId4" Type="http://schemas.openxmlformats.org/officeDocument/2006/relationships/hyperlink" Target="https://www.w3schools.com/css/tryit.asp?filename=trycss3_transition1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css/tryit.asp?filename=trycss3_transition_delay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css/tryit.asp?filename=trycss3_transition_transform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cssref/playdemo.php?filename=playcss_transform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/tryit.asp?filename=trycss3_animation1" TargetMode="External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css/tryit.asp?filename=trycss3_animation3" TargetMode="External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w3schools.com/css/tryit.asp?filename=trycss3_animation_delay" TargetMode="External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schools.com/css/tryit.asp?filename=trycss3_animation_count" TargetMode="External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css/tryit.asp?filename=trycss3_animation_fill-mode" TargetMode="External"/><Relationship Id="rId4" Type="http://schemas.openxmlformats.org/officeDocument/2006/relationships/hyperlink" Target="https://www.w3schools.com/css/tryit.asp?filename=trycss3_animation_fill-mode2" TargetMode="External"/><Relationship Id="rId5" Type="http://schemas.openxmlformats.org/officeDocument/2006/relationships/hyperlink" Target="https://www.w3schools.com/css/tryit.asp?filename=trycss3_animation_fill-mode3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6.xml"/><Relationship Id="rId4" Type="http://schemas.openxmlformats.org/officeDocument/2006/relationships/hyperlink" Target="https://www.w3schools.com/tags/tag_button.as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/css_pseudo_classe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/tryit.asp?filename=trycss_pseudo-class" TargetMode="External"/><Relationship Id="rId4" Type="http://schemas.openxmlformats.org/officeDocument/2006/relationships/hyperlink" Target="https://www.w3schools.com/css/tryit.asp?filename=trycss_pseudo-class_hover_div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ref/tryit.php?filename=trycss_sel_focus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tryit.php?filename=trycss3_nth-child" TargetMode="External"/><Relationship Id="rId4" Type="http://schemas.openxmlformats.org/officeDocument/2006/relationships/hyperlink" Target="https://www.w3schools.com/cssref/sel_nth-child.php#:~:text=Try%20it%20Yourself%20%C2%BB-,Example,-Using%20a%20formula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CSS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Pseudo-elements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pseudo-elements?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style specified parts of an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the first letter, or line, of an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content before, or after, the content of an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Syntax: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0" y="2571750"/>
            <a:ext cx="56197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::first-line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special style to the first line of a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for block elements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font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color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background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word-spacing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letter-spacing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text-decoration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vertical-align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text-transform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line-height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Clear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special style to the first letter of a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block elements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font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color properties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background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margin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padding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border properties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text-decoration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vertical-align (only if "float" is "none")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text-transform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line-height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float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clear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::first-letter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75" y="3887000"/>
            <a:ext cx="3408575" cy="11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725" y="3887000"/>
            <a:ext cx="2173875" cy="9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insert some content before the content of an element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)</a:t>
            </a:r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Insert some content after the content of an element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r>
              <a:rPr lang="en"/>
              <a:t>)</a:t>
            </a:r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::after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675" y="1847850"/>
            <a:ext cx="3107950" cy="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882" y="1847850"/>
            <a:ext cx="3198493" cy="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2892" y="2770125"/>
            <a:ext cx="323750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450" y="2752850"/>
            <a:ext cx="3416175" cy="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::selection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matches the portion of an element that is selected by a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Properties to be applied: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Background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Cursor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Outline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381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2313125"/>
            <a:ext cx="39052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27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Copy this html: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&lt;title&gt;Pseudo-Classes and Pseudo-Elements&lt;/title&gt;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&lt;ul class="styled-list"&gt;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&lt;li&gt;Item 1&lt;/li&gt;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&lt;li&gt;Item 2&lt;/li&gt;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&lt;li&gt;Item 3&lt;/li&gt;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&lt;li&gt;Item 4&lt;/li&gt;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&lt;li&gt;Item 5&lt;/li&gt;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&lt;/ul&gt;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207900" y="1152475"/>
            <a:ext cx="56244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Let’s try to: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list items light gray when hovered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• red (using ::before)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every odd list item have the color #f0f0f0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/* Pseudo-Classes */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.styled-list li:hover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background-color: lightgrey;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/* Pseudo-Elements */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.styled-list li::before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content: "• ";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color: red;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.styled-list li:nth-child(odd)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background-color: #f0f0f0;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Transitions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hange property values smoothly, over a given duration.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 which CSS properties should be animated.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duration of the animation.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&lt;div&gt; element has specified a transition effect for the width property, with a duration of 2 seconds.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more than 1 property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350" y="165625"/>
            <a:ext cx="2226925" cy="14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9350" y="1596500"/>
            <a:ext cx="2104550" cy="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000" y="3624800"/>
            <a:ext cx="3986275" cy="7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Curve of Transition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transition-timing-function property specifies the speed curve of the transition effect.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 - specifies a transition effect with a slow start, then fast, then end slowly (this is default)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- specifies a transition effect with the same speed from start to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ease-in - specifies a transition effect with a slow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ease-out - specifies a transition effect with a slow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ease-in-out - specifies a transition effect with a slow start and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cubic-bezier(n,n,n,n) - lets you define your own values in a cubic-bezier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Pseudo-classes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Pseudo-elements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Transition-delay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transition-delay property specifies a delay (in seconds) for the transition effect.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example has a 1 second delay before starting: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750" y="3060200"/>
            <a:ext cx="2912625" cy="9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Transition +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0" y="1152476"/>
            <a:ext cx="76992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property shorthand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1872850"/>
            <a:ext cx="4260300" cy="178858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525" y="2452913"/>
            <a:ext cx="3652175" cy="8155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2" name="Google Shape;212;p34"/>
          <p:cNvCxnSpPr/>
          <p:nvPr/>
        </p:nvCxnSpPr>
        <p:spPr>
          <a:xfrm>
            <a:off x="4781275" y="2607975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4"/>
          <p:cNvCxnSpPr/>
          <p:nvPr/>
        </p:nvCxnSpPr>
        <p:spPr>
          <a:xfrm>
            <a:off x="4781275" y="2760375"/>
            <a:ext cx="3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0812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Copy HTML						Now let’s make the button turn green on hover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&lt;!DOCTYPE html&gt;						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&lt;style&gt;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	button 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background-color: blue;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color: white;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padding: 10px 20px;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border: none;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cursor: pointer;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&lt;title&gt;CSS Transitions&lt;/title&gt;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&lt;button&gt;Hover Me!&lt;/button&gt;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75" y="1910625"/>
            <a:ext cx="3343424" cy="14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Transforms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you to change the shape, size, and position of an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transforms: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scale() changes size of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rotate() rotates an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translate() moves an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skew() skews an element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75" y="2989100"/>
            <a:ext cx="2851150" cy="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75" y="4097825"/>
            <a:ext cx="2851150" cy="86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4325" y="4097823"/>
            <a:ext cx="3258998" cy="6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4316" y="2989100"/>
            <a:ext cx="3751310" cy="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an element gradually change from one style to another.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 as many CSS properties you want, as many times as you want.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keyframes: Keyframes hold what styles the element will have at certain times.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@keyframes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45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@keyframes rule allows the animation to gradually change from the current style </a:t>
            </a:r>
            <a:r>
              <a:rPr b="1" lang="en" sz="1729"/>
              <a:t>to the new style at certain times.</a:t>
            </a:r>
            <a:endParaRPr b="1" sz="1729"/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Must </a:t>
            </a:r>
            <a:r>
              <a:rPr b="1" lang="en" sz="1729"/>
              <a:t>bind animation to an element</a:t>
            </a:r>
            <a:endParaRPr b="1" sz="1729"/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The following example binds the "example" animation to the &lt;div&gt; element. The animation will last for 4 seconds, and it will gradually change the background-color of the &lt;div&gt; element from "red" to "yellow":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  <p:pic>
        <p:nvPicPr>
          <p:cNvPr id="253" name="Google Shape;253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425" y="1170125"/>
            <a:ext cx="3890174" cy="30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nimation-duration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41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an animation should take to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specified? No animation. (default is 0s)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use %, you can add as many style changes as you want</a:t>
            </a:r>
            <a:endParaRPr/>
          </a:p>
        </p:txBody>
      </p:sp>
      <p:pic>
        <p:nvPicPr>
          <p:cNvPr id="260" name="Google Shape;260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00" y="1170125"/>
            <a:ext cx="4358100" cy="348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r>
              <a:rPr lang="en"/>
              <a:t>-delay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52475"/>
            <a:ext cx="46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animation-delay property specifies a delay for the start of an animation.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example has a 2 seconds delay before starting the animation: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175" y="1141838"/>
            <a:ext cx="3550126" cy="28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animation-iteration-count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times an </a:t>
            </a:r>
            <a:r>
              <a:rPr lang="en"/>
              <a:t>animation</a:t>
            </a:r>
            <a:r>
              <a:rPr lang="en"/>
              <a:t> should run (the value can be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infinite</a:t>
            </a:r>
            <a:r>
              <a:rPr lang="en"/>
              <a:t> as </a:t>
            </a:r>
            <a:r>
              <a:rPr lang="en"/>
              <a:t>well</a:t>
            </a:r>
            <a:r>
              <a:rPr lang="en"/>
              <a:t>)</a:t>
            </a:r>
            <a:endParaRPr/>
          </a:p>
        </p:txBody>
      </p:sp>
      <p:pic>
        <p:nvPicPr>
          <p:cNvPr id="274" name="Google Shape;274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075" y="1743050"/>
            <a:ext cx="3791949" cy="25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speed curve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specifies the speed curve of the animation.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 - Specifies an animation with a slow start, then fast, then end slowly (this is default)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- Specifies an animation with the same speed from start to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ease-in - Specifies an animation with a slow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ease-out - Specifies an animation with a slow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ease-in-out - Specifies an animation with a slow start and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cubic-bezier(n,n,n,n) - Lets you define your own values in a cubic-bezier function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Animation-fill-mode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</a:t>
            </a:r>
            <a:r>
              <a:rPr lang="en"/>
              <a:t>)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a style for the target element when the animation is not playing (before it starts, after it ends, or both)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none</a:t>
            </a:r>
            <a:r>
              <a:rPr lang="en"/>
              <a:t> - </a:t>
            </a:r>
            <a:r>
              <a:rPr lang="en" sz="1600"/>
              <a:t>Default value. Animation will not apply any styles to the element before or after it is executing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forwards</a:t>
            </a:r>
            <a:r>
              <a:rPr lang="en"/>
              <a:t> - </a:t>
            </a:r>
            <a:r>
              <a:rPr lang="en" sz="1500"/>
              <a:t>The element will retain the style values that is set by the last keyframe (depends on animation-direction and animation-iteration-count)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backwards</a:t>
            </a:r>
            <a:r>
              <a:rPr lang="en"/>
              <a:t> - </a:t>
            </a:r>
            <a:r>
              <a:rPr lang="en" sz="1400"/>
              <a:t>The element will get the style values that is set by the first keyframe (depends on animation-direction), and retain this during the animation-delay period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both</a:t>
            </a:r>
            <a:r>
              <a:rPr lang="en"/>
              <a:t> - </a:t>
            </a:r>
            <a:r>
              <a:rPr lang="en" sz="1500"/>
              <a:t>The animation will follow the rules for both forwards and backwards, extending the animation properties in both directions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Shorthand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1893025"/>
            <a:ext cx="3548200" cy="182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6"/>
          <p:cNvCxnSpPr/>
          <p:nvPr/>
        </p:nvCxnSpPr>
        <p:spPr>
          <a:xfrm flipH="1" rot="10800000">
            <a:off x="4175800" y="2566500"/>
            <a:ext cx="452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6"/>
          <p:cNvCxnSpPr/>
          <p:nvPr/>
        </p:nvCxnSpPr>
        <p:spPr>
          <a:xfrm flipH="1" rot="10800000">
            <a:off x="4175800" y="2795100"/>
            <a:ext cx="452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650" y="2311375"/>
            <a:ext cx="373024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(change div color with keyframes)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152475"/>
            <a:ext cx="44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&lt;!DOCTYPE 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&lt;title&gt;CSS Animations&lt;/title&gt;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&lt;div class="animated-box"&gt;Animated!&lt;/div&gt;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2880475" y="4277500"/>
            <a:ext cx="41283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CSS Solution →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426" y="1152475"/>
            <a:ext cx="3264149" cy="37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advanced CSS to your All About Me page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the link you have in the all about me page with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anchor pseudo-classes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Submit button after the questions in the Quiz section that changes color when you hover over it (</a:t>
            </a:r>
            <a:r>
              <a:rPr lang="en" u="sng">
                <a:solidFill>
                  <a:schemeClr val="hlink"/>
                </a:solidFill>
                <a:hlinkClick r:id="rId4"/>
              </a:rPr>
              <a:t>syntax</a:t>
            </a:r>
            <a:r>
              <a:rPr lang="en"/>
              <a:t>: &lt;button&gt;This is a button&lt;/button&gt;  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pseudo-element at least once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transition at least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animation at least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 credit: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pseudo classes, </a:t>
            </a:r>
            <a:r>
              <a:rPr lang="en"/>
              <a:t>pseudo</a:t>
            </a:r>
            <a:r>
              <a:rPr lang="en"/>
              <a:t> elements, transitions and animations, for every additional one that you add, you will get </a:t>
            </a:r>
            <a:r>
              <a:rPr b="1" lang="en"/>
              <a:t>1</a:t>
            </a:r>
            <a:r>
              <a:rPr lang="en"/>
              <a:t> extra credit point.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and Happy Hacking!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Pseudo-classes? (</a:t>
            </a:r>
            <a:r>
              <a:rPr lang="en" u="sng">
                <a:solidFill>
                  <a:schemeClr val="hlink"/>
                </a:solidFill>
                <a:hlinkClick r:id="rId3"/>
              </a:rPr>
              <a:t>Article</a:t>
            </a:r>
            <a:r>
              <a:rPr lang="en"/>
              <a:t>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eywords added to selectors that </a:t>
            </a:r>
            <a:r>
              <a:rPr b="1" lang="en"/>
              <a:t>specify a special state</a:t>
            </a:r>
            <a:r>
              <a:rPr lang="en"/>
              <a:t> of the selected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an element when a user mouses over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visited and unvisited links differently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an element when it gets focus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 the “:”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" y="2492425"/>
            <a:ext cx="43243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>
            <a:off x="1686900" y="1459225"/>
            <a:ext cx="5070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Anchor Pseudo-classes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Anchor tag = the &lt;a&gt;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this code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link not been visited? Color is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link been visited? Color is green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user hovering over link? Color is hot pink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user clicking the link? Color is blue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Pseudo-classes: </a:t>
            </a:r>
            <a:r>
              <a:rPr b="1" lang="en"/>
              <a:t>link, visited, hover, active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-6252" l="-13299" r="-3564" t="-10611"/>
          <a:stretch/>
        </p:blipFill>
        <p:spPr>
          <a:xfrm>
            <a:off x="5677188" y="-95975"/>
            <a:ext cx="3393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combined with HTML classes!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Hover pseudo-class can be used with &lt;div&gt;!</a:t>
            </a:r>
            <a:endParaRPr sz="23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025" y="1293488"/>
            <a:ext cx="72116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2025" y="1660475"/>
            <a:ext cx="2348525" cy="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:focus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and style an element (e.g. input field) when it gets focus, </a:t>
            </a:r>
            <a:r>
              <a:rPr lang="en" u="sng">
                <a:solidFill>
                  <a:schemeClr val="hlink"/>
                </a:solidFill>
                <a:hlinkClick r:id="rId3"/>
              </a:rPr>
              <a:t>ex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1990725"/>
            <a:ext cx="47434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:nth-child()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atches every element that is the </a:t>
            </a:r>
            <a:r>
              <a:rPr i="1" lang="en"/>
              <a:t>n</a:t>
            </a:r>
            <a:r>
              <a:rPr lang="en"/>
              <a:t>th child of its parent. 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can be a number, a keyword (odd or even), or a formula (like an + b).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can also be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even</a:t>
            </a:r>
            <a:r>
              <a:rPr lang="en"/>
              <a:t> or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odd: </a:t>
            </a:r>
            <a:r>
              <a:rPr lang="en"/>
              <a:t>(the index of the first child is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for a multiple of some number: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example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6450" y="2313025"/>
            <a:ext cx="23907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