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6" r:id="rId2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9C4430D-55B2-4C69-BC85-FB0EA18963C3}">
          <p14:sldIdLst>
            <p14:sldId id="256"/>
            <p14:sldId id="257"/>
            <p14:sldId id="258"/>
            <p14:sldId id="260"/>
            <p14:sldId id="261"/>
            <p14:sldId id="262"/>
            <p14:sldId id="263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pp3ppLife" initials="C" lastIdx="1" clrIdx="0">
    <p:extLst>
      <p:ext uri="{19B8F6BF-5375-455C-9EA6-DF929625EA0E}">
        <p15:presenceInfo xmlns:p15="http://schemas.microsoft.com/office/powerpoint/2012/main" userId="Cpp3ppLif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A06473F8-06AB-43D7-ADAC-4B57757A3A12}" type="datetimeFigureOut">
              <a:rPr lang="he-IL" smtClean="0"/>
              <a:t>כ"ה/טבת/תשפ"א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B49C419B-20A2-418E-BFBE-C1981B6DF3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68201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463F63B9-98C1-4305-9CA7-9EA00E8D2AF7}" type="datetimeFigureOut">
              <a:rPr lang="he-IL" smtClean="0"/>
              <a:t>כ"ה/טבת/תשפ"א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816F9933-F828-4364-8511-2CCF1826D5F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283791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45B2D82-1C13-4A69-816D-F814F6970C61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107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3D47-09DB-4882-8AD9-B3E5C59A3DD1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6779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8431-341C-4398-849B-538AB34939F0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353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64617-E605-4230-B6AD-65B16A5A1D32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4630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44E5-2E2F-4497-990B-3A2CBC6C4CF9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3325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CFF39-DCA7-4162-925C-989870557E6A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0014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3B34-615D-437D-89B1-17CF9FA438BD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0159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BB66-10B0-4215-ADA8-2212810D4F59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202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9E3-1B30-4DC6-A0D9-960C9712ED44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78885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791746A-1D26-45A1-8F56-57958EA1E527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0698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B10B-764D-49ED-A7C3-2ADE07A6A267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38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63B0-39A1-4BFC-8534-A79C91548DA6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782012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BA40-6DC8-436E-B72A-40A5A7BEFA36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3326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8D4B-6B80-4A29-8D15-242A491AAC67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598360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FDE1-AD88-43C9-8C05-7F14A8747AB0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81645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3782-3AD7-4C1D-AC79-6B5A7F18EFEE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7253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A802-7589-4F8D-80CA-C65978F31246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85997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BD8F-3CFA-498E-AA31-752C4CF746E2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91803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8307E-E698-4C89-BF9A-26F224E323F1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3703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8474-B9E5-46E0-A75E-7A81166DD5BF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23679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DDC8F-5324-4013-B02B-1B21B5741A1F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30700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D1E9-6163-40A8-8AEF-32B2DB8F3DFF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3266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3724C-3241-4879-952A-191D56AE2A10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91774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6777E-F177-4DEA-B05E-E76BA3603BE8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84891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CAAC-FB5E-4731-BE96-69855FD2237D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11528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6ADB-71C2-4B34-87A4-7E6B0FAEC766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60072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4003B-AB53-40A8-94B6-3FAD5F853BC2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931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1382-8D93-4D62-841D-74D9DEE44474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3894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EC75-E588-4EF6-A729-3A9A05313376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2285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47A3C-C652-4B7B-8CB7-B8C9E55C79FF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956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15ED-0C16-4B02-B32D-D488A4E4AEB4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0484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FCC5-5437-4239-BAB0-DEAFAB50EBF2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9659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7776-4A75-4413-86A6-EE947FC19109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942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8506-4E66-42D1-A698-33ACE7710C64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2007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2E831-0421-434F-B453-D2B84102824E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5208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sldNum="0"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45C40F-4AEE-4AC0-A636-96FE080A188B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96479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sldNum="0" hdr="0" ftr="0" dt="0"/>
  <p:txStyles>
    <p:titleStyle>
      <a:lvl1pPr algn="l" defTabSz="457200" rtl="1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59875"/>
            <a:ext cx="9144000" cy="1049567"/>
          </a:xfrm>
        </p:spPr>
        <p:txBody>
          <a:bodyPr>
            <a:normAutofit/>
          </a:bodyPr>
          <a:lstStyle/>
          <a:p>
            <a:r>
              <a:rPr lang="en-US" dirty="0"/>
              <a:t>The Compilation Power – C++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70202"/>
            <a:ext cx="9144000" cy="3287598"/>
          </a:xfrm>
        </p:spPr>
        <p:txBody>
          <a:bodyPr/>
          <a:lstStyle/>
          <a:p>
            <a:pPr algn="l"/>
            <a:r>
              <a:rPr lang="en-US" sz="3200" b="1" dirty="0"/>
              <a:t>Basic Knowledge</a:t>
            </a:r>
            <a:endParaRPr lang="en-US" b="1" dirty="0"/>
          </a:p>
          <a:p>
            <a:pPr algn="l"/>
            <a:r>
              <a:rPr lang="en-US" dirty="0"/>
              <a:t>Compilation is the stage which makes your code executable. It is the translation process, done by the compiler, from your coding language to a machine language (aka binary.)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Note: For this presentation I’ll use the Gnu Compilers Collection compiler (aka GCC.)</a:t>
            </a:r>
          </a:p>
        </p:txBody>
      </p:sp>
    </p:spTree>
    <p:extLst>
      <p:ext uri="{BB962C8B-B14F-4D97-AF65-F5344CB8AC3E}">
        <p14:creationId xmlns:p14="http://schemas.microsoft.com/office/powerpoint/2010/main" val="366521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69856"/>
            <a:ext cx="8534400" cy="1507067"/>
          </a:xfrm>
        </p:spPr>
        <p:txBody>
          <a:bodyPr/>
          <a:lstStyle/>
          <a:p>
            <a:r>
              <a:rPr lang="en-US" dirty="0"/>
              <a:t>C++ Metaprogramming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684212" y="2102178"/>
            <a:ext cx="4411657" cy="193899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Template Argument Restrictions: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Template-template.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Typename</a:t>
            </a:r>
            <a:r>
              <a:rPr lang="en-US" sz="2400" dirty="0"/>
              <a:t> restrictions.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Requires </a:t>
            </a:r>
            <a:r>
              <a:rPr lang="en-US" sz="1600" dirty="0">
                <a:solidFill>
                  <a:srgbClr val="92D050"/>
                </a:solidFill>
              </a:rPr>
              <a:t>(Since C++20)</a:t>
            </a:r>
            <a:endParaRPr lang="en-US" sz="2400" dirty="0">
              <a:solidFill>
                <a:srgbClr val="92D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Concepts </a:t>
            </a:r>
            <a:r>
              <a:rPr lang="en-US" sz="1600" dirty="0">
                <a:solidFill>
                  <a:srgbClr val="92D050"/>
                </a:solidFill>
              </a:rPr>
              <a:t>(Since C++20)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212" y="4041170"/>
            <a:ext cx="5850384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Constexpr</a:t>
            </a:r>
            <a:r>
              <a:rPr lang="en-US" sz="2400" dirty="0"/>
              <a:t> </a:t>
            </a:r>
            <a:r>
              <a:rPr lang="en-US" sz="1600" dirty="0">
                <a:solidFill>
                  <a:srgbClr val="92D050"/>
                </a:solidFill>
              </a:rPr>
              <a:t>(Since C++11)</a:t>
            </a:r>
            <a:r>
              <a:rPr lang="en-US" sz="2400" dirty="0"/>
              <a:t> &amp; </a:t>
            </a:r>
            <a:r>
              <a:rPr lang="en-US" sz="2400" dirty="0" err="1"/>
              <a:t>Consteval</a:t>
            </a:r>
            <a:r>
              <a:rPr lang="en-US" sz="2400" dirty="0"/>
              <a:t> </a:t>
            </a:r>
            <a:r>
              <a:rPr lang="en-US" sz="1600" dirty="0">
                <a:solidFill>
                  <a:srgbClr val="92D050"/>
                </a:solidFill>
              </a:rPr>
              <a:t>(Since C++20)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4212" y="4502835"/>
            <a:ext cx="6405856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Concepts – More than just restrictions…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4212" y="1640513"/>
            <a:ext cx="4961102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Templates (Type / Value arguments.)</a:t>
            </a:r>
          </a:p>
        </p:txBody>
      </p:sp>
    </p:spTree>
    <p:extLst>
      <p:ext uri="{BB962C8B-B14F-4D97-AF65-F5344CB8AC3E}">
        <p14:creationId xmlns:p14="http://schemas.microsoft.com/office/powerpoint/2010/main" val="103112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988" y="2885974"/>
            <a:ext cx="4691318" cy="38353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 Brief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59495"/>
            <a:ext cx="9905999" cy="963496"/>
          </a:xfrm>
        </p:spPr>
        <p:txBody>
          <a:bodyPr>
            <a:normAutofit lnSpcReduction="10000"/>
          </a:bodyPr>
          <a:lstStyle/>
          <a:p>
            <a:pPr marL="0" indent="0" algn="l" rtl="0">
              <a:buNone/>
            </a:pPr>
            <a:r>
              <a:rPr lang="en-US" dirty="0"/>
              <a:t>Compile time auto generation for functions / classes which differed by compile time types / values parameters.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1141412" y="4063968"/>
            <a:ext cx="237892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With the following calls:</a:t>
            </a:r>
            <a:endParaRPr lang="he-I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4498370"/>
            <a:ext cx="4924425" cy="1209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6065837" y="2518729"/>
            <a:ext cx="531376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The compiler will generate the following functions for us:</a:t>
            </a:r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6163713" y="2831537"/>
            <a:ext cx="464671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// Language lawyers like me: Please ignore operator functions parsing.</a:t>
            </a:r>
            <a:endParaRPr lang="he-IL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1" y="2818952"/>
            <a:ext cx="43243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34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9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39784"/>
            <a:ext cx="9905998" cy="625491"/>
          </a:xfrm>
        </p:spPr>
        <p:txBody>
          <a:bodyPr/>
          <a:lstStyle/>
          <a:p>
            <a:r>
              <a:rPr lang="en-US" dirty="0"/>
              <a:t>Template Argument Restrictions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79980"/>
            <a:ext cx="9905999" cy="4420820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3200" dirty="0"/>
              <a:t>Why?</a:t>
            </a:r>
          </a:p>
          <a:p>
            <a:pPr algn="l" rtl="0">
              <a:buFontTx/>
              <a:buChar char="-"/>
            </a:pPr>
            <a:r>
              <a:rPr lang="en-US" dirty="0"/>
              <a:t>Extended functionality (template-template).</a:t>
            </a:r>
          </a:p>
          <a:p>
            <a:pPr algn="l" rtl="0">
              <a:buFontTx/>
              <a:buChar char="-"/>
            </a:pPr>
            <a:r>
              <a:rPr lang="en-US" dirty="0"/>
              <a:t>Avoid developer mistakes.</a:t>
            </a:r>
            <a:endParaRPr lang="he-IL" dirty="0"/>
          </a:p>
          <a:p>
            <a:pPr marL="0" indent="0" algn="l" rtl="0">
              <a:buNone/>
            </a:pPr>
            <a:r>
              <a:rPr lang="en-US" dirty="0"/>
              <a:t>- Let your code speak for itself.</a:t>
            </a:r>
          </a:p>
          <a:p>
            <a:pPr marL="0" indent="0" algn="l" rtl="0">
              <a:buNone/>
            </a:pPr>
            <a:r>
              <a:rPr lang="en-US" dirty="0"/>
              <a:t>- Protect your code from strangers.</a:t>
            </a:r>
          </a:p>
        </p:txBody>
      </p:sp>
    </p:spTree>
    <p:extLst>
      <p:ext uri="{BB962C8B-B14F-4D97-AF65-F5344CB8AC3E}">
        <p14:creationId xmlns:p14="http://schemas.microsoft.com/office/powerpoint/2010/main" val="153436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576596"/>
            <a:ext cx="9905998" cy="752474"/>
          </a:xfrm>
        </p:spPr>
        <p:txBody>
          <a:bodyPr/>
          <a:lstStyle/>
          <a:p>
            <a:r>
              <a:rPr lang="en-US" dirty="0"/>
              <a:t>Template Argument Restrictions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29071"/>
            <a:ext cx="9905999" cy="1562986"/>
          </a:xfrm>
        </p:spPr>
        <p:txBody>
          <a:bodyPr/>
          <a:lstStyle/>
          <a:p>
            <a:pPr algn="l" rtl="0"/>
            <a:r>
              <a:rPr lang="en-US" dirty="0"/>
              <a:t>Extended Functionality</a:t>
            </a:r>
          </a:p>
          <a:p>
            <a:pPr marL="0" indent="0" algn="l" rtl="0">
              <a:buNone/>
            </a:pPr>
            <a:r>
              <a:rPr lang="en-US" dirty="0"/>
              <a:t>With template-template we can gain an additional functionality when accessing a template-template argument.</a:t>
            </a:r>
            <a:endParaRPr lang="he-I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2892057"/>
            <a:ext cx="6829425" cy="14668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4455043"/>
            <a:ext cx="6276975" cy="6762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0" y="4455043"/>
            <a:ext cx="6953250" cy="14287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41410" y="2892056"/>
            <a:ext cx="7259488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/>
              <a:t>All we want to specify on the call is the type to convert to:</a:t>
            </a:r>
            <a:endParaRPr lang="he-IL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410" y="3353721"/>
            <a:ext cx="3495675" cy="4286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41410" y="3934028"/>
            <a:ext cx="6427914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/>
              <a:t>The following implementation will allow us to do so: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62331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39784"/>
            <a:ext cx="9905998" cy="614859"/>
          </a:xfrm>
        </p:spPr>
        <p:txBody>
          <a:bodyPr>
            <a:normAutofit/>
          </a:bodyPr>
          <a:lstStyle/>
          <a:p>
            <a:r>
              <a:rPr lang="en-US" dirty="0"/>
              <a:t>Template Argument Restrictions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54643"/>
            <a:ext cx="9905999" cy="1922190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dirty="0" err="1"/>
              <a:t>Typename</a:t>
            </a:r>
            <a:r>
              <a:rPr lang="en-US" dirty="0"/>
              <a:t> Restrictions</a:t>
            </a:r>
          </a:p>
          <a:p>
            <a:pPr marL="0" indent="0" algn="l" rtl="0">
              <a:buNone/>
            </a:pPr>
            <a:r>
              <a:rPr lang="en-US" dirty="0"/>
              <a:t>One of the problems when using templates are the errors we can get on wrong usage. Using </a:t>
            </a:r>
            <a:r>
              <a:rPr lang="en-US" dirty="0" err="1"/>
              <a:t>typename</a:t>
            </a:r>
            <a:r>
              <a:rPr lang="en-US" dirty="0"/>
              <a:t> restrictions we can make sure on compile time to get </a:t>
            </a:r>
            <a:r>
              <a:rPr lang="en-US" u="sng" dirty="0"/>
              <a:t>more</a:t>
            </a:r>
            <a:r>
              <a:rPr lang="en-US" dirty="0"/>
              <a:t> informative errors.</a:t>
            </a:r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1120146" y="4247202"/>
            <a:ext cx="8643135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A pretty function which should sum all the arguments that passed to it and to return the result.</a:t>
            </a:r>
            <a:br>
              <a:rPr lang="en-US" dirty="0"/>
            </a:br>
            <a:r>
              <a:rPr lang="en-US" dirty="0"/>
              <a:t>On the best case, it’ll work: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1141412" y="5138306"/>
            <a:ext cx="1062476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Worst case, it won’t and we’ll get a very uncomfortable error that might lead to serious mistakes of our colleagues:</a:t>
            </a:r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1134616" y="1796786"/>
            <a:ext cx="10345396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/>
              <a:t>But who wants to create a legacy broken code that everyone hates? There have</a:t>
            </a:r>
            <a:br>
              <a:rPr lang="en-US" sz="2400" dirty="0"/>
            </a:br>
            <a:r>
              <a:rPr lang="en-US" sz="2400" dirty="0"/>
              <a:t>to be a better way to warn developers before they break down our beautiful code!</a:t>
            </a:r>
            <a:endParaRPr lang="he-IL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557" y="3176833"/>
            <a:ext cx="2105025" cy="8477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190" y="4893533"/>
            <a:ext cx="3343275" cy="2190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190" y="5521298"/>
            <a:ext cx="3790950" cy="2667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0146" y="5986031"/>
            <a:ext cx="7867650" cy="5810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1190" y="3176833"/>
            <a:ext cx="7181850" cy="8001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141190" y="5145912"/>
            <a:ext cx="901875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Worst case, it won’t and we’ll get a relatively informative error in the real source of the problem:</a:t>
            </a:r>
            <a:endParaRPr lang="he-IL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9979" y="5512819"/>
            <a:ext cx="3781425" cy="2095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9979" y="5986031"/>
            <a:ext cx="79343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68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000"/>
                            </p:stCondLst>
                            <p:childTnLst>
                              <p:par>
                                <p:cTn id="91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500"/>
                            </p:stCondLst>
                            <p:childTnLst>
                              <p:par>
                                <p:cTn id="9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0"/>
                            </p:stCondLst>
                            <p:childTnLst>
                              <p:par>
                                <p:cTn id="101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500"/>
                            </p:stCondLst>
                            <p:childTnLst>
                              <p:par>
                                <p:cTn id="10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3" grpId="2" uiExpand="1" build="p"/>
      <p:bldP spid="5" grpId="0"/>
      <p:bldP spid="7" grpId="0"/>
      <p:bldP spid="7" grpId="1"/>
      <p:bldP spid="11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39784"/>
            <a:ext cx="9905998" cy="614859"/>
          </a:xfrm>
        </p:spPr>
        <p:txBody>
          <a:bodyPr>
            <a:normAutofit/>
          </a:bodyPr>
          <a:lstStyle/>
          <a:p>
            <a:r>
              <a:rPr lang="en-US" dirty="0"/>
              <a:t>Template Argument Restrictions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54643"/>
            <a:ext cx="9905999" cy="1922190"/>
          </a:xfrm>
        </p:spPr>
        <p:txBody>
          <a:bodyPr>
            <a:normAutofit fontScale="92500" lnSpcReduction="20000"/>
          </a:bodyPr>
          <a:lstStyle/>
          <a:p>
            <a:pPr algn="l" rtl="0"/>
            <a:r>
              <a:rPr lang="en-US" dirty="0"/>
              <a:t>Concepts Restrictions</a:t>
            </a:r>
          </a:p>
          <a:p>
            <a:pPr marL="0" indent="0" algn="l" rtl="0">
              <a:buNone/>
            </a:pPr>
            <a:r>
              <a:rPr lang="en-US" dirty="0"/>
              <a:t>As we saw before, restrictions are important to make our type compiler errors more clear and informative. In C++20 we got an opportunity to create get clear errors alongside a clear code. Now the templates can speak for themselves even for a coder who has a weak metaprogramming knowledge.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557" y="3160244"/>
            <a:ext cx="29718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0146" y="4247202"/>
            <a:ext cx="6639575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A pretty function which should print all the arguments that passed to it.</a:t>
            </a:r>
            <a:br>
              <a:rPr lang="en-US" dirty="0"/>
            </a:br>
            <a:r>
              <a:rPr lang="en-US" dirty="0"/>
              <a:t>On the best case, it’ll work:</a:t>
            </a:r>
            <a:endParaRPr lang="he-I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190" y="4925432"/>
            <a:ext cx="2238375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41412" y="5138306"/>
            <a:ext cx="1068888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Worst case, it won’t and we’ll get a very uncomfortable error that might lead to serious mistakes of our colleagues:</a:t>
            </a:r>
            <a:endParaRPr lang="he-I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190" y="5521298"/>
            <a:ext cx="3200400" cy="381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948" y="5986723"/>
            <a:ext cx="11210925" cy="571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0145" y="3160244"/>
            <a:ext cx="2962275" cy="20383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41190" y="5145148"/>
            <a:ext cx="97064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Worst case, it won’t compile and we’ll get a very clear error that will lead us to the root of the problem:</a:t>
            </a:r>
            <a:endParaRPr lang="he-IL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0145" y="5500056"/>
            <a:ext cx="3152775" cy="4095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8948" y="5987316"/>
            <a:ext cx="11139374" cy="6000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2185" y="6588222"/>
            <a:ext cx="11772900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9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5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800"/>
                            </p:stCondLst>
                            <p:childTnLst>
                              <p:par>
                                <p:cTn id="85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300"/>
                            </p:stCondLst>
                            <p:childTnLst>
                              <p:par>
                                <p:cTn id="9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800"/>
                            </p:stCondLst>
                            <p:childTnLst>
                              <p:par>
                                <p:cTn id="97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800"/>
                            </p:stCondLst>
                            <p:childTnLst>
                              <p:par>
                                <p:cTn id="104" presetID="3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30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5" grpId="0"/>
      <p:bldP spid="5" grpId="1"/>
      <p:bldP spid="7" grpId="0"/>
      <p:bldP spid="7" grpId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560825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/>
              <a:t>If you have any questions, speak now or for ever hold your peace.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1412" y="2810312"/>
            <a:ext cx="295420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Or at least until you’ll be near</a:t>
            </a:r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1283516" y="3632433"/>
            <a:ext cx="214725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LinkedIn: /</a:t>
            </a:r>
            <a:r>
              <a:rPr lang="en-US" dirty="0" err="1"/>
              <a:t>koralkashri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6459523" y="3632433"/>
            <a:ext cx="286039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Mail: koralkashri@gmail.com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1283516" y="4001765"/>
            <a:ext cx="207492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GitHub: /</a:t>
            </a:r>
            <a:r>
              <a:rPr lang="en-US" dirty="0" err="1"/>
              <a:t>koralkashri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6459523" y="4001765"/>
            <a:ext cx="21468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Twitter: @</a:t>
            </a:r>
            <a:r>
              <a:rPr lang="en-US" dirty="0" err="1"/>
              <a:t>koralkashri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7748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2322</TotalTime>
  <Words>504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Trebuchet MS</vt:lpstr>
      <vt:lpstr>Tw Cen MT</vt:lpstr>
      <vt:lpstr>Circuit</vt:lpstr>
      <vt:lpstr>Celestial</vt:lpstr>
      <vt:lpstr>The Compilation Power – C++</vt:lpstr>
      <vt:lpstr>C++ Metaprogramming</vt:lpstr>
      <vt:lpstr>Templates Brief</vt:lpstr>
      <vt:lpstr>Template Argument Restrictions</vt:lpstr>
      <vt:lpstr>Template Argument Restrictions</vt:lpstr>
      <vt:lpstr>Template Argument Restrictions</vt:lpstr>
      <vt:lpstr>Template Argument Restrictions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Compilation Power – C++</dc:title>
  <dc:creator>Cpp3ppLife</dc:creator>
  <cp:lastModifiedBy>Cpp3ppLife</cp:lastModifiedBy>
  <cp:revision>45</cp:revision>
  <dcterms:created xsi:type="dcterms:W3CDTF">2020-10-31T01:05:55Z</dcterms:created>
  <dcterms:modified xsi:type="dcterms:W3CDTF">2021-01-09T08:52:53Z</dcterms:modified>
</cp:coreProperties>
</file>