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310" r:id="rId2"/>
    <p:sldId id="316"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72"/>
    <p:restoredTop sz="78503"/>
  </p:normalViewPr>
  <p:slideViewPr>
    <p:cSldViewPr snapToGrid="0" snapToObjects="1">
      <p:cViewPr>
        <p:scale>
          <a:sx n="96" d="100"/>
          <a:sy n="96" d="100"/>
        </p:scale>
        <p:origin x="-624"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8417FA-90C5-C543-88FA-0DF5F399F46F}" type="datetimeFigureOut">
              <a:rPr lang="en-US" smtClean="0"/>
              <a:t>3/20/2024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DEF0AE-F339-5541-BCAE-6926BFE8D36E}" type="slidenum">
              <a:rPr lang="en-US" smtClean="0"/>
              <a:t>‹#›</a:t>
            </a:fld>
            <a:endParaRPr lang="en-US"/>
          </a:p>
        </p:txBody>
      </p:sp>
    </p:spTree>
    <p:extLst>
      <p:ext uri="{BB962C8B-B14F-4D97-AF65-F5344CB8AC3E}">
        <p14:creationId xmlns:p14="http://schemas.microsoft.com/office/powerpoint/2010/main" val="24973062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Paste into one or more slides, the key table or tables from MIMIC that hold data that can be used to fill in the OMOP CONDITION_OCCURRENCE table. </a:t>
            </a:r>
          </a:p>
          <a:p>
            <a:r>
              <a:rPr lang="en-US" dirty="0"/>
              <a:t>Choose the MIMIC table screenshots from this slide to indicate which MIMIC table or tables would be used in the ETL process. Delete the MIMIC tables that you will not use.</a:t>
            </a:r>
          </a:p>
        </p:txBody>
      </p:sp>
      <p:sp>
        <p:nvSpPr>
          <p:cNvPr id="4" name="Slide Number Placeholder 3"/>
          <p:cNvSpPr>
            <a:spLocks noGrp="1"/>
          </p:cNvSpPr>
          <p:nvPr>
            <p:ph type="sldNum" sz="quarter" idx="5"/>
          </p:nvPr>
        </p:nvSpPr>
        <p:spPr/>
        <p:txBody>
          <a:bodyPr/>
          <a:lstStyle/>
          <a:p>
            <a:fld id="{F6DEF0AE-F339-5541-BCAE-6926BFE8D36E}" type="slidenum">
              <a:rPr lang="en-US" smtClean="0"/>
              <a:t>2</a:t>
            </a:fld>
            <a:endParaRPr lang="en-US"/>
          </a:p>
        </p:txBody>
      </p:sp>
    </p:spTree>
    <p:extLst>
      <p:ext uri="{BB962C8B-B14F-4D97-AF65-F5344CB8AC3E}">
        <p14:creationId xmlns:p14="http://schemas.microsoft.com/office/powerpoint/2010/main" val="2976960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894CA-B7DF-1244-B517-5D9586C398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296F4BB-21F9-0347-A1F3-34A5471A39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7B102AC-D81F-2048-AADA-6097FD745459}"/>
              </a:ext>
            </a:extLst>
          </p:cNvPr>
          <p:cNvSpPr>
            <a:spLocks noGrp="1"/>
          </p:cNvSpPr>
          <p:nvPr>
            <p:ph type="dt" sz="half" idx="10"/>
          </p:nvPr>
        </p:nvSpPr>
        <p:spPr/>
        <p:txBody>
          <a:bodyPr/>
          <a:lstStyle/>
          <a:p>
            <a:fld id="{E53B3646-E3D9-7D4D-B0A8-D078F50416C4}" type="datetimeFigureOut">
              <a:rPr lang="en-US" smtClean="0"/>
              <a:t>3/20/2024</a:t>
            </a:fld>
            <a:endParaRPr lang="en-US"/>
          </a:p>
        </p:txBody>
      </p:sp>
      <p:sp>
        <p:nvSpPr>
          <p:cNvPr id="5" name="Footer Placeholder 4">
            <a:extLst>
              <a:ext uri="{FF2B5EF4-FFF2-40B4-BE49-F238E27FC236}">
                <a16:creationId xmlns:a16="http://schemas.microsoft.com/office/drawing/2014/main" id="{08C2B993-465A-5246-9E41-E093B9D6B1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83A18A-3C7B-7248-8432-5546B329C161}"/>
              </a:ext>
            </a:extLst>
          </p:cNvPr>
          <p:cNvSpPr>
            <a:spLocks noGrp="1"/>
          </p:cNvSpPr>
          <p:nvPr>
            <p:ph type="sldNum" sz="quarter" idx="12"/>
          </p:nvPr>
        </p:nvSpPr>
        <p:spPr/>
        <p:txBody>
          <a:bodyPr/>
          <a:lstStyle/>
          <a:p>
            <a:fld id="{0198B626-356E-CA49-87A2-AB8DCBDFFC88}" type="slidenum">
              <a:rPr lang="en-US" smtClean="0"/>
              <a:t>‹#›</a:t>
            </a:fld>
            <a:endParaRPr lang="en-US"/>
          </a:p>
        </p:txBody>
      </p:sp>
    </p:spTree>
    <p:extLst>
      <p:ext uri="{BB962C8B-B14F-4D97-AF65-F5344CB8AC3E}">
        <p14:creationId xmlns:p14="http://schemas.microsoft.com/office/powerpoint/2010/main" val="1059316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A7BC3-5C00-3240-8713-A5163549641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A6AC3B8-9DE7-6E49-A47B-64C8FBC6B28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36C2A0-240D-D64F-A499-146D60EF759E}"/>
              </a:ext>
            </a:extLst>
          </p:cNvPr>
          <p:cNvSpPr>
            <a:spLocks noGrp="1"/>
          </p:cNvSpPr>
          <p:nvPr>
            <p:ph type="dt" sz="half" idx="10"/>
          </p:nvPr>
        </p:nvSpPr>
        <p:spPr/>
        <p:txBody>
          <a:bodyPr/>
          <a:lstStyle/>
          <a:p>
            <a:fld id="{E53B3646-E3D9-7D4D-B0A8-D078F50416C4}" type="datetimeFigureOut">
              <a:rPr lang="en-US" smtClean="0"/>
              <a:t>3/20/2024</a:t>
            </a:fld>
            <a:endParaRPr lang="en-US"/>
          </a:p>
        </p:txBody>
      </p:sp>
      <p:sp>
        <p:nvSpPr>
          <p:cNvPr id="5" name="Footer Placeholder 4">
            <a:extLst>
              <a:ext uri="{FF2B5EF4-FFF2-40B4-BE49-F238E27FC236}">
                <a16:creationId xmlns:a16="http://schemas.microsoft.com/office/drawing/2014/main" id="{CF44DDA4-54A8-5346-9F39-9B0807CA4E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A128F1-1CB1-524F-8D06-6B0F7F9DFFD2}"/>
              </a:ext>
            </a:extLst>
          </p:cNvPr>
          <p:cNvSpPr>
            <a:spLocks noGrp="1"/>
          </p:cNvSpPr>
          <p:nvPr>
            <p:ph type="sldNum" sz="quarter" idx="12"/>
          </p:nvPr>
        </p:nvSpPr>
        <p:spPr/>
        <p:txBody>
          <a:bodyPr/>
          <a:lstStyle/>
          <a:p>
            <a:fld id="{0198B626-356E-CA49-87A2-AB8DCBDFFC88}" type="slidenum">
              <a:rPr lang="en-US" smtClean="0"/>
              <a:t>‹#›</a:t>
            </a:fld>
            <a:endParaRPr lang="en-US"/>
          </a:p>
        </p:txBody>
      </p:sp>
    </p:spTree>
    <p:extLst>
      <p:ext uri="{BB962C8B-B14F-4D97-AF65-F5344CB8AC3E}">
        <p14:creationId xmlns:p14="http://schemas.microsoft.com/office/powerpoint/2010/main" val="1840913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707597-3535-6746-8215-CEEF389BC5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10DE2E-C0F5-5746-87FD-AFAE09FB1BF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489A06-96AA-D34B-9295-6B0CEB4D7277}"/>
              </a:ext>
            </a:extLst>
          </p:cNvPr>
          <p:cNvSpPr>
            <a:spLocks noGrp="1"/>
          </p:cNvSpPr>
          <p:nvPr>
            <p:ph type="dt" sz="half" idx="10"/>
          </p:nvPr>
        </p:nvSpPr>
        <p:spPr/>
        <p:txBody>
          <a:bodyPr/>
          <a:lstStyle/>
          <a:p>
            <a:fld id="{E53B3646-E3D9-7D4D-B0A8-D078F50416C4}" type="datetimeFigureOut">
              <a:rPr lang="en-US" smtClean="0"/>
              <a:t>3/20/2024</a:t>
            </a:fld>
            <a:endParaRPr lang="en-US"/>
          </a:p>
        </p:txBody>
      </p:sp>
      <p:sp>
        <p:nvSpPr>
          <p:cNvPr id="5" name="Footer Placeholder 4">
            <a:extLst>
              <a:ext uri="{FF2B5EF4-FFF2-40B4-BE49-F238E27FC236}">
                <a16:creationId xmlns:a16="http://schemas.microsoft.com/office/drawing/2014/main" id="{DB7FF099-6ED1-7447-94ED-22F89B1147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309078-F7EC-F148-B01C-01FD8B34CE73}"/>
              </a:ext>
            </a:extLst>
          </p:cNvPr>
          <p:cNvSpPr>
            <a:spLocks noGrp="1"/>
          </p:cNvSpPr>
          <p:nvPr>
            <p:ph type="sldNum" sz="quarter" idx="12"/>
          </p:nvPr>
        </p:nvSpPr>
        <p:spPr/>
        <p:txBody>
          <a:bodyPr/>
          <a:lstStyle/>
          <a:p>
            <a:fld id="{0198B626-356E-CA49-87A2-AB8DCBDFFC88}" type="slidenum">
              <a:rPr lang="en-US" smtClean="0"/>
              <a:t>‹#›</a:t>
            </a:fld>
            <a:endParaRPr lang="en-US"/>
          </a:p>
        </p:txBody>
      </p:sp>
    </p:spTree>
    <p:extLst>
      <p:ext uri="{BB962C8B-B14F-4D97-AF65-F5344CB8AC3E}">
        <p14:creationId xmlns:p14="http://schemas.microsoft.com/office/powerpoint/2010/main" val="3056288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FD871-A64E-BD41-88F9-D1784D8A04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29AC2A-07D6-694C-A8E5-D084C3BCB11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E48EB0-D8E6-D34D-A0A9-CB6BADE7413B}"/>
              </a:ext>
            </a:extLst>
          </p:cNvPr>
          <p:cNvSpPr>
            <a:spLocks noGrp="1"/>
          </p:cNvSpPr>
          <p:nvPr>
            <p:ph type="dt" sz="half" idx="10"/>
          </p:nvPr>
        </p:nvSpPr>
        <p:spPr/>
        <p:txBody>
          <a:bodyPr/>
          <a:lstStyle/>
          <a:p>
            <a:fld id="{E53B3646-E3D9-7D4D-B0A8-D078F50416C4}" type="datetimeFigureOut">
              <a:rPr lang="en-US" smtClean="0"/>
              <a:t>3/20/2024</a:t>
            </a:fld>
            <a:endParaRPr lang="en-US"/>
          </a:p>
        </p:txBody>
      </p:sp>
      <p:sp>
        <p:nvSpPr>
          <p:cNvPr id="5" name="Footer Placeholder 4">
            <a:extLst>
              <a:ext uri="{FF2B5EF4-FFF2-40B4-BE49-F238E27FC236}">
                <a16:creationId xmlns:a16="http://schemas.microsoft.com/office/drawing/2014/main" id="{52D446D1-B7F8-4743-8810-42CA1E9C46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DA57B6-11EE-F940-8DEE-EE9500EEFF82}"/>
              </a:ext>
            </a:extLst>
          </p:cNvPr>
          <p:cNvSpPr>
            <a:spLocks noGrp="1"/>
          </p:cNvSpPr>
          <p:nvPr>
            <p:ph type="sldNum" sz="quarter" idx="12"/>
          </p:nvPr>
        </p:nvSpPr>
        <p:spPr/>
        <p:txBody>
          <a:bodyPr/>
          <a:lstStyle/>
          <a:p>
            <a:fld id="{0198B626-356E-CA49-87A2-AB8DCBDFFC88}" type="slidenum">
              <a:rPr lang="en-US" smtClean="0"/>
              <a:t>‹#›</a:t>
            </a:fld>
            <a:endParaRPr lang="en-US"/>
          </a:p>
        </p:txBody>
      </p:sp>
    </p:spTree>
    <p:extLst>
      <p:ext uri="{BB962C8B-B14F-4D97-AF65-F5344CB8AC3E}">
        <p14:creationId xmlns:p14="http://schemas.microsoft.com/office/powerpoint/2010/main" val="4042469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0C90C-1F10-5841-BB34-84B23F34F9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E47AC78-3450-2342-AF3E-E6664DE35C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F7A823D-78B6-1649-A1C6-798FF73AC32E}"/>
              </a:ext>
            </a:extLst>
          </p:cNvPr>
          <p:cNvSpPr>
            <a:spLocks noGrp="1"/>
          </p:cNvSpPr>
          <p:nvPr>
            <p:ph type="dt" sz="half" idx="10"/>
          </p:nvPr>
        </p:nvSpPr>
        <p:spPr/>
        <p:txBody>
          <a:bodyPr/>
          <a:lstStyle/>
          <a:p>
            <a:fld id="{E53B3646-E3D9-7D4D-B0A8-D078F50416C4}" type="datetimeFigureOut">
              <a:rPr lang="en-US" smtClean="0"/>
              <a:t>3/20/2024</a:t>
            </a:fld>
            <a:endParaRPr lang="en-US"/>
          </a:p>
        </p:txBody>
      </p:sp>
      <p:sp>
        <p:nvSpPr>
          <p:cNvPr id="5" name="Footer Placeholder 4">
            <a:extLst>
              <a:ext uri="{FF2B5EF4-FFF2-40B4-BE49-F238E27FC236}">
                <a16:creationId xmlns:a16="http://schemas.microsoft.com/office/drawing/2014/main" id="{CF0CB445-B49A-754D-812E-585EBE73AE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D8A633-7BF8-E54E-84A1-0E98C47E0E29}"/>
              </a:ext>
            </a:extLst>
          </p:cNvPr>
          <p:cNvSpPr>
            <a:spLocks noGrp="1"/>
          </p:cNvSpPr>
          <p:nvPr>
            <p:ph type="sldNum" sz="quarter" idx="12"/>
          </p:nvPr>
        </p:nvSpPr>
        <p:spPr/>
        <p:txBody>
          <a:bodyPr/>
          <a:lstStyle/>
          <a:p>
            <a:fld id="{0198B626-356E-CA49-87A2-AB8DCBDFFC88}" type="slidenum">
              <a:rPr lang="en-US" smtClean="0"/>
              <a:t>‹#›</a:t>
            </a:fld>
            <a:endParaRPr lang="en-US"/>
          </a:p>
        </p:txBody>
      </p:sp>
    </p:spTree>
    <p:extLst>
      <p:ext uri="{BB962C8B-B14F-4D97-AF65-F5344CB8AC3E}">
        <p14:creationId xmlns:p14="http://schemas.microsoft.com/office/powerpoint/2010/main" val="502899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01797-3A00-5E48-A28A-61858A2EBD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9C1451-AB02-E945-A713-137EBA5ED5F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5BC10EC-3295-6946-8D6B-4773D79EF2C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6C11A24-2DF3-0F46-B4FC-83B3027557C6}"/>
              </a:ext>
            </a:extLst>
          </p:cNvPr>
          <p:cNvSpPr>
            <a:spLocks noGrp="1"/>
          </p:cNvSpPr>
          <p:nvPr>
            <p:ph type="dt" sz="half" idx="10"/>
          </p:nvPr>
        </p:nvSpPr>
        <p:spPr/>
        <p:txBody>
          <a:bodyPr/>
          <a:lstStyle/>
          <a:p>
            <a:fld id="{E53B3646-E3D9-7D4D-B0A8-D078F50416C4}" type="datetimeFigureOut">
              <a:rPr lang="en-US" smtClean="0"/>
              <a:t>3/20/2024</a:t>
            </a:fld>
            <a:endParaRPr lang="en-US"/>
          </a:p>
        </p:txBody>
      </p:sp>
      <p:sp>
        <p:nvSpPr>
          <p:cNvPr id="6" name="Footer Placeholder 5">
            <a:extLst>
              <a:ext uri="{FF2B5EF4-FFF2-40B4-BE49-F238E27FC236}">
                <a16:creationId xmlns:a16="http://schemas.microsoft.com/office/drawing/2014/main" id="{2459EC31-E746-B343-B34E-60EFE95C8C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FE6188-8C6B-1845-9D30-45C891472561}"/>
              </a:ext>
            </a:extLst>
          </p:cNvPr>
          <p:cNvSpPr>
            <a:spLocks noGrp="1"/>
          </p:cNvSpPr>
          <p:nvPr>
            <p:ph type="sldNum" sz="quarter" idx="12"/>
          </p:nvPr>
        </p:nvSpPr>
        <p:spPr/>
        <p:txBody>
          <a:bodyPr/>
          <a:lstStyle/>
          <a:p>
            <a:fld id="{0198B626-356E-CA49-87A2-AB8DCBDFFC88}" type="slidenum">
              <a:rPr lang="en-US" smtClean="0"/>
              <a:t>‹#›</a:t>
            </a:fld>
            <a:endParaRPr lang="en-US"/>
          </a:p>
        </p:txBody>
      </p:sp>
    </p:spTree>
    <p:extLst>
      <p:ext uri="{BB962C8B-B14F-4D97-AF65-F5344CB8AC3E}">
        <p14:creationId xmlns:p14="http://schemas.microsoft.com/office/powerpoint/2010/main" val="4224533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32AC6-8CC2-AB42-B3D0-DB26D9F5806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13B2164-3B1A-B045-BC5B-4DD519D963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896537F-2ECC-BC49-B080-5C4AAD3FCE4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3ECB4B-C678-A84A-914F-0D274FC4CD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EAF0329-52B7-A547-8A45-39483D8074A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629EDA4-AF1E-C941-8832-D2009FA95CCE}"/>
              </a:ext>
            </a:extLst>
          </p:cNvPr>
          <p:cNvSpPr>
            <a:spLocks noGrp="1"/>
          </p:cNvSpPr>
          <p:nvPr>
            <p:ph type="dt" sz="half" idx="10"/>
          </p:nvPr>
        </p:nvSpPr>
        <p:spPr/>
        <p:txBody>
          <a:bodyPr/>
          <a:lstStyle/>
          <a:p>
            <a:fld id="{E53B3646-E3D9-7D4D-B0A8-D078F50416C4}" type="datetimeFigureOut">
              <a:rPr lang="en-US" smtClean="0"/>
              <a:t>3/20/2024</a:t>
            </a:fld>
            <a:endParaRPr lang="en-US"/>
          </a:p>
        </p:txBody>
      </p:sp>
      <p:sp>
        <p:nvSpPr>
          <p:cNvPr id="8" name="Footer Placeholder 7">
            <a:extLst>
              <a:ext uri="{FF2B5EF4-FFF2-40B4-BE49-F238E27FC236}">
                <a16:creationId xmlns:a16="http://schemas.microsoft.com/office/drawing/2014/main" id="{BB002757-D103-1940-9A98-7ACB21DA73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EF3719-82C1-5E4F-B085-F384DC821341}"/>
              </a:ext>
            </a:extLst>
          </p:cNvPr>
          <p:cNvSpPr>
            <a:spLocks noGrp="1"/>
          </p:cNvSpPr>
          <p:nvPr>
            <p:ph type="sldNum" sz="quarter" idx="12"/>
          </p:nvPr>
        </p:nvSpPr>
        <p:spPr/>
        <p:txBody>
          <a:bodyPr/>
          <a:lstStyle/>
          <a:p>
            <a:fld id="{0198B626-356E-CA49-87A2-AB8DCBDFFC88}" type="slidenum">
              <a:rPr lang="en-US" smtClean="0"/>
              <a:t>‹#›</a:t>
            </a:fld>
            <a:endParaRPr lang="en-US"/>
          </a:p>
        </p:txBody>
      </p:sp>
    </p:spTree>
    <p:extLst>
      <p:ext uri="{BB962C8B-B14F-4D97-AF65-F5344CB8AC3E}">
        <p14:creationId xmlns:p14="http://schemas.microsoft.com/office/powerpoint/2010/main" val="3446618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16780-424F-4F4F-BA7A-C621D0D2095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D53C19-EA14-5C4D-A449-30860F84B1FE}"/>
              </a:ext>
            </a:extLst>
          </p:cNvPr>
          <p:cNvSpPr>
            <a:spLocks noGrp="1"/>
          </p:cNvSpPr>
          <p:nvPr>
            <p:ph type="dt" sz="half" idx="10"/>
          </p:nvPr>
        </p:nvSpPr>
        <p:spPr/>
        <p:txBody>
          <a:bodyPr/>
          <a:lstStyle/>
          <a:p>
            <a:fld id="{E53B3646-E3D9-7D4D-B0A8-D078F50416C4}" type="datetimeFigureOut">
              <a:rPr lang="en-US" smtClean="0"/>
              <a:t>3/20/2024</a:t>
            </a:fld>
            <a:endParaRPr lang="en-US"/>
          </a:p>
        </p:txBody>
      </p:sp>
      <p:sp>
        <p:nvSpPr>
          <p:cNvPr id="4" name="Footer Placeholder 3">
            <a:extLst>
              <a:ext uri="{FF2B5EF4-FFF2-40B4-BE49-F238E27FC236}">
                <a16:creationId xmlns:a16="http://schemas.microsoft.com/office/drawing/2014/main" id="{8393705A-9F5B-D145-B1BC-71688E722FF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AF6241-8D39-A449-91F3-08CAA3FB8007}"/>
              </a:ext>
            </a:extLst>
          </p:cNvPr>
          <p:cNvSpPr>
            <a:spLocks noGrp="1"/>
          </p:cNvSpPr>
          <p:nvPr>
            <p:ph type="sldNum" sz="quarter" idx="12"/>
          </p:nvPr>
        </p:nvSpPr>
        <p:spPr/>
        <p:txBody>
          <a:bodyPr/>
          <a:lstStyle/>
          <a:p>
            <a:fld id="{0198B626-356E-CA49-87A2-AB8DCBDFFC88}" type="slidenum">
              <a:rPr lang="en-US" smtClean="0"/>
              <a:t>‹#›</a:t>
            </a:fld>
            <a:endParaRPr lang="en-US"/>
          </a:p>
        </p:txBody>
      </p:sp>
    </p:spTree>
    <p:extLst>
      <p:ext uri="{BB962C8B-B14F-4D97-AF65-F5344CB8AC3E}">
        <p14:creationId xmlns:p14="http://schemas.microsoft.com/office/powerpoint/2010/main" val="1688958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51DE0C-5DC0-6949-BBDA-C0D918A347B5}"/>
              </a:ext>
            </a:extLst>
          </p:cNvPr>
          <p:cNvSpPr>
            <a:spLocks noGrp="1"/>
          </p:cNvSpPr>
          <p:nvPr>
            <p:ph type="dt" sz="half" idx="10"/>
          </p:nvPr>
        </p:nvSpPr>
        <p:spPr/>
        <p:txBody>
          <a:bodyPr/>
          <a:lstStyle/>
          <a:p>
            <a:fld id="{E53B3646-E3D9-7D4D-B0A8-D078F50416C4}" type="datetimeFigureOut">
              <a:rPr lang="en-US" smtClean="0"/>
              <a:t>3/20/2024</a:t>
            </a:fld>
            <a:endParaRPr lang="en-US"/>
          </a:p>
        </p:txBody>
      </p:sp>
      <p:sp>
        <p:nvSpPr>
          <p:cNvPr id="3" name="Footer Placeholder 2">
            <a:extLst>
              <a:ext uri="{FF2B5EF4-FFF2-40B4-BE49-F238E27FC236}">
                <a16:creationId xmlns:a16="http://schemas.microsoft.com/office/drawing/2014/main" id="{0C784A54-A00F-9843-99E3-D952B5EBF2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DF7ADFE-69F6-954D-8E9E-1028D9F16560}"/>
              </a:ext>
            </a:extLst>
          </p:cNvPr>
          <p:cNvSpPr>
            <a:spLocks noGrp="1"/>
          </p:cNvSpPr>
          <p:nvPr>
            <p:ph type="sldNum" sz="quarter" idx="12"/>
          </p:nvPr>
        </p:nvSpPr>
        <p:spPr/>
        <p:txBody>
          <a:bodyPr/>
          <a:lstStyle/>
          <a:p>
            <a:fld id="{0198B626-356E-CA49-87A2-AB8DCBDFFC88}" type="slidenum">
              <a:rPr lang="en-US" smtClean="0"/>
              <a:t>‹#›</a:t>
            </a:fld>
            <a:endParaRPr lang="en-US"/>
          </a:p>
        </p:txBody>
      </p:sp>
    </p:spTree>
    <p:extLst>
      <p:ext uri="{BB962C8B-B14F-4D97-AF65-F5344CB8AC3E}">
        <p14:creationId xmlns:p14="http://schemas.microsoft.com/office/powerpoint/2010/main" val="1587931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F4FD5-022E-A34A-B0E6-057323764E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DD55B8-3603-4244-924A-F3CE25B615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7FDCB48-E93B-574B-AB13-31481D147C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208023F-D2DD-E746-A89C-AB5C3F373DCC}"/>
              </a:ext>
            </a:extLst>
          </p:cNvPr>
          <p:cNvSpPr>
            <a:spLocks noGrp="1"/>
          </p:cNvSpPr>
          <p:nvPr>
            <p:ph type="dt" sz="half" idx="10"/>
          </p:nvPr>
        </p:nvSpPr>
        <p:spPr/>
        <p:txBody>
          <a:bodyPr/>
          <a:lstStyle/>
          <a:p>
            <a:fld id="{E53B3646-E3D9-7D4D-B0A8-D078F50416C4}" type="datetimeFigureOut">
              <a:rPr lang="en-US" smtClean="0"/>
              <a:t>3/20/2024</a:t>
            </a:fld>
            <a:endParaRPr lang="en-US"/>
          </a:p>
        </p:txBody>
      </p:sp>
      <p:sp>
        <p:nvSpPr>
          <p:cNvPr id="6" name="Footer Placeholder 5">
            <a:extLst>
              <a:ext uri="{FF2B5EF4-FFF2-40B4-BE49-F238E27FC236}">
                <a16:creationId xmlns:a16="http://schemas.microsoft.com/office/drawing/2014/main" id="{D8460A6F-5975-2249-BB45-D855291062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7D9D43-4A81-6749-8680-30E5EFFA7816}"/>
              </a:ext>
            </a:extLst>
          </p:cNvPr>
          <p:cNvSpPr>
            <a:spLocks noGrp="1"/>
          </p:cNvSpPr>
          <p:nvPr>
            <p:ph type="sldNum" sz="quarter" idx="12"/>
          </p:nvPr>
        </p:nvSpPr>
        <p:spPr/>
        <p:txBody>
          <a:bodyPr/>
          <a:lstStyle/>
          <a:p>
            <a:fld id="{0198B626-356E-CA49-87A2-AB8DCBDFFC88}" type="slidenum">
              <a:rPr lang="en-US" smtClean="0"/>
              <a:t>‹#›</a:t>
            </a:fld>
            <a:endParaRPr lang="en-US"/>
          </a:p>
        </p:txBody>
      </p:sp>
    </p:spTree>
    <p:extLst>
      <p:ext uri="{BB962C8B-B14F-4D97-AF65-F5344CB8AC3E}">
        <p14:creationId xmlns:p14="http://schemas.microsoft.com/office/powerpoint/2010/main" val="3162901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1206A-FE4A-E844-A244-E2CEECA962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1D715E-E1BE-B046-9D70-409EAE1396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3B8534B-96AE-864D-89C5-0041AFA647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ED0843C-56E9-174B-9B43-9998EAF5B37A}"/>
              </a:ext>
            </a:extLst>
          </p:cNvPr>
          <p:cNvSpPr>
            <a:spLocks noGrp="1"/>
          </p:cNvSpPr>
          <p:nvPr>
            <p:ph type="dt" sz="half" idx="10"/>
          </p:nvPr>
        </p:nvSpPr>
        <p:spPr/>
        <p:txBody>
          <a:bodyPr/>
          <a:lstStyle/>
          <a:p>
            <a:fld id="{E53B3646-E3D9-7D4D-B0A8-D078F50416C4}" type="datetimeFigureOut">
              <a:rPr lang="en-US" smtClean="0"/>
              <a:t>3/20/2024</a:t>
            </a:fld>
            <a:endParaRPr lang="en-US"/>
          </a:p>
        </p:txBody>
      </p:sp>
      <p:sp>
        <p:nvSpPr>
          <p:cNvPr id="6" name="Footer Placeholder 5">
            <a:extLst>
              <a:ext uri="{FF2B5EF4-FFF2-40B4-BE49-F238E27FC236}">
                <a16:creationId xmlns:a16="http://schemas.microsoft.com/office/drawing/2014/main" id="{7B549060-D3B6-9644-818E-1A54DAE023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A88C77-3756-F145-AC5F-04E466EF9EB9}"/>
              </a:ext>
            </a:extLst>
          </p:cNvPr>
          <p:cNvSpPr>
            <a:spLocks noGrp="1"/>
          </p:cNvSpPr>
          <p:nvPr>
            <p:ph type="sldNum" sz="quarter" idx="12"/>
          </p:nvPr>
        </p:nvSpPr>
        <p:spPr/>
        <p:txBody>
          <a:bodyPr/>
          <a:lstStyle/>
          <a:p>
            <a:fld id="{0198B626-356E-CA49-87A2-AB8DCBDFFC88}" type="slidenum">
              <a:rPr lang="en-US" smtClean="0"/>
              <a:t>‹#›</a:t>
            </a:fld>
            <a:endParaRPr lang="en-US"/>
          </a:p>
        </p:txBody>
      </p:sp>
    </p:spTree>
    <p:extLst>
      <p:ext uri="{BB962C8B-B14F-4D97-AF65-F5344CB8AC3E}">
        <p14:creationId xmlns:p14="http://schemas.microsoft.com/office/powerpoint/2010/main" val="120250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42FF21-6B2D-9F46-8934-08800128B9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FA33BF1-05A1-BB48-A3C6-DDD25BD938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26289F-1D12-0C40-B105-FB39984B63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3B3646-E3D9-7D4D-B0A8-D078F50416C4}" type="datetimeFigureOut">
              <a:rPr lang="en-US" smtClean="0"/>
              <a:t>3/20/2024</a:t>
            </a:fld>
            <a:endParaRPr lang="en-US"/>
          </a:p>
        </p:txBody>
      </p:sp>
      <p:sp>
        <p:nvSpPr>
          <p:cNvPr id="5" name="Footer Placeholder 4">
            <a:extLst>
              <a:ext uri="{FF2B5EF4-FFF2-40B4-BE49-F238E27FC236}">
                <a16:creationId xmlns:a16="http://schemas.microsoft.com/office/drawing/2014/main" id="{D0422B3B-CEC8-6343-8488-5E4E73F047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0C068BA-9361-8B49-B0E7-41E6F76132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98B626-356E-CA49-87A2-AB8DCBDFFC88}" type="slidenum">
              <a:rPr lang="en-US" smtClean="0"/>
              <a:t>‹#›</a:t>
            </a:fld>
            <a:endParaRPr lang="en-US"/>
          </a:p>
        </p:txBody>
      </p:sp>
    </p:spTree>
    <p:extLst>
      <p:ext uri="{BB962C8B-B14F-4D97-AF65-F5344CB8AC3E}">
        <p14:creationId xmlns:p14="http://schemas.microsoft.com/office/powerpoint/2010/main" val="7434855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1AFF89-6674-9845-8DD1-67FBED9897C8}"/>
              </a:ext>
            </a:extLst>
          </p:cNvPr>
          <p:cNvSpPr>
            <a:spLocks noGrp="1"/>
          </p:cNvSpPr>
          <p:nvPr>
            <p:ph type="title"/>
          </p:nvPr>
        </p:nvSpPr>
        <p:spPr>
          <a:xfrm>
            <a:off x="280737" y="433138"/>
            <a:ext cx="11630526" cy="4129338"/>
          </a:xfrm>
        </p:spPr>
        <p:txBody>
          <a:bodyPr>
            <a:normAutofit fontScale="90000"/>
          </a:bodyPr>
          <a:lstStyle/>
          <a:p>
            <a:r>
              <a:rPr lang="en-US" dirty="0"/>
              <a:t>Course 2 Module 5</a:t>
            </a:r>
            <a:br>
              <a:rPr lang="en-US" dirty="0"/>
            </a:br>
            <a:r>
              <a:rPr lang="en-US" dirty="0"/>
              <a:t>Programming Assignment</a:t>
            </a:r>
            <a:br>
              <a:rPr lang="en-US" dirty="0"/>
            </a:br>
            <a:br>
              <a:rPr lang="en-US" dirty="0"/>
            </a:br>
            <a:r>
              <a:rPr lang="en-US" b="1" dirty="0">
                <a:solidFill>
                  <a:srgbClr val="FF0000"/>
                </a:solidFill>
              </a:rPr>
              <a:t>Assignment is to ETL MIMIC data into the OMOP CONDITION_OCCURRENCE table</a:t>
            </a:r>
            <a:endParaRPr lang="en-US" dirty="0"/>
          </a:p>
        </p:txBody>
      </p:sp>
      <p:sp>
        <p:nvSpPr>
          <p:cNvPr id="5" name="Text Placeholder 4">
            <a:extLst>
              <a:ext uri="{FF2B5EF4-FFF2-40B4-BE49-F238E27FC236}">
                <a16:creationId xmlns:a16="http://schemas.microsoft.com/office/drawing/2014/main" id="{F0EA19D5-0F9C-5A49-B338-670E9F7F74A9}"/>
              </a:ext>
            </a:extLst>
          </p:cNvPr>
          <p:cNvSpPr>
            <a:spLocks noGrp="1"/>
          </p:cNvSpPr>
          <p:nvPr>
            <p:ph type="body" idx="1"/>
          </p:nvPr>
        </p:nvSpPr>
        <p:spPr>
          <a:xfrm>
            <a:off x="838200" y="5342021"/>
            <a:ext cx="10515600" cy="906378"/>
          </a:xfrm>
        </p:spPr>
        <p:txBody>
          <a:bodyPr>
            <a:normAutofit/>
          </a:bodyPr>
          <a:lstStyle/>
          <a:p>
            <a:pPr algn="ctr"/>
            <a:endParaRPr lang="en-US" sz="3600" b="1" dirty="0"/>
          </a:p>
        </p:txBody>
      </p:sp>
    </p:spTree>
    <p:extLst>
      <p:ext uri="{BB962C8B-B14F-4D97-AF65-F5344CB8AC3E}">
        <p14:creationId xmlns:p14="http://schemas.microsoft.com/office/powerpoint/2010/main" val="4140718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D7EC6-EF5F-FE4C-8E17-161E17AA1F18}"/>
              </a:ext>
            </a:extLst>
          </p:cNvPr>
          <p:cNvSpPr>
            <a:spLocks noGrp="1"/>
          </p:cNvSpPr>
          <p:nvPr>
            <p:ph type="title"/>
          </p:nvPr>
        </p:nvSpPr>
        <p:spPr>
          <a:xfrm>
            <a:off x="419820" y="365125"/>
            <a:ext cx="11772180" cy="1325563"/>
          </a:xfrm>
        </p:spPr>
        <p:txBody>
          <a:bodyPr>
            <a:normAutofit/>
          </a:bodyPr>
          <a:lstStyle/>
          <a:p>
            <a:r>
              <a:rPr lang="en-US" dirty="0"/>
              <a:t>Step 1: Understand source/target data models</a:t>
            </a:r>
          </a:p>
        </p:txBody>
      </p:sp>
      <p:sp>
        <p:nvSpPr>
          <p:cNvPr id="3" name="TextBox 2">
            <a:extLst>
              <a:ext uri="{FF2B5EF4-FFF2-40B4-BE49-F238E27FC236}">
                <a16:creationId xmlns:a16="http://schemas.microsoft.com/office/drawing/2014/main" id="{A685B4EF-EF0C-6F4F-9F7F-CD42C72C3A4A}"/>
              </a:ext>
            </a:extLst>
          </p:cNvPr>
          <p:cNvSpPr txBox="1"/>
          <p:nvPr/>
        </p:nvSpPr>
        <p:spPr>
          <a:xfrm>
            <a:off x="5029200" y="3829050"/>
            <a:ext cx="184731" cy="369332"/>
          </a:xfrm>
          <a:prstGeom prst="rect">
            <a:avLst/>
          </a:prstGeom>
          <a:noFill/>
        </p:spPr>
        <p:txBody>
          <a:bodyPr wrap="none" rtlCol="0">
            <a:spAutoFit/>
          </a:bodyPr>
          <a:lstStyle/>
          <a:p>
            <a:endParaRPr lang="en-US" dirty="0"/>
          </a:p>
        </p:txBody>
      </p:sp>
      <p:sp>
        <p:nvSpPr>
          <p:cNvPr id="4" name="TextBox 3">
            <a:extLst>
              <a:ext uri="{FF2B5EF4-FFF2-40B4-BE49-F238E27FC236}">
                <a16:creationId xmlns:a16="http://schemas.microsoft.com/office/drawing/2014/main" id="{5696D4DA-9797-2442-8B4A-B00B78C51ECC}"/>
              </a:ext>
            </a:extLst>
          </p:cNvPr>
          <p:cNvSpPr txBox="1"/>
          <p:nvPr/>
        </p:nvSpPr>
        <p:spPr>
          <a:xfrm>
            <a:off x="159656" y="1321356"/>
            <a:ext cx="7460165" cy="1169551"/>
          </a:xfrm>
          <a:prstGeom prst="rect">
            <a:avLst/>
          </a:prstGeom>
          <a:noFill/>
        </p:spPr>
        <p:txBody>
          <a:bodyPr wrap="square" rtlCol="0">
            <a:spAutoFit/>
          </a:bodyPr>
          <a:lstStyle/>
          <a:p>
            <a:r>
              <a:rPr lang="en-US" sz="1400" b="1" dirty="0">
                <a:solidFill>
                  <a:srgbClr val="FF0000"/>
                </a:solidFill>
              </a:rPr>
              <a:t>Person ID refers to subject ID – Identifying the patient/subject</a:t>
            </a:r>
          </a:p>
          <a:p>
            <a:r>
              <a:rPr lang="en-US" sz="1400" b="1" dirty="0">
                <a:solidFill>
                  <a:srgbClr val="FF0000"/>
                </a:solidFill>
              </a:rPr>
              <a:t>HADM_ID – Is the  admission detail with which we will use to identify the Visit when the condition was diagnosed </a:t>
            </a:r>
          </a:p>
          <a:p>
            <a:r>
              <a:rPr lang="en-US" sz="1400" b="1" dirty="0">
                <a:solidFill>
                  <a:srgbClr val="FF0000"/>
                </a:solidFill>
              </a:rPr>
              <a:t>ICD9_CODE – Is the unique code </a:t>
            </a:r>
            <a:r>
              <a:rPr lang="en-US" sz="1400" b="1" dirty="0" err="1">
                <a:solidFill>
                  <a:srgbClr val="FF0000"/>
                </a:solidFill>
              </a:rPr>
              <a:t>refering</a:t>
            </a:r>
            <a:r>
              <a:rPr lang="en-US" sz="1400" b="1" dirty="0">
                <a:solidFill>
                  <a:srgbClr val="FF0000"/>
                </a:solidFill>
              </a:rPr>
              <a:t> to the condition as per the source data. Below is an additional table to identify the longer versions of the diagnosis codes. </a:t>
            </a:r>
          </a:p>
        </p:txBody>
      </p:sp>
      <p:pic>
        <p:nvPicPr>
          <p:cNvPr id="5" name="Picture 4">
            <a:extLst>
              <a:ext uri="{FF2B5EF4-FFF2-40B4-BE49-F238E27FC236}">
                <a16:creationId xmlns:a16="http://schemas.microsoft.com/office/drawing/2014/main" id="{2249BACA-F425-5B46-A30A-FD1674CD4179}"/>
              </a:ext>
            </a:extLst>
          </p:cNvPr>
          <p:cNvPicPr>
            <a:picLocks noChangeAspect="1"/>
          </p:cNvPicPr>
          <p:nvPr/>
        </p:nvPicPr>
        <p:blipFill>
          <a:blip r:embed="rId3"/>
          <a:stretch>
            <a:fillRect/>
          </a:stretch>
        </p:blipFill>
        <p:spPr>
          <a:xfrm>
            <a:off x="7785100" y="1465274"/>
            <a:ext cx="3987080" cy="5343341"/>
          </a:xfrm>
          <a:prstGeom prst="rect">
            <a:avLst/>
          </a:prstGeom>
        </p:spPr>
      </p:pic>
      <p:pic>
        <p:nvPicPr>
          <p:cNvPr id="7" name="Picture 6">
            <a:extLst>
              <a:ext uri="{FF2B5EF4-FFF2-40B4-BE49-F238E27FC236}">
                <a16:creationId xmlns:a16="http://schemas.microsoft.com/office/drawing/2014/main" id="{8DB4C27C-F6E9-B741-A2EB-40C96088F068}"/>
              </a:ext>
            </a:extLst>
          </p:cNvPr>
          <p:cNvPicPr>
            <a:picLocks noChangeAspect="1"/>
          </p:cNvPicPr>
          <p:nvPr/>
        </p:nvPicPr>
        <p:blipFill rotWithShape="1">
          <a:blip r:embed="rId4"/>
          <a:srcRect r="17881"/>
          <a:stretch/>
        </p:blipFill>
        <p:spPr>
          <a:xfrm>
            <a:off x="135755" y="2628781"/>
            <a:ext cx="2168064" cy="2226162"/>
          </a:xfrm>
          <a:prstGeom prst="rect">
            <a:avLst/>
          </a:prstGeom>
        </p:spPr>
      </p:pic>
      <p:pic>
        <p:nvPicPr>
          <p:cNvPr id="10" name="Picture 9">
            <a:extLst>
              <a:ext uri="{FF2B5EF4-FFF2-40B4-BE49-F238E27FC236}">
                <a16:creationId xmlns:a16="http://schemas.microsoft.com/office/drawing/2014/main" id="{B081D60D-925E-E744-90CB-984A353CFDD6}"/>
              </a:ext>
            </a:extLst>
          </p:cNvPr>
          <p:cNvPicPr>
            <a:picLocks noChangeAspect="1"/>
          </p:cNvPicPr>
          <p:nvPr/>
        </p:nvPicPr>
        <p:blipFill>
          <a:blip r:embed="rId5"/>
          <a:stretch>
            <a:fillRect/>
          </a:stretch>
        </p:blipFill>
        <p:spPr>
          <a:xfrm>
            <a:off x="290045" y="5106387"/>
            <a:ext cx="2013774" cy="1459524"/>
          </a:xfrm>
          <a:prstGeom prst="rect">
            <a:avLst/>
          </a:prstGeom>
        </p:spPr>
      </p:pic>
      <p:cxnSp>
        <p:nvCxnSpPr>
          <p:cNvPr id="9" name="Straight Arrow Connector 8">
            <a:extLst>
              <a:ext uri="{FF2B5EF4-FFF2-40B4-BE49-F238E27FC236}">
                <a16:creationId xmlns:a16="http://schemas.microsoft.com/office/drawing/2014/main" id="{236CFCD9-5030-9D13-C138-2B24E4F5388F}"/>
              </a:ext>
            </a:extLst>
          </p:cNvPr>
          <p:cNvCxnSpPr>
            <a:cxnSpLocks/>
          </p:cNvCxnSpPr>
          <p:nvPr/>
        </p:nvCxnSpPr>
        <p:spPr>
          <a:xfrm flipV="1">
            <a:off x="699120" y="2563339"/>
            <a:ext cx="7385514" cy="1290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CF35392-6C39-BCA0-8C8C-49EF61D6491F}"/>
              </a:ext>
            </a:extLst>
          </p:cNvPr>
          <p:cNvCxnSpPr>
            <a:cxnSpLocks/>
          </p:cNvCxnSpPr>
          <p:nvPr/>
        </p:nvCxnSpPr>
        <p:spPr>
          <a:xfrm>
            <a:off x="468567" y="4105063"/>
            <a:ext cx="7559193" cy="10013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9BAF458-FDBF-1F2D-6BD8-945C5C6E5A24}"/>
              </a:ext>
            </a:extLst>
          </p:cNvPr>
          <p:cNvCxnSpPr>
            <a:cxnSpLocks/>
          </p:cNvCxnSpPr>
          <p:nvPr/>
        </p:nvCxnSpPr>
        <p:spPr>
          <a:xfrm>
            <a:off x="468567" y="4687677"/>
            <a:ext cx="7616067" cy="15312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49262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163</Words>
  <Application>Microsoft Office PowerPoint</Application>
  <PresentationFormat>Widescreen</PresentationFormat>
  <Paragraphs>8</Paragraphs>
  <Slides>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Course 2 Module 5 Programming Assignment  Assignment is to ETL MIMIC data into the OMOP CONDITION_OCCURRENCE table</vt:lpstr>
      <vt:lpstr>Step 1: Understand source/target data models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ETL Steps</dc:title>
  <dc:creator>Kahn, Michael</dc:creator>
  <cp:lastModifiedBy>Musungu, Corazon (Ext)</cp:lastModifiedBy>
  <cp:revision>44</cp:revision>
  <dcterms:created xsi:type="dcterms:W3CDTF">2018-12-14T03:25:30Z</dcterms:created>
  <dcterms:modified xsi:type="dcterms:W3CDTF">2024-03-20T18:49:37Z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c9bec58-8084-492e-8360-0e1cfe36408c_Enabled">
    <vt:lpwstr>true</vt:lpwstr>
  </property>
  <property fmtid="{D5CDD505-2E9C-101B-9397-08002B2CF9AE}" pid="3" name="MSIP_Label_3c9bec58-8084-492e-8360-0e1cfe36408c_SetDate">
    <vt:lpwstr>2024-03-20T14:03:17Z</vt:lpwstr>
  </property>
  <property fmtid="{D5CDD505-2E9C-101B-9397-08002B2CF9AE}" pid="4" name="MSIP_Label_3c9bec58-8084-492e-8360-0e1cfe36408c_Method">
    <vt:lpwstr>Standard</vt:lpwstr>
  </property>
  <property fmtid="{D5CDD505-2E9C-101B-9397-08002B2CF9AE}" pid="5" name="MSIP_Label_3c9bec58-8084-492e-8360-0e1cfe36408c_Name">
    <vt:lpwstr>Not Protected -Pilot</vt:lpwstr>
  </property>
  <property fmtid="{D5CDD505-2E9C-101B-9397-08002B2CF9AE}" pid="6" name="MSIP_Label_3c9bec58-8084-492e-8360-0e1cfe36408c_SiteId">
    <vt:lpwstr>f35a6974-607f-47d4-82d7-ff31d7dc53a5</vt:lpwstr>
  </property>
  <property fmtid="{D5CDD505-2E9C-101B-9397-08002B2CF9AE}" pid="7" name="MSIP_Label_3c9bec58-8084-492e-8360-0e1cfe36408c_ActionId">
    <vt:lpwstr>c786655f-ad06-41c1-90f4-44d0065fcb33</vt:lpwstr>
  </property>
  <property fmtid="{D5CDD505-2E9C-101B-9397-08002B2CF9AE}" pid="8" name="MSIP_Label_3c9bec58-8084-492e-8360-0e1cfe36408c_ContentBits">
    <vt:lpwstr>0</vt:lpwstr>
  </property>
</Properties>
</file>