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2918400" cy="438912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8" autoAdjust="0"/>
  </p:normalViewPr>
  <p:slideViewPr>
    <p:cSldViewPr>
      <p:cViewPr>
        <p:scale>
          <a:sx n="30" d="100"/>
          <a:sy n="30" d="100"/>
        </p:scale>
        <p:origin x="-108" y="-180"/>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1"/>
    </mc:Choice>
    <mc:Fallback>
      <c:style val="31"/>
    </mc:Fallback>
  </mc:AlternateContent>
  <c:chart>
    <c:autoTitleDeleted val="1"/>
    <c:plotArea>
      <c:layout>
        <c:manualLayout>
          <c:layoutTarget val="inner"/>
          <c:xMode val="edge"/>
          <c:yMode val="edge"/>
          <c:x val="9.7037775341373464E-2"/>
          <c:y val="1.7190839048344762E-2"/>
          <c:w val="0.84059403966909196"/>
          <c:h val="0.87592011684023374"/>
        </c:manualLayout>
      </c:layout>
      <c:scatterChart>
        <c:scatterStyle val="lineMarker"/>
        <c:varyColors val="0"/>
        <c:ser>
          <c:idx val="0"/>
          <c:order val="0"/>
          <c:tx>
            <c:strRef>
              <c:f>Sheet1!$B$1</c:f>
              <c:strCache>
                <c:ptCount val="1"/>
                <c:pt idx="0">
                  <c:v>Carabiner Locations</c:v>
                </c:pt>
              </c:strCache>
            </c:strRef>
          </c:tx>
          <c:xVal>
            <c:numRef>
              <c:f>Sheet1!$A$2:$A$8</c:f>
              <c:numCache>
                <c:formatCode>General</c:formatCode>
                <c:ptCount val="7"/>
                <c:pt idx="0">
                  <c:v>0</c:v>
                </c:pt>
                <c:pt idx="1">
                  <c:v>0</c:v>
                </c:pt>
                <c:pt idx="2">
                  <c:v>0</c:v>
                </c:pt>
                <c:pt idx="3">
                  <c:v>0</c:v>
                </c:pt>
                <c:pt idx="4">
                  <c:v>0</c:v>
                </c:pt>
              </c:numCache>
            </c:numRef>
          </c:xVal>
          <c:yVal>
            <c:numRef>
              <c:f>Sheet1!$B$2:$B$8</c:f>
              <c:numCache>
                <c:formatCode>General</c:formatCode>
                <c:ptCount val="7"/>
                <c:pt idx="0">
                  <c:v>0</c:v>
                </c:pt>
                <c:pt idx="1">
                  <c:v>1</c:v>
                </c:pt>
                <c:pt idx="2">
                  <c:v>2</c:v>
                </c:pt>
                <c:pt idx="3">
                  <c:v>3</c:v>
                </c:pt>
                <c:pt idx="4">
                  <c:v>4</c:v>
                </c:pt>
              </c:numCache>
            </c:numRef>
          </c:yVal>
          <c:smooth val="0"/>
        </c:ser>
        <c:dLbls>
          <c:dLblPos val="r"/>
          <c:showLegendKey val="0"/>
          <c:showVal val="0"/>
          <c:showCatName val="0"/>
          <c:showSerName val="0"/>
          <c:showPercent val="0"/>
          <c:showBubbleSize val="0"/>
        </c:dLbls>
        <c:axId val="32526272"/>
        <c:axId val="3724352"/>
      </c:scatterChart>
      <c:valAx>
        <c:axId val="32526272"/>
        <c:scaling>
          <c:orientation val="minMax"/>
        </c:scaling>
        <c:delete val="0"/>
        <c:axPos val="b"/>
        <c:majorGridlines/>
        <c:numFmt formatCode="General" sourceLinked="1"/>
        <c:majorTickMark val="none"/>
        <c:minorTickMark val="none"/>
        <c:tickLblPos val="nextTo"/>
        <c:crossAx val="3724352"/>
        <c:crosses val="autoZero"/>
        <c:crossBetween val="midCat"/>
      </c:valAx>
      <c:valAx>
        <c:axId val="3724352"/>
        <c:scaling>
          <c:orientation val="minMax"/>
        </c:scaling>
        <c:delete val="0"/>
        <c:axPos val="l"/>
        <c:majorGridlines/>
        <c:numFmt formatCode="General" sourceLinked="1"/>
        <c:majorTickMark val="none"/>
        <c:minorTickMark val="none"/>
        <c:tickLblPos val="nextTo"/>
        <c:crossAx val="32526272"/>
        <c:crosses val="autoZero"/>
        <c:crossBetween val="midCat"/>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1"/>
    </mc:Choice>
    <mc:Fallback>
      <c:style val="31"/>
    </mc:Fallback>
  </mc:AlternateContent>
  <c:chart>
    <c:autoTitleDeleted val="1"/>
    <c:plotArea>
      <c:layout/>
      <c:scatterChart>
        <c:scatterStyle val="lineMarker"/>
        <c:varyColors val="0"/>
        <c:ser>
          <c:idx val="0"/>
          <c:order val="0"/>
          <c:tx>
            <c:strRef>
              <c:f>Sheet1!$B$1</c:f>
              <c:strCache>
                <c:ptCount val="1"/>
                <c:pt idx="0">
                  <c:v>Carabiner Locations</c:v>
                </c:pt>
              </c:strCache>
            </c:strRef>
          </c:tx>
          <c:xVal>
            <c:numRef>
              <c:f>Sheet1!$A$2:$A$10</c:f>
              <c:numCache>
                <c:formatCode>General</c:formatCode>
                <c:ptCount val="9"/>
                <c:pt idx="0">
                  <c:v>0</c:v>
                </c:pt>
                <c:pt idx="1">
                  <c:v>0</c:v>
                </c:pt>
                <c:pt idx="2">
                  <c:v>0</c:v>
                </c:pt>
                <c:pt idx="3">
                  <c:v>1</c:v>
                </c:pt>
                <c:pt idx="4">
                  <c:v>1</c:v>
                </c:pt>
                <c:pt idx="5">
                  <c:v>2</c:v>
                </c:pt>
                <c:pt idx="6">
                  <c:v>4</c:v>
                </c:pt>
                <c:pt idx="7">
                  <c:v>3</c:v>
                </c:pt>
              </c:numCache>
            </c:numRef>
          </c:xVal>
          <c:yVal>
            <c:numRef>
              <c:f>Sheet1!$B$2:$B$10</c:f>
              <c:numCache>
                <c:formatCode>General</c:formatCode>
                <c:ptCount val="9"/>
                <c:pt idx="0">
                  <c:v>0</c:v>
                </c:pt>
                <c:pt idx="1">
                  <c:v>1</c:v>
                </c:pt>
                <c:pt idx="2">
                  <c:v>2</c:v>
                </c:pt>
                <c:pt idx="3">
                  <c:v>3</c:v>
                </c:pt>
                <c:pt idx="4">
                  <c:v>5</c:v>
                </c:pt>
                <c:pt idx="5">
                  <c:v>7</c:v>
                </c:pt>
                <c:pt idx="6">
                  <c:v>7.5</c:v>
                </c:pt>
                <c:pt idx="7">
                  <c:v>9</c:v>
                </c:pt>
              </c:numCache>
            </c:numRef>
          </c:yVal>
          <c:smooth val="0"/>
        </c:ser>
        <c:dLbls>
          <c:showLegendKey val="0"/>
          <c:showVal val="0"/>
          <c:showCatName val="0"/>
          <c:showSerName val="0"/>
          <c:showPercent val="0"/>
          <c:showBubbleSize val="0"/>
        </c:dLbls>
        <c:axId val="145926976"/>
        <c:axId val="73359936"/>
      </c:scatterChart>
      <c:valAx>
        <c:axId val="145926976"/>
        <c:scaling>
          <c:orientation val="minMax"/>
        </c:scaling>
        <c:delete val="0"/>
        <c:axPos val="b"/>
        <c:majorGridlines/>
        <c:numFmt formatCode="General" sourceLinked="1"/>
        <c:majorTickMark val="none"/>
        <c:minorTickMark val="none"/>
        <c:tickLblPos val="nextTo"/>
        <c:crossAx val="73359936"/>
        <c:crosses val="autoZero"/>
        <c:crossBetween val="midCat"/>
      </c:valAx>
      <c:valAx>
        <c:axId val="73359936"/>
        <c:scaling>
          <c:orientation val="minMax"/>
        </c:scaling>
        <c:delete val="0"/>
        <c:axPos val="l"/>
        <c:majorGridlines/>
        <c:numFmt formatCode="General" sourceLinked="1"/>
        <c:majorTickMark val="none"/>
        <c:minorTickMark val="none"/>
        <c:tickLblPos val="nextTo"/>
        <c:crossAx val="145926976"/>
        <c:crosses val="autoZero"/>
        <c:crossBetween val="midCat"/>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1"/>
    </mc:Choice>
    <mc:Fallback>
      <c:style val="31"/>
    </mc:Fallback>
  </mc:AlternateContent>
  <c:chart>
    <c:autoTitleDeleted val="1"/>
    <c:plotArea>
      <c:layout/>
      <c:scatterChart>
        <c:scatterStyle val="lineMarker"/>
        <c:varyColors val="0"/>
        <c:ser>
          <c:idx val="0"/>
          <c:order val="0"/>
          <c:tx>
            <c:strRef>
              <c:f>Sheet1!$B$1</c:f>
              <c:strCache>
                <c:ptCount val="1"/>
                <c:pt idx="0">
                  <c:v>Carabiner Locations</c:v>
                </c:pt>
              </c:strCache>
            </c:strRef>
          </c:tx>
          <c:xVal>
            <c:numRef>
              <c:f>Sheet1!$A$2:$A$9</c:f>
              <c:numCache>
                <c:formatCode>General</c:formatCode>
                <c:ptCount val="8"/>
                <c:pt idx="0">
                  <c:v>0</c:v>
                </c:pt>
                <c:pt idx="1">
                  <c:v>0</c:v>
                </c:pt>
                <c:pt idx="2">
                  <c:v>0</c:v>
                </c:pt>
                <c:pt idx="3">
                  <c:v>1</c:v>
                </c:pt>
                <c:pt idx="4">
                  <c:v>2</c:v>
                </c:pt>
                <c:pt idx="5">
                  <c:v>2</c:v>
                </c:pt>
                <c:pt idx="6">
                  <c:v>1</c:v>
                </c:pt>
                <c:pt idx="7">
                  <c:v>2</c:v>
                </c:pt>
              </c:numCache>
            </c:numRef>
          </c:xVal>
          <c:yVal>
            <c:numRef>
              <c:f>Sheet1!$B$2:$B$9</c:f>
              <c:numCache>
                <c:formatCode>General</c:formatCode>
                <c:ptCount val="8"/>
                <c:pt idx="0">
                  <c:v>0</c:v>
                </c:pt>
                <c:pt idx="1">
                  <c:v>2</c:v>
                </c:pt>
                <c:pt idx="2">
                  <c:v>3</c:v>
                </c:pt>
                <c:pt idx="3">
                  <c:v>4</c:v>
                </c:pt>
                <c:pt idx="4">
                  <c:v>5</c:v>
                </c:pt>
                <c:pt idx="5">
                  <c:v>4</c:v>
                </c:pt>
                <c:pt idx="6">
                  <c:v>6</c:v>
                </c:pt>
                <c:pt idx="7">
                  <c:v>7</c:v>
                </c:pt>
              </c:numCache>
            </c:numRef>
          </c:yVal>
          <c:smooth val="0"/>
        </c:ser>
        <c:dLbls>
          <c:showLegendKey val="0"/>
          <c:showVal val="0"/>
          <c:showCatName val="0"/>
          <c:showSerName val="0"/>
          <c:showPercent val="0"/>
          <c:showBubbleSize val="0"/>
        </c:dLbls>
        <c:axId val="73388544"/>
        <c:axId val="146588800"/>
      </c:scatterChart>
      <c:valAx>
        <c:axId val="73388544"/>
        <c:scaling>
          <c:orientation val="minMax"/>
        </c:scaling>
        <c:delete val="0"/>
        <c:axPos val="b"/>
        <c:majorGridlines/>
        <c:numFmt formatCode="General" sourceLinked="1"/>
        <c:majorTickMark val="none"/>
        <c:minorTickMark val="none"/>
        <c:tickLblPos val="nextTo"/>
        <c:crossAx val="146588800"/>
        <c:crosses val="autoZero"/>
        <c:crossBetween val="midCat"/>
      </c:valAx>
      <c:valAx>
        <c:axId val="146588800"/>
        <c:scaling>
          <c:orientation val="minMax"/>
        </c:scaling>
        <c:delete val="0"/>
        <c:axPos val="l"/>
        <c:majorGridlines/>
        <c:numFmt formatCode="General" sourceLinked="1"/>
        <c:majorTickMark val="none"/>
        <c:minorTickMark val="none"/>
        <c:tickLblPos val="nextTo"/>
        <c:crossAx val="73388544"/>
        <c:crosses val="autoZero"/>
        <c:crossBetween val="midCat"/>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A5DE04-3D10-4D72-B775-D1193ACF841D}"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E03F-3A9C-444A-87ED-6598BDBB59F4}" type="slidenum">
              <a:rPr lang="en-US" smtClean="0"/>
              <a:t>‹#›</a:t>
            </a:fld>
            <a:endParaRPr lang="en-US"/>
          </a:p>
        </p:txBody>
      </p:sp>
    </p:spTree>
    <p:extLst>
      <p:ext uri="{BB962C8B-B14F-4D97-AF65-F5344CB8AC3E}">
        <p14:creationId xmlns:p14="http://schemas.microsoft.com/office/powerpoint/2010/main" val="54527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A5DE04-3D10-4D72-B775-D1193ACF841D}"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E03F-3A9C-444A-87ED-6598BDBB59F4}" type="slidenum">
              <a:rPr lang="en-US" smtClean="0"/>
              <a:t>‹#›</a:t>
            </a:fld>
            <a:endParaRPr lang="en-US"/>
          </a:p>
        </p:txBody>
      </p:sp>
    </p:spTree>
    <p:extLst>
      <p:ext uri="{BB962C8B-B14F-4D97-AF65-F5344CB8AC3E}">
        <p14:creationId xmlns:p14="http://schemas.microsoft.com/office/powerpoint/2010/main" val="184697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82" y="8432800"/>
            <a:ext cx="35553014" cy="17976088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98135" y="8432800"/>
            <a:ext cx="106110407" cy="17976088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A5DE04-3D10-4D72-B775-D1193ACF841D}"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E03F-3A9C-444A-87ED-6598BDBB59F4}" type="slidenum">
              <a:rPr lang="en-US" smtClean="0"/>
              <a:t>‹#›</a:t>
            </a:fld>
            <a:endParaRPr lang="en-US"/>
          </a:p>
        </p:txBody>
      </p:sp>
    </p:spTree>
    <p:extLst>
      <p:ext uri="{BB962C8B-B14F-4D97-AF65-F5344CB8AC3E}">
        <p14:creationId xmlns:p14="http://schemas.microsoft.com/office/powerpoint/2010/main" val="208488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A5DE04-3D10-4D72-B775-D1193ACF841D}"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E03F-3A9C-444A-87ED-6598BDBB59F4}" type="slidenum">
              <a:rPr lang="en-US" smtClean="0"/>
              <a:t>‹#›</a:t>
            </a:fld>
            <a:endParaRPr lang="en-US"/>
          </a:p>
        </p:txBody>
      </p:sp>
    </p:spTree>
    <p:extLst>
      <p:ext uri="{BB962C8B-B14F-4D97-AF65-F5344CB8AC3E}">
        <p14:creationId xmlns:p14="http://schemas.microsoft.com/office/powerpoint/2010/main" val="314546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3"/>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2972"/>
            <a:ext cx="27980640" cy="9601197"/>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A5DE04-3D10-4D72-B775-D1193ACF841D}"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E03F-3A9C-444A-87ED-6598BDBB59F4}" type="slidenum">
              <a:rPr lang="en-US" smtClean="0"/>
              <a:t>‹#›</a:t>
            </a:fld>
            <a:endParaRPr lang="en-US"/>
          </a:p>
        </p:txBody>
      </p:sp>
    </p:spTree>
    <p:extLst>
      <p:ext uri="{BB962C8B-B14F-4D97-AF65-F5344CB8AC3E}">
        <p14:creationId xmlns:p14="http://schemas.microsoft.com/office/powerpoint/2010/main" val="2818372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98132" y="49154080"/>
            <a:ext cx="70831710" cy="13903960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278482" y="49154080"/>
            <a:ext cx="70831710" cy="13903960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A5DE04-3D10-4D72-B775-D1193ACF841D}"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AE03F-3A9C-444A-87ED-6598BDBB59F4}" type="slidenum">
              <a:rPr lang="en-US" smtClean="0"/>
              <a:t>‹#›</a:t>
            </a:fld>
            <a:endParaRPr lang="en-US"/>
          </a:p>
        </p:txBody>
      </p:sp>
    </p:spTree>
    <p:extLst>
      <p:ext uri="{BB962C8B-B14F-4D97-AF65-F5344CB8AC3E}">
        <p14:creationId xmlns:p14="http://schemas.microsoft.com/office/powerpoint/2010/main" val="112010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0"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A5DE04-3D10-4D72-B775-D1193ACF841D}" type="datetimeFigureOut">
              <a:rPr lang="en-US" smtClean="0"/>
              <a:t>4/28/2015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AE03F-3A9C-444A-87ED-6598BDBB59F4}" type="slidenum">
              <a:rPr lang="en-US" smtClean="0"/>
              <a:t>‹#›</a:t>
            </a:fld>
            <a:endParaRPr lang="en-US"/>
          </a:p>
        </p:txBody>
      </p:sp>
    </p:spTree>
    <p:extLst>
      <p:ext uri="{BB962C8B-B14F-4D97-AF65-F5344CB8AC3E}">
        <p14:creationId xmlns:p14="http://schemas.microsoft.com/office/powerpoint/2010/main" val="234225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A5DE04-3D10-4D72-B775-D1193ACF841D}" type="datetimeFigureOut">
              <a:rPr lang="en-US" smtClean="0"/>
              <a:t>4/28/2015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AE03F-3A9C-444A-87ED-6598BDBB59F4}" type="slidenum">
              <a:rPr lang="en-US" smtClean="0"/>
              <a:t>‹#›</a:t>
            </a:fld>
            <a:endParaRPr lang="en-US"/>
          </a:p>
        </p:txBody>
      </p:sp>
    </p:spTree>
    <p:extLst>
      <p:ext uri="{BB962C8B-B14F-4D97-AF65-F5344CB8AC3E}">
        <p14:creationId xmlns:p14="http://schemas.microsoft.com/office/powerpoint/2010/main" val="154676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5DE04-3D10-4D72-B775-D1193ACF841D}" type="datetimeFigureOut">
              <a:rPr lang="en-US" smtClean="0"/>
              <a:t>4/28/2015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AE03F-3A9C-444A-87ED-6598BDBB59F4}" type="slidenum">
              <a:rPr lang="en-US" smtClean="0"/>
              <a:t>‹#›</a:t>
            </a:fld>
            <a:endParaRPr lang="en-US"/>
          </a:p>
        </p:txBody>
      </p:sp>
    </p:spTree>
    <p:extLst>
      <p:ext uri="{BB962C8B-B14F-4D97-AF65-F5344CB8AC3E}">
        <p14:creationId xmlns:p14="http://schemas.microsoft.com/office/powerpoint/2010/main" val="307424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5" y="1747520"/>
            <a:ext cx="10829927" cy="74371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29"/>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5" y="9184649"/>
            <a:ext cx="10829927" cy="30022803"/>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A5DE04-3D10-4D72-B775-D1193ACF841D}"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AE03F-3A9C-444A-87ED-6598BDBB59F4}" type="slidenum">
              <a:rPr lang="en-US" smtClean="0"/>
              <a:t>‹#›</a:t>
            </a:fld>
            <a:endParaRPr lang="en-US"/>
          </a:p>
        </p:txBody>
      </p:sp>
    </p:spTree>
    <p:extLst>
      <p:ext uri="{BB962C8B-B14F-4D97-AF65-F5344CB8AC3E}">
        <p14:creationId xmlns:p14="http://schemas.microsoft.com/office/powerpoint/2010/main" val="360966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A5DE04-3D10-4D72-B775-D1193ACF841D}"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AE03F-3A9C-444A-87ED-6598BDBB59F4}" type="slidenum">
              <a:rPr lang="en-US" smtClean="0"/>
              <a:t>‹#›</a:t>
            </a:fld>
            <a:endParaRPr lang="en-US"/>
          </a:p>
        </p:txBody>
      </p:sp>
    </p:spTree>
    <p:extLst>
      <p:ext uri="{BB962C8B-B14F-4D97-AF65-F5344CB8AC3E}">
        <p14:creationId xmlns:p14="http://schemas.microsoft.com/office/powerpoint/2010/main" val="923458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840" tIns="219422" rIns="438840" bIns="21942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9"/>
            <a:ext cx="29626560" cy="28966163"/>
          </a:xfrm>
          <a:prstGeom prst="rect">
            <a:avLst/>
          </a:prstGeom>
        </p:spPr>
        <p:txBody>
          <a:bodyPr vert="horz" lIns="438840" tIns="219422" rIns="438840" bIns="219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840" tIns="219422" rIns="438840" bIns="219422" rtlCol="0" anchor="ctr"/>
          <a:lstStyle>
            <a:lvl1pPr algn="l">
              <a:defRPr sz="5800">
                <a:solidFill>
                  <a:schemeClr val="tx1">
                    <a:tint val="75000"/>
                  </a:schemeClr>
                </a:solidFill>
              </a:defRPr>
            </a:lvl1pPr>
          </a:lstStyle>
          <a:p>
            <a:fld id="{1DA5DE04-3D10-4D72-B775-D1193ACF841D}" type="datetimeFigureOut">
              <a:rPr lang="en-US" smtClean="0"/>
              <a:t>4/28/2015</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840" tIns="219422" rIns="438840" bIns="219422"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840" tIns="219422" rIns="438840" bIns="219422" rtlCol="0" anchor="ctr"/>
          <a:lstStyle>
            <a:lvl1pPr algn="r">
              <a:defRPr sz="5800">
                <a:solidFill>
                  <a:schemeClr val="tx1">
                    <a:tint val="75000"/>
                  </a:schemeClr>
                </a:solidFill>
              </a:defRPr>
            </a:lvl1pPr>
          </a:lstStyle>
          <a:p>
            <a:fld id="{E44AE03F-3A9C-444A-87ED-6598BDBB59F4}" type="slidenum">
              <a:rPr lang="en-US" smtClean="0"/>
              <a:t>‹#›</a:t>
            </a:fld>
            <a:endParaRPr lang="en-US"/>
          </a:p>
        </p:txBody>
      </p:sp>
    </p:spTree>
    <p:extLst>
      <p:ext uri="{BB962C8B-B14F-4D97-AF65-F5344CB8AC3E}">
        <p14:creationId xmlns:p14="http://schemas.microsoft.com/office/powerpoint/2010/main" val="8553022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chart" Target="../charts/chart3.xml"/><Relationship Id="rId5" Type="http://schemas.openxmlformats.org/officeDocument/2006/relationships/image" Target="../media/image4.png"/><Relationship Id="rId10" Type="http://schemas.openxmlformats.org/officeDocument/2006/relationships/chart" Target="../charts/chart2.xml"/><Relationship Id="rId4" Type="http://schemas.openxmlformats.org/officeDocument/2006/relationships/image" Target="../media/image3.png"/><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p:nvPr/>
        </p:nvPicPr>
        <p:blipFill>
          <a:blip r:embed="rId2"/>
          <a:stretch>
            <a:fillRect/>
          </a:stretch>
        </p:blipFill>
        <p:spPr>
          <a:xfrm>
            <a:off x="5000124" y="13487400"/>
            <a:ext cx="3153276" cy="883890"/>
          </a:xfrm>
          <a:prstGeom prst="rect">
            <a:avLst/>
          </a:prstGeom>
        </p:spPr>
      </p:pic>
      <p:pic>
        <p:nvPicPr>
          <p:cNvPr id="23" name="Picture 22"/>
          <p:cNvPicPr/>
          <p:nvPr/>
        </p:nvPicPr>
        <p:blipFill>
          <a:blip r:embed="rId3"/>
          <a:stretch>
            <a:fillRect/>
          </a:stretch>
        </p:blipFill>
        <p:spPr>
          <a:xfrm>
            <a:off x="4191000" y="18440400"/>
            <a:ext cx="2514600" cy="441435"/>
          </a:xfrm>
          <a:prstGeom prst="rect">
            <a:avLst/>
          </a:prstGeom>
        </p:spPr>
      </p:pic>
      <p:pic>
        <p:nvPicPr>
          <p:cNvPr id="19" name="Picture 18"/>
          <p:cNvPicPr/>
          <p:nvPr/>
        </p:nvPicPr>
        <p:blipFill>
          <a:blip r:embed="rId4"/>
          <a:stretch>
            <a:fillRect/>
          </a:stretch>
        </p:blipFill>
        <p:spPr>
          <a:xfrm>
            <a:off x="5850441" y="11083230"/>
            <a:ext cx="1428750" cy="470914"/>
          </a:xfrm>
          <a:prstGeom prst="rect">
            <a:avLst/>
          </a:prstGeom>
        </p:spPr>
      </p:pic>
      <p:pic>
        <p:nvPicPr>
          <p:cNvPr id="18" name="Picture 17"/>
          <p:cNvPicPr/>
          <p:nvPr/>
        </p:nvPicPr>
        <p:blipFill>
          <a:blip r:embed="rId5"/>
          <a:stretch>
            <a:fillRect/>
          </a:stretch>
        </p:blipFill>
        <p:spPr>
          <a:xfrm>
            <a:off x="8153400" y="10515600"/>
            <a:ext cx="1590676" cy="567630"/>
          </a:xfrm>
          <a:prstGeom prst="rect">
            <a:avLst/>
          </a:prstGeom>
        </p:spPr>
      </p:pic>
      <p:sp>
        <p:nvSpPr>
          <p:cNvPr id="6" name="Title 5"/>
          <p:cNvSpPr>
            <a:spLocks noGrp="1"/>
          </p:cNvSpPr>
          <p:nvPr>
            <p:ph type="title"/>
          </p:nvPr>
        </p:nvSpPr>
        <p:spPr>
          <a:xfrm>
            <a:off x="0" y="396589"/>
            <a:ext cx="32918400" cy="2181718"/>
          </a:xfrm>
        </p:spPr>
        <p:txBody>
          <a:bodyPr>
            <a:noAutofit/>
          </a:bodyPr>
          <a:lstStyle/>
          <a:p>
            <a:r>
              <a:rPr lang="en-US" sz="9800" dirty="0" smtClean="0">
                <a:latin typeface="Baskerville Old Face" panose="02020602080505020303" pitchFamily="18" charset="0"/>
              </a:rPr>
              <a:t>Simulation of Climbing Falls</a:t>
            </a:r>
            <a:endParaRPr lang="en-US" sz="9800" dirty="0">
              <a:latin typeface="Baskerville Old Face" panose="02020602080505020303" pitchFamily="18" charset="0"/>
            </a:endParaRPr>
          </a:p>
        </p:txBody>
      </p:sp>
      <p:sp>
        <p:nvSpPr>
          <p:cNvPr id="7" name="Text Placeholder 6"/>
          <p:cNvSpPr>
            <a:spLocks noGrp="1"/>
          </p:cNvSpPr>
          <p:nvPr>
            <p:ph type="body" idx="1"/>
          </p:nvPr>
        </p:nvSpPr>
        <p:spPr>
          <a:xfrm>
            <a:off x="983408" y="20998086"/>
            <a:ext cx="10439400" cy="1371600"/>
          </a:xfrm>
        </p:spPr>
        <p:txBody>
          <a:bodyPr>
            <a:noAutofit/>
          </a:bodyPr>
          <a:lstStyle/>
          <a:p>
            <a:r>
              <a:rPr lang="en-US" sz="5400" dirty="0" err="1" smtClean="0">
                <a:latin typeface="Adobe Devanagari" pitchFamily="18" charset="0"/>
                <a:cs typeface="Adobe Devanagari" pitchFamily="18" charset="0"/>
              </a:rPr>
              <a:t>Pavier’s</a:t>
            </a:r>
            <a:r>
              <a:rPr lang="en-US" sz="5400" dirty="0" smtClean="0">
                <a:latin typeface="Adobe Devanagari" pitchFamily="18" charset="0"/>
                <a:cs typeface="Adobe Devanagari" pitchFamily="18" charset="0"/>
              </a:rPr>
              <a:t> Results</a:t>
            </a:r>
            <a:endParaRPr lang="en-US" sz="5400" dirty="0">
              <a:latin typeface="Adobe Devanagari" pitchFamily="18" charset="0"/>
              <a:cs typeface="Adobe Devanagari" pitchFamily="18" charset="0"/>
            </a:endParaRPr>
          </a:p>
        </p:txBody>
      </p:sp>
      <p:pic>
        <p:nvPicPr>
          <p:cNvPr id="2" name="Content Placeholder 1"/>
          <p:cNvPicPr>
            <a:picLocks noGrp="1" noChangeAspect="1"/>
          </p:cNvPicPr>
          <p:nvPr>
            <p:ph sz="quarter" idx="4"/>
          </p:nvPr>
        </p:nvPicPr>
        <p:blipFill>
          <a:blip r:embed="rId6">
            <a:extLst>
              <a:ext uri="{28A0092B-C50C-407E-A947-70E740481C1C}">
                <a14:useLocalDpi xmlns:a14="http://schemas.microsoft.com/office/drawing/2010/main" val="0"/>
              </a:ext>
            </a:extLst>
          </a:blip>
          <a:stretch>
            <a:fillRect/>
          </a:stretch>
        </p:blipFill>
        <p:spPr>
          <a:xfrm>
            <a:off x="1037550" y="22369686"/>
            <a:ext cx="4076700" cy="7512475"/>
          </a:xfrm>
        </p:spPr>
      </p:pic>
      <p:graphicFrame>
        <p:nvGraphicFramePr>
          <p:cNvPr id="15" name="Content Placeholder 14"/>
          <p:cNvGraphicFramePr>
            <a:graphicFrameLocks noGrp="1"/>
          </p:cNvGraphicFramePr>
          <p:nvPr>
            <p:ph sz="half" idx="2"/>
            <p:extLst>
              <p:ext uri="{D42A27DB-BD31-4B8C-83A1-F6EECF244321}">
                <p14:modId xmlns:p14="http://schemas.microsoft.com/office/powerpoint/2010/main" val="1962290026"/>
              </p:ext>
            </p:extLst>
          </p:nvPr>
        </p:nvGraphicFramePr>
        <p:xfrm>
          <a:off x="1343353" y="30556200"/>
          <a:ext cx="12458700" cy="10850880"/>
        </p:xfrm>
        <a:graphic>
          <a:graphicData uri="http://schemas.openxmlformats.org/drawingml/2006/table">
            <a:tbl>
              <a:tblPr firstRow="1" bandRow="1">
                <a:tableStyleId>{BC89EF96-8CEA-46FF-86C4-4CE0E7609802}</a:tableStyleId>
              </a:tblPr>
              <a:tblGrid>
                <a:gridCol w="2076450"/>
                <a:gridCol w="2076450"/>
                <a:gridCol w="2076450"/>
                <a:gridCol w="2076450"/>
                <a:gridCol w="2076450"/>
                <a:gridCol w="2076450"/>
              </a:tblGrid>
              <a:tr h="1688551">
                <a:tc>
                  <a:txBody>
                    <a:bodyPr/>
                    <a:lstStyle/>
                    <a:p>
                      <a:r>
                        <a:rPr lang="en-US" sz="4000" dirty="0" smtClean="0">
                          <a:latin typeface="Adobe Devanagari" pitchFamily="18" charset="0"/>
                          <a:cs typeface="Adobe Devanagari" pitchFamily="18" charset="0"/>
                        </a:rPr>
                        <a:t>Belay Type</a:t>
                      </a:r>
                      <a:endParaRPr lang="en-US" sz="4000" dirty="0">
                        <a:latin typeface="Adobe Devanagari" pitchFamily="18" charset="0"/>
                        <a:cs typeface="Adobe Devanagari" pitchFamily="18" charset="0"/>
                      </a:endParaRPr>
                    </a:p>
                  </a:txBody>
                  <a:tcPr/>
                </a:tc>
                <a:tc>
                  <a:txBody>
                    <a:bodyPr/>
                    <a:lstStyle/>
                    <a:p>
                      <a:r>
                        <a:rPr lang="en-US" sz="4000" dirty="0" smtClean="0">
                          <a:latin typeface="Adobe Devanagari" pitchFamily="18" charset="0"/>
                          <a:cs typeface="Adobe Devanagari" pitchFamily="18" charset="0"/>
                        </a:rPr>
                        <a:t>Mass (kg)</a:t>
                      </a:r>
                      <a:endParaRPr lang="en-US" sz="4000" dirty="0">
                        <a:latin typeface="Adobe Devanagari" pitchFamily="18" charset="0"/>
                        <a:cs typeface="Adobe Devanagari" pitchFamily="18" charset="0"/>
                      </a:endParaRPr>
                    </a:p>
                  </a:txBody>
                  <a:tcPr/>
                </a:tc>
                <a:tc>
                  <a:txBody>
                    <a:bodyPr/>
                    <a:lstStyle/>
                    <a:p>
                      <a:r>
                        <a:rPr lang="en-US" sz="4000" dirty="0" smtClean="0">
                          <a:latin typeface="Adobe Devanagari" pitchFamily="18" charset="0"/>
                          <a:cs typeface="Adobe Devanagari" pitchFamily="18" charset="0"/>
                        </a:rPr>
                        <a:t>Fall Factor</a:t>
                      </a:r>
                      <a:endParaRPr lang="en-US" sz="4000" dirty="0">
                        <a:latin typeface="Adobe Devanagari" pitchFamily="18" charset="0"/>
                        <a:cs typeface="Adobe Devanagari" pitchFamily="18" charset="0"/>
                      </a:endParaRPr>
                    </a:p>
                  </a:txBody>
                  <a:tcPr/>
                </a:tc>
                <a:tc>
                  <a:txBody>
                    <a:bodyPr/>
                    <a:lstStyle/>
                    <a:p>
                      <a:r>
                        <a:rPr lang="en-US" sz="4000" dirty="0" smtClean="0">
                          <a:latin typeface="Adobe Devanagari" pitchFamily="18" charset="0"/>
                          <a:cs typeface="Adobe Devanagari" pitchFamily="18" charset="0"/>
                        </a:rPr>
                        <a:t>Rope</a:t>
                      </a:r>
                      <a:r>
                        <a:rPr lang="en-US" sz="4000" baseline="0" dirty="0" smtClean="0">
                          <a:latin typeface="Adobe Devanagari" pitchFamily="18" charset="0"/>
                          <a:cs typeface="Adobe Devanagari" pitchFamily="18" charset="0"/>
                        </a:rPr>
                        <a:t> Length (m)</a:t>
                      </a:r>
                      <a:endParaRPr lang="en-US" sz="4000" b="1" dirty="0">
                        <a:latin typeface="Adobe Devanagari" pitchFamily="18" charset="0"/>
                        <a:cs typeface="Adobe Devanagari" pitchFamily="18" charset="0"/>
                      </a:endParaRPr>
                    </a:p>
                  </a:txBody>
                  <a:tcPr/>
                </a:tc>
                <a:tc>
                  <a:txBody>
                    <a:bodyPr/>
                    <a:lstStyle/>
                    <a:p>
                      <a:r>
                        <a:rPr lang="en-US" sz="4000" dirty="0" smtClean="0">
                          <a:latin typeface="Adobe Devanagari" pitchFamily="18" charset="0"/>
                          <a:cs typeface="Adobe Devanagari" pitchFamily="18" charset="0"/>
                        </a:rPr>
                        <a:t>Falls to Failure</a:t>
                      </a:r>
                      <a:endParaRPr lang="en-US" sz="4000" dirty="0">
                        <a:latin typeface="Adobe Devanagari" pitchFamily="18" charset="0"/>
                        <a:cs typeface="Adobe Devanagari" pitchFamily="18" charset="0"/>
                      </a:endParaRPr>
                    </a:p>
                  </a:txBody>
                  <a:tcPr/>
                </a:tc>
                <a:tc>
                  <a:txBody>
                    <a:bodyPr/>
                    <a:lstStyle/>
                    <a:p>
                      <a:r>
                        <a:rPr lang="en-US" sz="4000" dirty="0" smtClean="0">
                          <a:latin typeface="Adobe Devanagari" pitchFamily="18" charset="0"/>
                          <a:cs typeface="Adobe Devanagari" pitchFamily="18" charset="0"/>
                        </a:rPr>
                        <a:t>Max Tension (</a:t>
                      </a:r>
                      <a:r>
                        <a:rPr lang="en-US" sz="4000" dirty="0" err="1" smtClean="0">
                          <a:latin typeface="Adobe Devanagari" pitchFamily="18" charset="0"/>
                          <a:cs typeface="Adobe Devanagari" pitchFamily="18" charset="0"/>
                        </a:rPr>
                        <a:t>kN</a:t>
                      </a:r>
                      <a:r>
                        <a:rPr lang="en-US" sz="4000" dirty="0" smtClean="0">
                          <a:latin typeface="Adobe Devanagari" pitchFamily="18" charset="0"/>
                          <a:cs typeface="Adobe Devanagari" pitchFamily="18" charset="0"/>
                        </a:rPr>
                        <a:t>)</a:t>
                      </a:r>
                      <a:endParaRPr lang="en-US" sz="4000" dirty="0">
                        <a:latin typeface="Adobe Devanagari" pitchFamily="18" charset="0"/>
                        <a:cs typeface="Adobe Devanagari" pitchFamily="18" charset="0"/>
                      </a:endParaRPr>
                    </a:p>
                  </a:txBody>
                  <a:tcPr/>
                </a:tc>
              </a:tr>
              <a:tr h="616455">
                <a:tc>
                  <a:txBody>
                    <a:bodyPr/>
                    <a:lstStyle/>
                    <a:p>
                      <a:r>
                        <a:rPr lang="en-US" sz="4000" dirty="0" smtClean="0"/>
                        <a:t>Tied</a:t>
                      </a:r>
                      <a:endParaRPr lang="en-US" sz="4000" dirty="0"/>
                    </a:p>
                  </a:txBody>
                  <a:tcPr/>
                </a:tc>
                <a:tc>
                  <a:txBody>
                    <a:bodyPr/>
                    <a:lstStyle/>
                    <a:p>
                      <a:r>
                        <a:rPr lang="en-US" sz="4000" dirty="0" smtClean="0"/>
                        <a:t>60</a:t>
                      </a:r>
                      <a:endParaRPr lang="en-US" sz="4000" dirty="0"/>
                    </a:p>
                  </a:txBody>
                  <a:tcPr/>
                </a:tc>
                <a:tc>
                  <a:txBody>
                    <a:bodyPr/>
                    <a:lstStyle/>
                    <a:p>
                      <a:r>
                        <a:rPr lang="en-US" sz="4000" dirty="0" smtClean="0"/>
                        <a:t>0.86</a:t>
                      </a:r>
                      <a:endParaRPr lang="en-US" sz="4000" dirty="0"/>
                    </a:p>
                  </a:txBody>
                  <a:tcPr/>
                </a:tc>
                <a:tc>
                  <a:txBody>
                    <a:bodyPr/>
                    <a:lstStyle/>
                    <a:p>
                      <a:r>
                        <a:rPr lang="en-US" sz="4000" dirty="0" smtClean="0"/>
                        <a:t>2.50</a:t>
                      </a:r>
                      <a:endParaRPr lang="en-US" sz="4000" dirty="0"/>
                    </a:p>
                  </a:txBody>
                  <a:tcPr/>
                </a:tc>
                <a:tc>
                  <a:txBody>
                    <a:bodyPr/>
                    <a:lstStyle/>
                    <a:p>
                      <a:r>
                        <a:rPr lang="en-US" sz="4000" dirty="0" smtClean="0"/>
                        <a:t>15</a:t>
                      </a:r>
                      <a:endParaRPr lang="en-US" sz="4000" dirty="0"/>
                    </a:p>
                  </a:txBody>
                  <a:tcPr/>
                </a:tc>
                <a:tc>
                  <a:txBody>
                    <a:bodyPr/>
                    <a:lstStyle/>
                    <a:p>
                      <a:r>
                        <a:rPr lang="en-US" sz="4000" dirty="0" smtClean="0"/>
                        <a:t>5.7</a:t>
                      </a:r>
                      <a:endParaRPr lang="en-US" sz="4000" dirty="0"/>
                    </a:p>
                  </a:txBody>
                  <a:tcPr/>
                </a:tc>
              </a:tr>
              <a:tr h="616455">
                <a:tc>
                  <a:txBody>
                    <a:bodyPr/>
                    <a:lstStyle/>
                    <a:p>
                      <a:r>
                        <a:rPr lang="en-US" sz="4000" dirty="0" smtClean="0"/>
                        <a:t>Tied</a:t>
                      </a:r>
                      <a:endParaRPr lang="en-US" sz="4000" dirty="0"/>
                    </a:p>
                  </a:txBody>
                  <a:tcPr/>
                </a:tc>
                <a:tc>
                  <a:txBody>
                    <a:bodyPr/>
                    <a:lstStyle/>
                    <a:p>
                      <a:r>
                        <a:rPr lang="en-US" sz="4000" dirty="0" smtClean="0"/>
                        <a:t>60</a:t>
                      </a:r>
                      <a:endParaRPr lang="en-US" sz="4000" dirty="0"/>
                    </a:p>
                  </a:txBody>
                  <a:tcPr/>
                </a:tc>
                <a:tc>
                  <a:txBody>
                    <a:bodyPr/>
                    <a:lstStyle/>
                    <a:p>
                      <a:r>
                        <a:rPr lang="en-US" sz="4000" dirty="0" smtClean="0"/>
                        <a:t>1.32</a:t>
                      </a:r>
                      <a:endParaRPr lang="en-US" sz="4000" dirty="0"/>
                    </a:p>
                  </a:txBody>
                  <a:tcPr/>
                </a:tc>
                <a:tc>
                  <a:txBody>
                    <a:bodyPr/>
                    <a:lstStyle/>
                    <a:p>
                      <a:r>
                        <a:rPr lang="en-US" sz="4000" dirty="0" smtClean="0"/>
                        <a:t>2.50</a:t>
                      </a:r>
                      <a:endParaRPr lang="en-US" sz="4000" dirty="0"/>
                    </a:p>
                  </a:txBody>
                  <a:tcPr/>
                </a:tc>
                <a:tc>
                  <a:txBody>
                    <a:bodyPr/>
                    <a:lstStyle/>
                    <a:p>
                      <a:r>
                        <a:rPr lang="en-US" sz="4000" dirty="0" smtClean="0"/>
                        <a:t>5</a:t>
                      </a:r>
                      <a:endParaRPr lang="en-US" sz="4000" dirty="0"/>
                    </a:p>
                  </a:txBody>
                  <a:tcPr/>
                </a:tc>
                <a:tc>
                  <a:txBody>
                    <a:bodyPr/>
                    <a:lstStyle/>
                    <a:p>
                      <a:r>
                        <a:rPr lang="en-US" sz="4000" dirty="0" smtClean="0"/>
                        <a:t>7.1</a:t>
                      </a:r>
                      <a:endParaRPr lang="en-US" sz="4000" dirty="0"/>
                    </a:p>
                  </a:txBody>
                  <a:tcPr/>
                </a:tc>
              </a:tr>
              <a:tr h="616455">
                <a:tc>
                  <a:txBody>
                    <a:bodyPr/>
                    <a:lstStyle/>
                    <a:p>
                      <a:r>
                        <a:rPr lang="en-US" sz="4000" dirty="0" smtClean="0"/>
                        <a:t>Tied</a:t>
                      </a:r>
                      <a:endParaRPr lang="en-US" sz="4000" dirty="0"/>
                    </a:p>
                  </a:txBody>
                  <a:tcPr/>
                </a:tc>
                <a:tc>
                  <a:txBody>
                    <a:bodyPr/>
                    <a:lstStyle/>
                    <a:p>
                      <a:r>
                        <a:rPr lang="en-US" sz="4000" dirty="0" smtClean="0"/>
                        <a:t>60</a:t>
                      </a:r>
                      <a:endParaRPr lang="en-US" sz="4000" dirty="0"/>
                    </a:p>
                  </a:txBody>
                  <a:tcPr/>
                </a:tc>
                <a:tc>
                  <a:txBody>
                    <a:bodyPr/>
                    <a:lstStyle/>
                    <a:p>
                      <a:r>
                        <a:rPr lang="en-US" sz="4000" dirty="0" smtClean="0"/>
                        <a:t>1.77</a:t>
                      </a:r>
                      <a:endParaRPr lang="en-US" sz="4000" dirty="0"/>
                    </a:p>
                  </a:txBody>
                  <a:tcPr/>
                </a:tc>
                <a:tc>
                  <a:txBody>
                    <a:bodyPr/>
                    <a:lstStyle/>
                    <a:p>
                      <a:r>
                        <a:rPr lang="en-US" sz="4000" dirty="0" smtClean="0"/>
                        <a:t>2.50</a:t>
                      </a:r>
                      <a:endParaRPr lang="en-US" sz="4000" dirty="0"/>
                    </a:p>
                  </a:txBody>
                  <a:tcPr/>
                </a:tc>
                <a:tc>
                  <a:txBody>
                    <a:bodyPr/>
                    <a:lstStyle/>
                    <a:p>
                      <a:r>
                        <a:rPr lang="en-US" sz="4000" dirty="0" smtClean="0"/>
                        <a:t>4</a:t>
                      </a:r>
                      <a:endParaRPr lang="en-US" sz="4000" dirty="0"/>
                    </a:p>
                  </a:txBody>
                  <a:tcPr/>
                </a:tc>
                <a:tc>
                  <a:txBody>
                    <a:bodyPr/>
                    <a:lstStyle/>
                    <a:p>
                      <a:r>
                        <a:rPr lang="en-US" sz="4000" dirty="0" smtClean="0"/>
                        <a:t>8.2</a:t>
                      </a:r>
                      <a:endParaRPr lang="en-US" sz="4000" dirty="0"/>
                    </a:p>
                  </a:txBody>
                  <a:tcPr/>
                </a:tc>
              </a:tr>
              <a:tr h="616455">
                <a:tc>
                  <a:txBody>
                    <a:bodyPr/>
                    <a:lstStyle/>
                    <a:p>
                      <a:r>
                        <a:rPr lang="en-US" sz="4000" dirty="0" smtClean="0"/>
                        <a:t>Tied</a:t>
                      </a:r>
                      <a:endParaRPr lang="en-US" sz="4000" dirty="0"/>
                    </a:p>
                  </a:txBody>
                  <a:tcPr/>
                </a:tc>
                <a:tc>
                  <a:txBody>
                    <a:bodyPr/>
                    <a:lstStyle/>
                    <a:p>
                      <a:r>
                        <a:rPr lang="en-US" sz="4000" dirty="0" smtClean="0"/>
                        <a:t>70</a:t>
                      </a:r>
                    </a:p>
                  </a:txBody>
                  <a:tcPr/>
                </a:tc>
                <a:tc>
                  <a:txBody>
                    <a:bodyPr/>
                    <a:lstStyle/>
                    <a:p>
                      <a:r>
                        <a:rPr lang="en-US" sz="4000" dirty="0" smtClean="0"/>
                        <a:t>0.40</a:t>
                      </a:r>
                      <a:endParaRPr lang="en-US" sz="4000" dirty="0"/>
                    </a:p>
                  </a:txBody>
                  <a:tcPr/>
                </a:tc>
                <a:tc>
                  <a:txBody>
                    <a:bodyPr/>
                    <a:lstStyle/>
                    <a:p>
                      <a:r>
                        <a:rPr lang="en-US" sz="4000" dirty="0" smtClean="0"/>
                        <a:t>2.50</a:t>
                      </a:r>
                      <a:endParaRPr lang="en-US" sz="4000" dirty="0"/>
                    </a:p>
                  </a:txBody>
                  <a:tcPr/>
                </a:tc>
                <a:tc>
                  <a:txBody>
                    <a:bodyPr/>
                    <a:lstStyle/>
                    <a:p>
                      <a:r>
                        <a:rPr lang="en-US" sz="4000" dirty="0" smtClean="0"/>
                        <a:t>18</a:t>
                      </a:r>
                      <a:endParaRPr lang="en-US" sz="4000" dirty="0"/>
                    </a:p>
                  </a:txBody>
                  <a:tcPr/>
                </a:tc>
                <a:tc>
                  <a:txBody>
                    <a:bodyPr/>
                    <a:lstStyle/>
                    <a:p>
                      <a:r>
                        <a:rPr lang="en-US" sz="4000" dirty="0" smtClean="0"/>
                        <a:t>4.3</a:t>
                      </a:r>
                      <a:endParaRPr lang="en-US" sz="4000" dirty="0"/>
                    </a:p>
                  </a:txBody>
                  <a:tcPr/>
                </a:tc>
              </a:tr>
              <a:tr h="616455">
                <a:tc>
                  <a:txBody>
                    <a:bodyPr/>
                    <a:lstStyle/>
                    <a:p>
                      <a:r>
                        <a:rPr lang="en-US" sz="4000" dirty="0" smtClean="0"/>
                        <a:t>Tied</a:t>
                      </a:r>
                      <a:endParaRPr lang="en-US" sz="4000" dirty="0"/>
                    </a:p>
                  </a:txBody>
                  <a:tcPr/>
                </a:tc>
                <a:tc>
                  <a:txBody>
                    <a:bodyPr/>
                    <a:lstStyle/>
                    <a:p>
                      <a:r>
                        <a:rPr lang="en-US" sz="4000" dirty="0" smtClean="0"/>
                        <a:t>70</a:t>
                      </a:r>
                      <a:endParaRPr lang="en-US" sz="4000" dirty="0"/>
                    </a:p>
                  </a:txBody>
                  <a:tcPr/>
                </a:tc>
                <a:tc>
                  <a:txBody>
                    <a:bodyPr/>
                    <a:lstStyle/>
                    <a:p>
                      <a:r>
                        <a:rPr lang="en-US" sz="4000" dirty="0" smtClean="0"/>
                        <a:t>0.80</a:t>
                      </a:r>
                      <a:endParaRPr lang="en-US" sz="4000" dirty="0"/>
                    </a:p>
                  </a:txBody>
                  <a:tcPr/>
                </a:tc>
                <a:tc>
                  <a:txBody>
                    <a:bodyPr/>
                    <a:lstStyle/>
                    <a:p>
                      <a:r>
                        <a:rPr lang="en-US" sz="4000" dirty="0" smtClean="0"/>
                        <a:t>2.50</a:t>
                      </a:r>
                      <a:endParaRPr lang="en-US" sz="4000" dirty="0"/>
                    </a:p>
                  </a:txBody>
                  <a:tcPr/>
                </a:tc>
                <a:tc>
                  <a:txBody>
                    <a:bodyPr/>
                    <a:lstStyle/>
                    <a:p>
                      <a:r>
                        <a:rPr lang="en-US" sz="4000" dirty="0" smtClean="0"/>
                        <a:t>10</a:t>
                      </a:r>
                      <a:endParaRPr lang="en-US" sz="4000" dirty="0"/>
                    </a:p>
                  </a:txBody>
                  <a:tcPr/>
                </a:tc>
                <a:tc>
                  <a:txBody>
                    <a:bodyPr/>
                    <a:lstStyle/>
                    <a:p>
                      <a:r>
                        <a:rPr lang="en-US" sz="4000" dirty="0" smtClean="0"/>
                        <a:t>5.9</a:t>
                      </a:r>
                      <a:endParaRPr lang="en-US" sz="4000" dirty="0"/>
                    </a:p>
                  </a:txBody>
                  <a:tcPr/>
                </a:tc>
              </a:tr>
              <a:tr h="616455">
                <a:tc>
                  <a:txBody>
                    <a:bodyPr/>
                    <a:lstStyle/>
                    <a:p>
                      <a:r>
                        <a:rPr lang="en-US" sz="4000" dirty="0" smtClean="0"/>
                        <a:t>Tied</a:t>
                      </a:r>
                      <a:endParaRPr lang="en-US" sz="4000" dirty="0"/>
                    </a:p>
                  </a:txBody>
                  <a:tcPr/>
                </a:tc>
                <a:tc>
                  <a:txBody>
                    <a:bodyPr/>
                    <a:lstStyle/>
                    <a:p>
                      <a:r>
                        <a:rPr lang="en-US" sz="4000" dirty="0" smtClean="0"/>
                        <a:t>70</a:t>
                      </a:r>
                      <a:endParaRPr lang="en-US" sz="4000" dirty="0"/>
                    </a:p>
                  </a:txBody>
                  <a:tcPr/>
                </a:tc>
                <a:tc>
                  <a:txBody>
                    <a:bodyPr/>
                    <a:lstStyle/>
                    <a:p>
                      <a:r>
                        <a:rPr lang="en-US" sz="4000" dirty="0" smtClean="0"/>
                        <a:t>0.86</a:t>
                      </a:r>
                      <a:endParaRPr lang="en-US" sz="4000" dirty="0"/>
                    </a:p>
                  </a:txBody>
                  <a:tcPr/>
                </a:tc>
                <a:tc>
                  <a:txBody>
                    <a:bodyPr/>
                    <a:lstStyle/>
                    <a:p>
                      <a:r>
                        <a:rPr lang="en-US" sz="4000" dirty="0" smtClean="0"/>
                        <a:t>2.50</a:t>
                      </a:r>
                      <a:endParaRPr lang="en-US" sz="4000" dirty="0"/>
                    </a:p>
                  </a:txBody>
                  <a:tcPr/>
                </a:tc>
                <a:tc>
                  <a:txBody>
                    <a:bodyPr/>
                    <a:lstStyle/>
                    <a:p>
                      <a:r>
                        <a:rPr lang="en-US" sz="4000" dirty="0" smtClean="0"/>
                        <a:t>9</a:t>
                      </a:r>
                      <a:endParaRPr lang="en-US" sz="4000" dirty="0"/>
                    </a:p>
                  </a:txBody>
                  <a:tcPr/>
                </a:tc>
                <a:tc>
                  <a:txBody>
                    <a:bodyPr/>
                    <a:lstStyle/>
                    <a:p>
                      <a:r>
                        <a:rPr lang="en-US" sz="4000" dirty="0" smtClean="0"/>
                        <a:t>6.2</a:t>
                      </a:r>
                      <a:endParaRPr lang="en-US" sz="4000" dirty="0"/>
                    </a:p>
                  </a:txBody>
                  <a:tcPr/>
                </a:tc>
              </a:tr>
              <a:tr h="616455">
                <a:tc>
                  <a:txBody>
                    <a:bodyPr/>
                    <a:lstStyle/>
                    <a:p>
                      <a:r>
                        <a:rPr lang="en-US" sz="4000" dirty="0" smtClean="0"/>
                        <a:t>Tied</a:t>
                      </a:r>
                      <a:endParaRPr lang="en-US" sz="4000" dirty="0"/>
                    </a:p>
                  </a:txBody>
                  <a:tcPr/>
                </a:tc>
                <a:tc>
                  <a:txBody>
                    <a:bodyPr/>
                    <a:lstStyle/>
                    <a:p>
                      <a:r>
                        <a:rPr lang="en-US" sz="4000" dirty="0" smtClean="0"/>
                        <a:t>80</a:t>
                      </a:r>
                      <a:endParaRPr lang="en-US" sz="4000" dirty="0"/>
                    </a:p>
                  </a:txBody>
                  <a:tcPr/>
                </a:tc>
                <a:tc>
                  <a:txBody>
                    <a:bodyPr/>
                    <a:lstStyle/>
                    <a:p>
                      <a:r>
                        <a:rPr lang="en-US" sz="4000" dirty="0" smtClean="0"/>
                        <a:t>0.86</a:t>
                      </a:r>
                      <a:endParaRPr lang="en-US" sz="4000" dirty="0"/>
                    </a:p>
                  </a:txBody>
                  <a:tcPr/>
                </a:tc>
                <a:tc>
                  <a:txBody>
                    <a:bodyPr/>
                    <a:lstStyle/>
                    <a:p>
                      <a:r>
                        <a:rPr lang="en-US" sz="4000" dirty="0" smtClean="0"/>
                        <a:t>2.50</a:t>
                      </a:r>
                      <a:endParaRPr lang="en-US" sz="4000" dirty="0"/>
                    </a:p>
                  </a:txBody>
                  <a:tcPr/>
                </a:tc>
                <a:tc>
                  <a:txBody>
                    <a:bodyPr/>
                    <a:lstStyle/>
                    <a:p>
                      <a:r>
                        <a:rPr lang="en-US" sz="4000" dirty="0" smtClean="0"/>
                        <a:t>7</a:t>
                      </a:r>
                      <a:endParaRPr lang="en-US" sz="4000" dirty="0"/>
                    </a:p>
                  </a:txBody>
                  <a:tcPr/>
                </a:tc>
                <a:tc>
                  <a:txBody>
                    <a:bodyPr/>
                    <a:lstStyle/>
                    <a:p>
                      <a:r>
                        <a:rPr lang="en-US" sz="4000" dirty="0" smtClean="0"/>
                        <a:t>6.6</a:t>
                      </a:r>
                      <a:endParaRPr lang="en-US" sz="4000" dirty="0"/>
                    </a:p>
                  </a:txBody>
                  <a:tcPr/>
                </a:tc>
              </a:tr>
              <a:tr h="616455">
                <a:tc>
                  <a:txBody>
                    <a:bodyPr/>
                    <a:lstStyle/>
                    <a:p>
                      <a:r>
                        <a:rPr lang="en-US" sz="4000" dirty="0" smtClean="0"/>
                        <a:t>Tied</a:t>
                      </a:r>
                      <a:endParaRPr lang="en-US" sz="4000" dirty="0"/>
                    </a:p>
                  </a:txBody>
                  <a:tcPr/>
                </a:tc>
                <a:tc>
                  <a:txBody>
                    <a:bodyPr/>
                    <a:lstStyle/>
                    <a:p>
                      <a:r>
                        <a:rPr lang="en-US" sz="4000" dirty="0" smtClean="0"/>
                        <a:t>80</a:t>
                      </a:r>
                      <a:endParaRPr lang="en-US" sz="4000" dirty="0"/>
                    </a:p>
                  </a:txBody>
                  <a:tcPr/>
                </a:tc>
                <a:tc>
                  <a:txBody>
                    <a:bodyPr/>
                    <a:lstStyle/>
                    <a:p>
                      <a:r>
                        <a:rPr lang="en-US" sz="4000" dirty="0" smtClean="0"/>
                        <a:t>0.97</a:t>
                      </a:r>
                      <a:endParaRPr lang="en-US" sz="4000" dirty="0"/>
                    </a:p>
                  </a:txBody>
                  <a:tcPr/>
                </a:tc>
                <a:tc>
                  <a:txBody>
                    <a:bodyPr/>
                    <a:lstStyle/>
                    <a:p>
                      <a:r>
                        <a:rPr lang="en-US" sz="4000" dirty="0" smtClean="0"/>
                        <a:t>2.50</a:t>
                      </a:r>
                      <a:endParaRPr lang="en-US" sz="4000" dirty="0"/>
                    </a:p>
                  </a:txBody>
                  <a:tcPr/>
                </a:tc>
                <a:tc>
                  <a:txBody>
                    <a:bodyPr/>
                    <a:lstStyle/>
                    <a:p>
                      <a:r>
                        <a:rPr lang="en-US" sz="4000" dirty="0" smtClean="0"/>
                        <a:t>8</a:t>
                      </a:r>
                      <a:endParaRPr lang="en-US" sz="4000" dirty="0"/>
                    </a:p>
                  </a:txBody>
                  <a:tcPr/>
                </a:tc>
                <a:tc>
                  <a:txBody>
                    <a:bodyPr/>
                    <a:lstStyle/>
                    <a:p>
                      <a:r>
                        <a:rPr lang="en-US" sz="4000" dirty="0" smtClean="0"/>
                        <a:t>7.0</a:t>
                      </a:r>
                      <a:endParaRPr lang="en-US" sz="4000" dirty="0"/>
                    </a:p>
                  </a:txBody>
                  <a:tcPr/>
                </a:tc>
              </a:tr>
              <a:tr h="616455">
                <a:tc>
                  <a:txBody>
                    <a:bodyPr/>
                    <a:lstStyle/>
                    <a:p>
                      <a:r>
                        <a:rPr lang="en-US" sz="4000" dirty="0" smtClean="0"/>
                        <a:t>Tied</a:t>
                      </a:r>
                      <a:endParaRPr lang="en-US" sz="4000" dirty="0"/>
                    </a:p>
                  </a:txBody>
                  <a:tcPr/>
                </a:tc>
                <a:tc>
                  <a:txBody>
                    <a:bodyPr/>
                    <a:lstStyle/>
                    <a:p>
                      <a:r>
                        <a:rPr lang="en-US" sz="4000" dirty="0" smtClean="0"/>
                        <a:t>80</a:t>
                      </a:r>
                      <a:endParaRPr lang="en-US" sz="4000" dirty="0"/>
                    </a:p>
                  </a:txBody>
                  <a:tcPr/>
                </a:tc>
                <a:tc>
                  <a:txBody>
                    <a:bodyPr/>
                    <a:lstStyle/>
                    <a:p>
                      <a:r>
                        <a:rPr lang="en-US" sz="4000" dirty="0" smtClean="0"/>
                        <a:t>1.77</a:t>
                      </a:r>
                      <a:endParaRPr lang="en-US" sz="4000" dirty="0"/>
                    </a:p>
                  </a:txBody>
                  <a:tcPr/>
                </a:tc>
                <a:tc>
                  <a:txBody>
                    <a:bodyPr/>
                    <a:lstStyle/>
                    <a:p>
                      <a:r>
                        <a:rPr lang="en-US" sz="4000" dirty="0" smtClean="0"/>
                        <a:t>2.50</a:t>
                      </a:r>
                      <a:endParaRPr lang="en-US" sz="4000" dirty="0"/>
                    </a:p>
                  </a:txBody>
                  <a:tcPr/>
                </a:tc>
                <a:tc>
                  <a:txBody>
                    <a:bodyPr/>
                    <a:lstStyle/>
                    <a:p>
                      <a:r>
                        <a:rPr lang="en-US" sz="4000" dirty="0" smtClean="0"/>
                        <a:t>3</a:t>
                      </a:r>
                      <a:endParaRPr lang="en-US" sz="4000" dirty="0"/>
                    </a:p>
                  </a:txBody>
                  <a:tcPr/>
                </a:tc>
                <a:tc>
                  <a:txBody>
                    <a:bodyPr/>
                    <a:lstStyle/>
                    <a:p>
                      <a:r>
                        <a:rPr lang="en-US" sz="4000" dirty="0" smtClean="0"/>
                        <a:t>9.4</a:t>
                      </a:r>
                      <a:endParaRPr lang="en-US" sz="4000" dirty="0"/>
                    </a:p>
                  </a:txBody>
                  <a:tcPr/>
                </a:tc>
              </a:tr>
              <a:tr h="1152503">
                <a:tc>
                  <a:txBody>
                    <a:bodyPr/>
                    <a:lstStyle/>
                    <a:p>
                      <a:r>
                        <a:rPr lang="en-US" sz="4000" dirty="0" smtClean="0"/>
                        <a:t>Stitch Plate</a:t>
                      </a:r>
                      <a:endParaRPr lang="en-US" sz="4000" dirty="0"/>
                    </a:p>
                  </a:txBody>
                  <a:tcPr/>
                </a:tc>
                <a:tc>
                  <a:txBody>
                    <a:bodyPr/>
                    <a:lstStyle/>
                    <a:p>
                      <a:r>
                        <a:rPr lang="en-US" sz="4000" dirty="0" smtClean="0"/>
                        <a:t>70</a:t>
                      </a:r>
                      <a:endParaRPr lang="en-US" sz="4000" dirty="0"/>
                    </a:p>
                  </a:txBody>
                  <a:tcPr/>
                </a:tc>
                <a:tc>
                  <a:txBody>
                    <a:bodyPr/>
                    <a:lstStyle/>
                    <a:p>
                      <a:r>
                        <a:rPr lang="en-US" sz="4000" dirty="0" smtClean="0"/>
                        <a:t>0.22</a:t>
                      </a:r>
                      <a:endParaRPr lang="en-US" sz="4000" dirty="0"/>
                    </a:p>
                  </a:txBody>
                  <a:tcPr/>
                </a:tc>
                <a:tc>
                  <a:txBody>
                    <a:bodyPr/>
                    <a:lstStyle/>
                    <a:p>
                      <a:r>
                        <a:rPr lang="en-US" sz="4000" dirty="0" smtClean="0"/>
                        <a:t>4.50</a:t>
                      </a:r>
                      <a:endParaRPr lang="en-US" sz="4000" dirty="0"/>
                    </a:p>
                  </a:txBody>
                  <a:tcPr/>
                </a:tc>
                <a:tc>
                  <a:txBody>
                    <a:bodyPr/>
                    <a:lstStyle/>
                    <a:p>
                      <a:r>
                        <a:rPr lang="en-US" sz="4000" dirty="0" smtClean="0"/>
                        <a:t>43</a:t>
                      </a:r>
                      <a:endParaRPr lang="en-US" sz="4000" dirty="0"/>
                    </a:p>
                  </a:txBody>
                  <a:tcPr/>
                </a:tc>
                <a:tc>
                  <a:txBody>
                    <a:bodyPr/>
                    <a:lstStyle/>
                    <a:p>
                      <a:r>
                        <a:rPr lang="en-US" sz="4000" dirty="0" smtClean="0"/>
                        <a:t>2.6</a:t>
                      </a:r>
                      <a:endParaRPr lang="en-US" sz="4000" dirty="0"/>
                    </a:p>
                  </a:txBody>
                  <a:tcPr/>
                </a:tc>
              </a:tr>
              <a:tr h="1152503">
                <a:tc>
                  <a:txBody>
                    <a:bodyPr/>
                    <a:lstStyle/>
                    <a:p>
                      <a:r>
                        <a:rPr lang="en-US" sz="4000" dirty="0" smtClean="0"/>
                        <a:t>Stitch Plate</a:t>
                      </a:r>
                      <a:endParaRPr lang="en-US" sz="4000" dirty="0"/>
                    </a:p>
                  </a:txBody>
                  <a:tcPr/>
                </a:tc>
                <a:tc>
                  <a:txBody>
                    <a:bodyPr/>
                    <a:lstStyle/>
                    <a:p>
                      <a:r>
                        <a:rPr lang="en-US" sz="4000" dirty="0" smtClean="0"/>
                        <a:t>70</a:t>
                      </a:r>
                      <a:endParaRPr lang="en-US" sz="4000" dirty="0"/>
                    </a:p>
                  </a:txBody>
                  <a:tcPr/>
                </a:tc>
                <a:tc>
                  <a:txBody>
                    <a:bodyPr/>
                    <a:lstStyle/>
                    <a:p>
                      <a:r>
                        <a:rPr lang="en-US" sz="4000" dirty="0" smtClean="0"/>
                        <a:t>0.22</a:t>
                      </a:r>
                      <a:endParaRPr lang="en-US" sz="4000" dirty="0"/>
                    </a:p>
                  </a:txBody>
                  <a:tcPr/>
                </a:tc>
                <a:tc>
                  <a:txBody>
                    <a:bodyPr/>
                    <a:lstStyle/>
                    <a:p>
                      <a:r>
                        <a:rPr lang="en-US" sz="4000" dirty="0" smtClean="0"/>
                        <a:t>4.50</a:t>
                      </a:r>
                      <a:endParaRPr lang="en-US" sz="4000" dirty="0"/>
                    </a:p>
                  </a:txBody>
                  <a:tcPr/>
                </a:tc>
                <a:tc>
                  <a:txBody>
                    <a:bodyPr/>
                    <a:lstStyle/>
                    <a:p>
                      <a:r>
                        <a:rPr lang="en-US" sz="4000" dirty="0" smtClean="0"/>
                        <a:t>27</a:t>
                      </a:r>
                      <a:endParaRPr lang="en-US" sz="4000" dirty="0"/>
                    </a:p>
                  </a:txBody>
                  <a:tcPr/>
                </a:tc>
                <a:tc>
                  <a:txBody>
                    <a:bodyPr/>
                    <a:lstStyle/>
                    <a:p>
                      <a:r>
                        <a:rPr lang="en-US" sz="4000" dirty="0" smtClean="0"/>
                        <a:t>4.0</a:t>
                      </a:r>
                      <a:endParaRPr lang="en-US" sz="4000" dirty="0"/>
                    </a:p>
                  </a:txBody>
                  <a:tcPr/>
                </a:tc>
              </a:tr>
            </a:tbl>
          </a:graphicData>
        </a:graphic>
      </p:graphicFrame>
      <p:sp>
        <p:nvSpPr>
          <p:cNvPr id="16" name="TextBox 15"/>
          <p:cNvSpPr txBox="1"/>
          <p:nvPr/>
        </p:nvSpPr>
        <p:spPr>
          <a:xfrm flipH="1">
            <a:off x="1171903" y="41749579"/>
            <a:ext cx="13487400" cy="156966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dirty="0" smtClean="0"/>
              <a:t>Tied belay means that there is no slip at the belay. The two different stitch plate results were derived from having different slip thresholds, created by using different grip pressures.</a:t>
            </a:r>
            <a:endParaRPr lang="en-US" sz="3200" dirty="0"/>
          </a:p>
        </p:txBody>
      </p:sp>
      <p:sp>
        <p:nvSpPr>
          <p:cNvPr id="8" name="TextBox 7"/>
          <p:cNvSpPr txBox="1"/>
          <p:nvPr/>
        </p:nvSpPr>
        <p:spPr>
          <a:xfrm>
            <a:off x="5368919" y="22369686"/>
            <a:ext cx="9136999" cy="7478970"/>
          </a:xfrm>
          <a:prstGeom prst="rect">
            <a:avLst/>
          </a:prstGeom>
          <a:noFill/>
        </p:spPr>
        <p:txBody>
          <a:bodyPr wrap="square" rtlCol="0">
            <a:spAutoFit/>
          </a:bodyPr>
          <a:lstStyle/>
          <a:p>
            <a:r>
              <a:rPr lang="en-US" sz="3200" dirty="0" smtClean="0"/>
              <a:t>The results of </a:t>
            </a:r>
            <a:r>
              <a:rPr lang="en-US" sz="3200" dirty="0" err="1" smtClean="0"/>
              <a:t>Pavier’s</a:t>
            </a:r>
            <a:r>
              <a:rPr lang="en-US" sz="3200" dirty="0" smtClean="0"/>
              <a:t> model can be seen in the charts to the left. The top chart shows a tied off belay where as the bottom chart shows the results of slip through the belay at a critical tension of 2kN. </a:t>
            </a:r>
          </a:p>
          <a:p>
            <a:r>
              <a:rPr lang="en-US" sz="3200" dirty="0" smtClean="0"/>
              <a:t>The experiment the model is compared against uses the following set up: A mount is placed on vertical steel bars at some height. This mount is used to simulate a standard </a:t>
            </a:r>
            <a:r>
              <a:rPr lang="en-US" sz="3200" dirty="0" err="1" smtClean="0"/>
              <a:t>carabiner</a:t>
            </a:r>
            <a:r>
              <a:rPr lang="en-US" sz="3200" dirty="0" smtClean="0"/>
              <a:t> and is attached to strain gauges that record data throughout the experiment. A rope is threaded through the mount and a weighed trolley is attached to the other end of the rope.</a:t>
            </a:r>
          </a:p>
          <a:p>
            <a:r>
              <a:rPr lang="en-US" sz="3200" dirty="0" smtClean="0"/>
              <a:t>Below is data </a:t>
            </a:r>
            <a:r>
              <a:rPr lang="en-US" sz="3200" dirty="0" err="1" smtClean="0"/>
              <a:t>Pavier</a:t>
            </a:r>
            <a:r>
              <a:rPr lang="en-US" sz="3200" dirty="0" smtClean="0"/>
              <a:t> collected from many experiments to create some relation between the tension in a rope and the potential falls it can take before breaking.</a:t>
            </a:r>
          </a:p>
        </p:txBody>
      </p:sp>
      <p:sp>
        <p:nvSpPr>
          <p:cNvPr id="10" name="TextBox 9"/>
          <p:cNvSpPr txBox="1"/>
          <p:nvPr/>
        </p:nvSpPr>
        <p:spPr>
          <a:xfrm>
            <a:off x="1143000" y="3581399"/>
            <a:ext cx="12801600" cy="3046988"/>
          </a:xfrm>
          <a:prstGeom prst="rect">
            <a:avLst/>
          </a:prstGeom>
          <a:noFill/>
        </p:spPr>
        <p:txBody>
          <a:bodyPr wrap="square" rtlCol="0">
            <a:spAutoFit/>
          </a:bodyPr>
          <a:lstStyle/>
          <a:p>
            <a:r>
              <a:rPr lang="en-US" sz="3200" dirty="0" smtClean="0"/>
              <a:t>When climbing outdoors, climbers use rope to keep them safe when taking a fall. However, the rope can take damage when breaking these falls, and if a climber isn’t careful, their rope can break. This creates a danger for the climber, thus</a:t>
            </a:r>
            <a:r>
              <a:rPr lang="en-US" sz="3200" dirty="0"/>
              <a:t> </a:t>
            </a:r>
            <a:r>
              <a:rPr lang="en-US" sz="3200" dirty="0" smtClean="0"/>
              <a:t>I wish to simulate how much damage a rope could take from multiple falls before breaking, to create an estimate for a rope’s initial lifespan.</a:t>
            </a:r>
          </a:p>
        </p:txBody>
      </p:sp>
      <p:sp>
        <p:nvSpPr>
          <p:cNvPr id="11" name="TextBox 10"/>
          <p:cNvSpPr txBox="1"/>
          <p:nvPr/>
        </p:nvSpPr>
        <p:spPr>
          <a:xfrm>
            <a:off x="1243263" y="2565813"/>
            <a:ext cx="3949262" cy="923330"/>
          </a:xfrm>
          <a:prstGeom prst="rect">
            <a:avLst/>
          </a:prstGeom>
          <a:noFill/>
        </p:spPr>
        <p:txBody>
          <a:bodyPr wrap="square" rtlCol="0">
            <a:spAutoFit/>
          </a:bodyPr>
          <a:lstStyle/>
          <a:p>
            <a:r>
              <a:rPr lang="en-US" sz="5400" b="1" dirty="0" smtClean="0">
                <a:latin typeface="Adobe Devanagari" pitchFamily="18" charset="0"/>
                <a:cs typeface="Adobe Devanagari" pitchFamily="18" charset="0"/>
              </a:rPr>
              <a:t>Problem</a:t>
            </a:r>
            <a:endParaRPr lang="en-US" sz="5400" b="1" dirty="0">
              <a:latin typeface="Adobe Devanagari" pitchFamily="18" charset="0"/>
              <a:cs typeface="Adobe Devanagari" pitchFamily="18" charset="0"/>
            </a:endParaRPr>
          </a:p>
        </p:txBody>
      </p:sp>
      <p:sp>
        <p:nvSpPr>
          <p:cNvPr id="14" name="TextBox 13"/>
          <p:cNvSpPr txBox="1"/>
          <p:nvPr/>
        </p:nvSpPr>
        <p:spPr>
          <a:xfrm>
            <a:off x="1171903" y="7153870"/>
            <a:ext cx="7467600" cy="923330"/>
          </a:xfrm>
          <a:prstGeom prst="rect">
            <a:avLst/>
          </a:prstGeom>
          <a:noFill/>
        </p:spPr>
        <p:txBody>
          <a:bodyPr wrap="square" rtlCol="0">
            <a:spAutoFit/>
          </a:bodyPr>
          <a:lstStyle/>
          <a:p>
            <a:r>
              <a:rPr lang="en-US" sz="5400" b="1" dirty="0" smtClean="0">
                <a:latin typeface="Adobe Devanagari" pitchFamily="18" charset="0"/>
                <a:cs typeface="Adobe Devanagari" pitchFamily="18" charset="0"/>
              </a:rPr>
              <a:t>Theoretical Simulation</a:t>
            </a:r>
            <a:endParaRPr lang="en-US" sz="5400" b="1" dirty="0">
              <a:latin typeface="Adobe Devanagari" pitchFamily="18" charset="0"/>
              <a:cs typeface="Adobe Devanagari" pitchFamily="18" charset="0"/>
            </a:endParaRPr>
          </a:p>
        </p:txBody>
      </p:sp>
      <p:sp>
        <p:nvSpPr>
          <p:cNvPr id="12" name="TextBox 11"/>
          <p:cNvSpPr txBox="1"/>
          <p:nvPr/>
        </p:nvSpPr>
        <p:spPr>
          <a:xfrm>
            <a:off x="1171903" y="8077200"/>
            <a:ext cx="12801600" cy="13388280"/>
          </a:xfrm>
          <a:prstGeom prst="rect">
            <a:avLst/>
          </a:prstGeom>
          <a:noFill/>
        </p:spPr>
        <p:txBody>
          <a:bodyPr wrap="square" rtlCol="0">
            <a:spAutoFit/>
          </a:bodyPr>
          <a:lstStyle/>
          <a:p>
            <a:r>
              <a:rPr lang="en-US" sz="3200" dirty="0" smtClean="0"/>
              <a:t>First, the pitch is described as a set of 2d coordinates, where the </a:t>
            </a:r>
            <a:r>
              <a:rPr lang="en-US" sz="3200" dirty="0" err="1" smtClean="0"/>
              <a:t>belayer</a:t>
            </a:r>
            <a:r>
              <a:rPr lang="en-US" sz="3200" dirty="0" smtClean="0"/>
              <a:t> is placed at the origin. This shows that the leader has placed </a:t>
            </a:r>
            <a:r>
              <a:rPr lang="en-US" sz="3200" i="1" dirty="0" smtClean="0"/>
              <a:t>n-1</a:t>
            </a:r>
            <a:r>
              <a:rPr lang="en-US" sz="3200" dirty="0" smtClean="0"/>
              <a:t> </a:t>
            </a:r>
            <a:r>
              <a:rPr lang="en-US" sz="3200" dirty="0" err="1" smtClean="0"/>
              <a:t>carabiners</a:t>
            </a:r>
            <a:r>
              <a:rPr lang="en-US" sz="3200" dirty="0" smtClean="0"/>
              <a:t>, breaking the rope into </a:t>
            </a:r>
            <a:r>
              <a:rPr lang="en-US" sz="3200" i="1" dirty="0" smtClean="0"/>
              <a:t>n</a:t>
            </a:r>
            <a:r>
              <a:rPr lang="en-US" sz="3200" dirty="0" smtClean="0"/>
              <a:t> segments. The leader then falls from some place, distance </a:t>
            </a:r>
            <a:r>
              <a:rPr lang="en-US" sz="3200" i="1" dirty="0" smtClean="0"/>
              <a:t>d</a:t>
            </a:r>
            <a:r>
              <a:rPr lang="en-US" sz="3200" dirty="0" smtClean="0"/>
              <a:t> above the last </a:t>
            </a:r>
            <a:r>
              <a:rPr lang="en-US" sz="3200" dirty="0" err="1" smtClean="0"/>
              <a:t>carabiner</a:t>
            </a:r>
            <a:r>
              <a:rPr lang="en-US" sz="3200" dirty="0" smtClean="0"/>
              <a:t>. From this, the length of each rope segment, the angle of lap, and thus the maximum tension ratios between each rope segment can be calculated with              . Then, the strain in each segment is calculated using             </a:t>
            </a:r>
            <a:r>
              <a:rPr lang="en-US" sz="3200" dirty="0"/>
              <a:t>,</a:t>
            </a:r>
            <a:r>
              <a:rPr lang="en-US" sz="3200" dirty="0" smtClean="0"/>
              <a:t> where </a:t>
            </a:r>
            <a:r>
              <a:rPr lang="en-US" sz="3200" i="1" dirty="0" smtClean="0"/>
              <a:t>C</a:t>
            </a:r>
            <a:r>
              <a:rPr lang="en-US" sz="3200" dirty="0" smtClean="0"/>
              <a:t> relates the incremental slips to the incremental strains in each rope segment. Note a special case is used for slip at the last </a:t>
            </a:r>
            <a:r>
              <a:rPr lang="en-US" sz="3200" dirty="0" err="1" smtClean="0"/>
              <a:t>carabiner</a:t>
            </a:r>
            <a:r>
              <a:rPr lang="en-US" sz="3200" dirty="0" smtClean="0"/>
              <a:t>. For this, the velocity of the falling climber is taken into account, to create the appropriate amount of tension in the last segment. The incremental tensions in each segment can then be calculated from the strains using                                    for </a:t>
            </a:r>
            <a:r>
              <a:rPr lang="en-US" sz="3200" i="1" dirty="0" smtClean="0"/>
              <a:t>k1, k2, </a:t>
            </a:r>
            <a:r>
              <a:rPr lang="en-US" sz="3200" dirty="0" smtClean="0"/>
              <a:t>and </a:t>
            </a:r>
            <a:r>
              <a:rPr lang="en-US" sz="3200" i="1" dirty="0" smtClean="0"/>
              <a:t>lambda</a:t>
            </a:r>
            <a:r>
              <a:rPr lang="en-US" sz="3200" dirty="0" smtClean="0"/>
              <a:t> being parameters of the rope.</a:t>
            </a:r>
          </a:p>
          <a:p>
            <a:r>
              <a:rPr lang="en-US" sz="3200" dirty="0" smtClean="0"/>
              <a:t>This can be converted into a matrix equation of the form                   . Then, for each </a:t>
            </a:r>
            <a:r>
              <a:rPr lang="en-US" sz="3200" dirty="0" err="1" smtClean="0"/>
              <a:t>carabiner</a:t>
            </a:r>
            <a:r>
              <a:rPr lang="en-US" sz="3200" dirty="0" smtClean="0"/>
              <a:t>, rope slip can occur depending on the tensions on either side of the </a:t>
            </a:r>
            <a:r>
              <a:rPr lang="en-US" sz="3200" dirty="0" err="1" smtClean="0"/>
              <a:t>carabiner</a:t>
            </a:r>
            <a:r>
              <a:rPr lang="en-US" sz="3200" dirty="0" smtClean="0"/>
              <a:t>. A slip condition is positive if the tension on the left is greater than or equal to the tension on the right divided by the </a:t>
            </a:r>
            <a:r>
              <a:rPr lang="en-US" sz="3200" dirty="0" err="1" smtClean="0"/>
              <a:t>carabiner’s</a:t>
            </a:r>
            <a:r>
              <a:rPr lang="en-US" sz="3200" dirty="0" smtClean="0"/>
              <a:t> tension ratio. A slip is negative if the tension on the left is less than or equal to the tension on the right multiplied by the </a:t>
            </a:r>
            <a:r>
              <a:rPr lang="en-US" sz="3200" dirty="0" err="1" smtClean="0"/>
              <a:t>carabiner’s</a:t>
            </a:r>
            <a:r>
              <a:rPr lang="en-US" sz="3200" dirty="0" smtClean="0"/>
              <a:t> tension ratio. The relationship between these tensions is put into a matrix, </a:t>
            </a:r>
            <a:r>
              <a:rPr lang="en-US" sz="3200" i="1" dirty="0" smtClean="0"/>
              <a:t>L</a:t>
            </a:r>
            <a:r>
              <a:rPr lang="en-US" sz="3200" dirty="0" smtClean="0"/>
              <a:t>, such that it satisfies               . We then combine previous equations to solve for incremental slips:                          . After incremental slips are found, the incremental strains can be found, and using that, the incremental tensions can be found. These incremental tensions are then added to the current tensions in each rope segment. This is used to get the new velocity of the falling climber.</a:t>
            </a:r>
            <a:endParaRPr lang="en-US" sz="3200" dirty="0"/>
          </a:p>
        </p:txBody>
      </p:sp>
      <p:pic>
        <p:nvPicPr>
          <p:cNvPr id="21" name="Picture 20"/>
          <p:cNvPicPr/>
          <p:nvPr/>
        </p:nvPicPr>
        <p:blipFill>
          <a:blip r:embed="rId7"/>
          <a:stretch>
            <a:fillRect/>
          </a:stretch>
        </p:blipFill>
        <p:spPr>
          <a:xfrm>
            <a:off x="10591800" y="14389144"/>
            <a:ext cx="1676400" cy="604838"/>
          </a:xfrm>
          <a:prstGeom prst="rect">
            <a:avLst/>
          </a:prstGeom>
        </p:spPr>
      </p:pic>
      <p:pic>
        <p:nvPicPr>
          <p:cNvPr id="22" name="Picture 21"/>
          <p:cNvPicPr/>
          <p:nvPr/>
        </p:nvPicPr>
        <p:blipFill>
          <a:blip r:embed="rId8"/>
          <a:stretch>
            <a:fillRect/>
          </a:stretch>
        </p:blipFill>
        <p:spPr>
          <a:xfrm>
            <a:off x="2667000" y="17983200"/>
            <a:ext cx="1295400" cy="381000"/>
          </a:xfrm>
          <a:prstGeom prst="rect">
            <a:avLst/>
          </a:prstGeom>
        </p:spPr>
      </p:pic>
      <p:sp>
        <p:nvSpPr>
          <p:cNvPr id="13" name="TextBox 12"/>
          <p:cNvSpPr txBox="1"/>
          <p:nvPr/>
        </p:nvSpPr>
        <p:spPr>
          <a:xfrm>
            <a:off x="17297400" y="3581399"/>
            <a:ext cx="14020800" cy="2062103"/>
          </a:xfrm>
          <a:prstGeom prst="rect">
            <a:avLst/>
          </a:prstGeom>
          <a:noFill/>
        </p:spPr>
        <p:txBody>
          <a:bodyPr wrap="square" rtlCol="0">
            <a:spAutoFit/>
          </a:bodyPr>
          <a:lstStyle/>
          <a:p>
            <a:r>
              <a:rPr lang="en-US" sz="3200" dirty="0" smtClean="0"/>
              <a:t>For all pitches, an initial strain offset of .05 was used to mimic the tension of the hanging rope, before the climber lands on it. The coefficient of friction used was 0.22, and the rope constants were set as follows: k1 = 35.0, k2 = 20.0, lambda = 3. Note that the last point in all graphs is the location of the climber before falling.</a:t>
            </a:r>
            <a:endParaRPr lang="en-US" sz="3200" dirty="0"/>
          </a:p>
        </p:txBody>
      </p:sp>
      <p:sp>
        <p:nvSpPr>
          <p:cNvPr id="24" name="Text Placeholder 23"/>
          <p:cNvSpPr>
            <a:spLocks noGrp="1"/>
          </p:cNvSpPr>
          <p:nvPr>
            <p:ph type="body" sz="quarter" idx="3"/>
          </p:nvPr>
        </p:nvSpPr>
        <p:spPr>
          <a:xfrm>
            <a:off x="17678400" y="5643502"/>
            <a:ext cx="12035790" cy="1069148"/>
          </a:xfrm>
        </p:spPr>
        <p:txBody>
          <a:bodyPr>
            <a:normAutofit lnSpcReduction="10000"/>
          </a:bodyPr>
          <a:lstStyle/>
          <a:p>
            <a:r>
              <a:rPr lang="en-US" sz="4400" dirty="0" smtClean="0">
                <a:latin typeface="Adobe Devanagari" pitchFamily="18" charset="0"/>
                <a:cs typeface="Adobe Devanagari" pitchFamily="18" charset="0"/>
              </a:rPr>
              <a:t>Trial 1</a:t>
            </a:r>
            <a:endParaRPr lang="en-US" sz="4400" dirty="0">
              <a:latin typeface="Adobe Devanagari" pitchFamily="18" charset="0"/>
              <a:cs typeface="Adobe Devanagari" pitchFamily="18" charset="0"/>
            </a:endParaRPr>
          </a:p>
        </p:txBody>
      </p:sp>
      <p:sp>
        <p:nvSpPr>
          <p:cNvPr id="25" name="TextBox 24"/>
          <p:cNvSpPr txBox="1"/>
          <p:nvPr/>
        </p:nvSpPr>
        <p:spPr>
          <a:xfrm>
            <a:off x="17297400" y="2565813"/>
            <a:ext cx="9948557" cy="923330"/>
          </a:xfrm>
          <a:prstGeom prst="rect">
            <a:avLst/>
          </a:prstGeom>
          <a:noFill/>
        </p:spPr>
        <p:txBody>
          <a:bodyPr wrap="none" rtlCol="0">
            <a:spAutoFit/>
          </a:bodyPr>
          <a:lstStyle/>
          <a:p>
            <a:r>
              <a:rPr lang="en-US" sz="5400" b="1" dirty="0" smtClean="0">
                <a:latin typeface="Adobe Devanagari" pitchFamily="18" charset="0"/>
                <a:cs typeface="Adobe Devanagari" pitchFamily="18" charset="0"/>
              </a:rPr>
              <a:t>Input Pitches and Simulation Results</a:t>
            </a:r>
            <a:endParaRPr lang="en-US" sz="5400" b="1" dirty="0">
              <a:latin typeface="Adobe Devanagari" pitchFamily="18" charset="0"/>
              <a:cs typeface="Adobe Devanagari" pitchFamily="18" charset="0"/>
            </a:endParaRPr>
          </a:p>
        </p:txBody>
      </p:sp>
      <p:graphicFrame>
        <p:nvGraphicFramePr>
          <p:cNvPr id="27" name="Chart 26"/>
          <p:cNvGraphicFramePr/>
          <p:nvPr>
            <p:extLst>
              <p:ext uri="{D42A27DB-BD31-4B8C-83A1-F6EECF244321}">
                <p14:modId xmlns:p14="http://schemas.microsoft.com/office/powerpoint/2010/main" val="4171254051"/>
              </p:ext>
            </p:extLst>
          </p:nvPr>
        </p:nvGraphicFramePr>
        <p:xfrm>
          <a:off x="17449800" y="6553200"/>
          <a:ext cx="5170531" cy="8218140"/>
        </p:xfrm>
        <a:graphic>
          <a:graphicData uri="http://schemas.openxmlformats.org/drawingml/2006/chart">
            <c:chart xmlns:c="http://schemas.openxmlformats.org/drawingml/2006/chart" xmlns:r="http://schemas.openxmlformats.org/officeDocument/2006/relationships" r:id="rId9"/>
          </a:graphicData>
        </a:graphic>
      </p:graphicFrame>
      <p:sp>
        <p:nvSpPr>
          <p:cNvPr id="29" name="TextBox 28"/>
          <p:cNvSpPr txBox="1"/>
          <p:nvPr/>
        </p:nvSpPr>
        <p:spPr>
          <a:xfrm>
            <a:off x="18059400" y="15232117"/>
            <a:ext cx="1609736" cy="769441"/>
          </a:xfrm>
          <a:prstGeom prst="rect">
            <a:avLst/>
          </a:prstGeom>
          <a:noFill/>
        </p:spPr>
        <p:txBody>
          <a:bodyPr wrap="none" rtlCol="0">
            <a:spAutoFit/>
          </a:bodyPr>
          <a:lstStyle/>
          <a:p>
            <a:r>
              <a:rPr lang="en-US" sz="4400" b="1" dirty="0" smtClean="0">
                <a:latin typeface="Adobe Devanagari" pitchFamily="18" charset="0"/>
                <a:cs typeface="Adobe Devanagari" pitchFamily="18" charset="0"/>
              </a:rPr>
              <a:t>Trial 2</a:t>
            </a:r>
            <a:endParaRPr lang="en-US" sz="4400" b="1" dirty="0">
              <a:latin typeface="Adobe Devanagari" pitchFamily="18" charset="0"/>
              <a:cs typeface="Adobe Devanagari" pitchFamily="18" charset="0"/>
            </a:endParaRPr>
          </a:p>
        </p:txBody>
      </p:sp>
      <p:graphicFrame>
        <p:nvGraphicFramePr>
          <p:cNvPr id="30" name="Chart 29"/>
          <p:cNvGraphicFramePr/>
          <p:nvPr>
            <p:extLst>
              <p:ext uri="{D42A27DB-BD31-4B8C-83A1-F6EECF244321}">
                <p14:modId xmlns:p14="http://schemas.microsoft.com/office/powerpoint/2010/main" val="1855589088"/>
              </p:ext>
            </p:extLst>
          </p:nvPr>
        </p:nvGraphicFramePr>
        <p:xfrm>
          <a:off x="17410657" y="15864780"/>
          <a:ext cx="5906543" cy="13983876"/>
        </p:xfrm>
        <a:graphic>
          <a:graphicData uri="http://schemas.openxmlformats.org/drawingml/2006/chart">
            <c:chart xmlns:c="http://schemas.openxmlformats.org/drawingml/2006/chart" xmlns:r="http://schemas.openxmlformats.org/officeDocument/2006/relationships" r:id="rId10"/>
          </a:graphicData>
        </a:graphic>
      </p:graphicFrame>
      <p:sp>
        <p:nvSpPr>
          <p:cNvPr id="31" name="TextBox 30"/>
          <p:cNvSpPr txBox="1"/>
          <p:nvPr/>
        </p:nvSpPr>
        <p:spPr>
          <a:xfrm>
            <a:off x="18059400" y="30879295"/>
            <a:ext cx="1609736" cy="769441"/>
          </a:xfrm>
          <a:prstGeom prst="rect">
            <a:avLst/>
          </a:prstGeom>
          <a:noFill/>
        </p:spPr>
        <p:txBody>
          <a:bodyPr wrap="none" rtlCol="0">
            <a:spAutoFit/>
          </a:bodyPr>
          <a:lstStyle/>
          <a:p>
            <a:r>
              <a:rPr lang="en-US" sz="4400" b="1" dirty="0" smtClean="0">
                <a:latin typeface="Adobe Devanagari" pitchFamily="18" charset="0"/>
                <a:cs typeface="Adobe Devanagari" pitchFamily="18" charset="0"/>
              </a:rPr>
              <a:t>Trial 3</a:t>
            </a:r>
            <a:endParaRPr lang="en-US" sz="4400" b="1" dirty="0">
              <a:latin typeface="Adobe Devanagari" pitchFamily="18" charset="0"/>
              <a:cs typeface="Adobe Devanagari" pitchFamily="18" charset="0"/>
            </a:endParaRPr>
          </a:p>
        </p:txBody>
      </p:sp>
      <p:graphicFrame>
        <p:nvGraphicFramePr>
          <p:cNvPr id="32" name="Chart 31"/>
          <p:cNvGraphicFramePr/>
          <p:nvPr>
            <p:extLst>
              <p:ext uri="{D42A27DB-BD31-4B8C-83A1-F6EECF244321}">
                <p14:modId xmlns:p14="http://schemas.microsoft.com/office/powerpoint/2010/main" val="3795126599"/>
              </p:ext>
            </p:extLst>
          </p:nvPr>
        </p:nvGraphicFramePr>
        <p:xfrm>
          <a:off x="17390604" y="31446247"/>
          <a:ext cx="5946649" cy="10439400"/>
        </p:xfrm>
        <a:graphic>
          <a:graphicData uri="http://schemas.openxmlformats.org/drawingml/2006/chart">
            <c:chart xmlns:c="http://schemas.openxmlformats.org/drawingml/2006/chart" xmlns:r="http://schemas.openxmlformats.org/officeDocument/2006/relationships" r:id="rId11"/>
          </a:graphicData>
        </a:graphic>
      </p:graphicFrame>
      <p:sp>
        <p:nvSpPr>
          <p:cNvPr id="33" name="TextBox 32"/>
          <p:cNvSpPr txBox="1"/>
          <p:nvPr/>
        </p:nvSpPr>
        <p:spPr>
          <a:xfrm>
            <a:off x="23317200" y="6628387"/>
            <a:ext cx="8520053" cy="7478970"/>
          </a:xfrm>
          <a:prstGeom prst="rect">
            <a:avLst/>
          </a:prstGeom>
          <a:noFill/>
        </p:spPr>
        <p:txBody>
          <a:bodyPr wrap="square" rtlCol="0">
            <a:spAutoFit/>
          </a:bodyPr>
          <a:lstStyle/>
          <a:p>
            <a:r>
              <a:rPr lang="en-US" sz="3200" dirty="0" smtClean="0"/>
              <a:t>Trial 1 was meant to mimic the first test case in </a:t>
            </a:r>
            <a:r>
              <a:rPr lang="en-US" sz="3200" dirty="0" err="1" smtClean="0"/>
              <a:t>Pavier’s</a:t>
            </a:r>
            <a:r>
              <a:rPr lang="en-US" sz="3200" dirty="0" smtClean="0"/>
              <a:t> experiment, as a check to see the accuracy of my results.</a:t>
            </a:r>
          </a:p>
          <a:p>
            <a:endParaRPr lang="en-US" sz="3200" dirty="0" smtClean="0"/>
          </a:p>
          <a:p>
            <a:r>
              <a:rPr lang="en-US" sz="3200" dirty="0" smtClean="0"/>
              <a:t>Total rope length: 4.0 m</a:t>
            </a:r>
          </a:p>
          <a:p>
            <a:r>
              <a:rPr lang="en-US" sz="3200" dirty="0" smtClean="0"/>
              <a:t>Weight used: 40 kg</a:t>
            </a:r>
          </a:p>
          <a:p>
            <a:endParaRPr lang="en-US" sz="3200" dirty="0" smtClean="0"/>
          </a:p>
          <a:p>
            <a:r>
              <a:rPr lang="en-US" sz="3200" dirty="0" smtClean="0"/>
              <a:t>My simulation yielded a maximum tension of  6.336 </a:t>
            </a:r>
            <a:r>
              <a:rPr lang="en-US" sz="3200" dirty="0" err="1" smtClean="0"/>
              <a:t>kN</a:t>
            </a:r>
            <a:r>
              <a:rPr lang="en-US" sz="3200" dirty="0" smtClean="0"/>
              <a:t> after 0.04 seconds. It reached a steady state around 1.3 seconds, with a resting tension of 0.392 </a:t>
            </a:r>
            <a:r>
              <a:rPr lang="en-US" sz="3200" dirty="0" err="1" smtClean="0"/>
              <a:t>kN.</a:t>
            </a:r>
            <a:r>
              <a:rPr lang="en-US" sz="3200" dirty="0" smtClean="0"/>
              <a:t>  This maximum tension does not match with </a:t>
            </a:r>
            <a:r>
              <a:rPr lang="en-US" sz="3200" dirty="0" err="1" smtClean="0"/>
              <a:t>Pavier’s</a:t>
            </a:r>
            <a:r>
              <a:rPr lang="en-US" sz="3200" dirty="0" smtClean="0"/>
              <a:t> and thus means that there is some error in my implementation. The steady state, however, was reached at a similar time and the final resting tensions are the same.</a:t>
            </a:r>
            <a:endParaRPr lang="en-US" sz="3200" dirty="0"/>
          </a:p>
        </p:txBody>
      </p:sp>
      <p:sp>
        <p:nvSpPr>
          <p:cNvPr id="34" name="TextBox 33"/>
          <p:cNvSpPr txBox="1"/>
          <p:nvPr/>
        </p:nvSpPr>
        <p:spPr>
          <a:xfrm>
            <a:off x="23469600" y="16032480"/>
            <a:ext cx="8520053" cy="13388280"/>
          </a:xfrm>
          <a:prstGeom prst="rect">
            <a:avLst/>
          </a:prstGeom>
          <a:noFill/>
        </p:spPr>
        <p:txBody>
          <a:bodyPr wrap="square" rtlCol="0">
            <a:spAutoFit/>
          </a:bodyPr>
          <a:lstStyle/>
          <a:p>
            <a:r>
              <a:rPr lang="en-US" sz="3200" dirty="0" smtClean="0"/>
              <a:t>Trial 2 mimics a small, more realistic, climbing pitch. </a:t>
            </a:r>
          </a:p>
          <a:p>
            <a:r>
              <a:rPr lang="en-US" sz="3200" dirty="0" smtClean="0"/>
              <a:t>Total rope length: 11.5146 m</a:t>
            </a:r>
          </a:p>
          <a:p>
            <a:endParaRPr lang="en-US" sz="3200" dirty="0" smtClean="0"/>
          </a:p>
          <a:p>
            <a:r>
              <a:rPr lang="en-US" sz="3200" dirty="0" smtClean="0"/>
              <a:t>Weight used (round 1): 40 kg</a:t>
            </a:r>
          </a:p>
          <a:p>
            <a:r>
              <a:rPr lang="en-US" sz="3200" dirty="0" smtClean="0"/>
              <a:t>Max tension: 5.751 </a:t>
            </a:r>
            <a:r>
              <a:rPr lang="en-US" sz="3200" dirty="0" err="1" smtClean="0"/>
              <a:t>kN</a:t>
            </a:r>
            <a:r>
              <a:rPr lang="en-US" sz="3200" dirty="0" smtClean="0"/>
              <a:t> after 0.05 seconds</a:t>
            </a:r>
          </a:p>
          <a:p>
            <a:r>
              <a:rPr lang="en-US" sz="3200" dirty="0" smtClean="0"/>
              <a:t>Steady </a:t>
            </a:r>
            <a:r>
              <a:rPr lang="en-US" sz="3200" dirty="0"/>
              <a:t>s</a:t>
            </a:r>
            <a:r>
              <a:rPr lang="en-US" sz="3200" dirty="0" smtClean="0"/>
              <a:t>tate </a:t>
            </a:r>
            <a:r>
              <a:rPr lang="en-US" sz="3200" dirty="0"/>
              <a:t>t</a:t>
            </a:r>
            <a:r>
              <a:rPr lang="en-US" sz="3200" dirty="0" smtClean="0"/>
              <a:t>ension: 0.392 </a:t>
            </a:r>
            <a:r>
              <a:rPr lang="en-US" sz="3200" dirty="0" err="1" smtClean="0"/>
              <a:t>kN</a:t>
            </a:r>
            <a:endParaRPr lang="en-US" sz="3200" dirty="0" smtClean="0"/>
          </a:p>
          <a:p>
            <a:r>
              <a:rPr lang="en-US" sz="3200" dirty="0" smtClean="0"/>
              <a:t>---</a:t>
            </a:r>
          </a:p>
          <a:p>
            <a:r>
              <a:rPr lang="en-US" sz="3200" dirty="0" smtClean="0"/>
              <a:t>Weight used (round 2): 70 kg</a:t>
            </a:r>
          </a:p>
          <a:p>
            <a:r>
              <a:rPr lang="en-US" sz="3200" dirty="0" smtClean="0"/>
              <a:t>Max tension: 6.654 </a:t>
            </a:r>
            <a:r>
              <a:rPr lang="en-US" sz="3200" dirty="0" err="1" smtClean="0"/>
              <a:t>kN</a:t>
            </a:r>
            <a:r>
              <a:rPr lang="en-US" sz="3200" dirty="0" smtClean="0"/>
              <a:t> after 0.06 seconds</a:t>
            </a:r>
          </a:p>
          <a:p>
            <a:r>
              <a:rPr lang="en-US" sz="3200" dirty="0" smtClean="0"/>
              <a:t>Steady state tension: 0.686 </a:t>
            </a:r>
            <a:r>
              <a:rPr lang="en-US" sz="3200" dirty="0" err="1" smtClean="0"/>
              <a:t>kN</a:t>
            </a:r>
            <a:endParaRPr lang="en-US" sz="3200" dirty="0" smtClean="0"/>
          </a:p>
          <a:p>
            <a:endParaRPr lang="en-US" sz="3200" dirty="0"/>
          </a:p>
          <a:p>
            <a:r>
              <a:rPr lang="en-US" sz="3200" dirty="0" smtClean="0"/>
              <a:t>For Trial 2: Round 1, the maximum tension is increased as compared to the maximum tension in Trial 1. This makes sense due to the fact that the climber is falling a larger distance. The steady state tensions, however, are the same. This seems correct since the rope is the same in both trials, so the tension needed to suspend a 40 kg object should not change.</a:t>
            </a:r>
          </a:p>
          <a:p>
            <a:r>
              <a:rPr lang="en-US" sz="3200" dirty="0" smtClean="0"/>
              <a:t>Comparing the two rounds, the maximum tension for the 70 kg object is higher than the maximum tension found for the 40 kg object, and the steady state tension needed to suspend the 70 kg object is higher than the steady state tension for the 40 kg object. This agrees with the intuition that a heavier object leads to higher tensions.</a:t>
            </a:r>
            <a:endParaRPr lang="en-US" sz="3200" dirty="0"/>
          </a:p>
        </p:txBody>
      </p:sp>
      <p:sp>
        <p:nvSpPr>
          <p:cNvPr id="35" name="TextBox 34"/>
          <p:cNvSpPr txBox="1"/>
          <p:nvPr/>
        </p:nvSpPr>
        <p:spPr>
          <a:xfrm>
            <a:off x="23469600" y="31608341"/>
            <a:ext cx="8520053" cy="10926068"/>
          </a:xfrm>
          <a:prstGeom prst="rect">
            <a:avLst/>
          </a:prstGeom>
          <a:noFill/>
        </p:spPr>
        <p:txBody>
          <a:bodyPr wrap="square" rtlCol="0">
            <a:spAutoFit/>
          </a:bodyPr>
          <a:lstStyle/>
          <a:p>
            <a:r>
              <a:rPr lang="en-US" sz="3200" dirty="0" smtClean="0"/>
              <a:t>Trial 3 mimics a bad climbing pitch – meaning, an example of what not to do when climbing. Specifically I tried to mimic “z-clipping” or clipping a </a:t>
            </a:r>
            <a:r>
              <a:rPr lang="en-US" sz="3200" dirty="0" err="1" smtClean="0"/>
              <a:t>carabiner</a:t>
            </a:r>
            <a:r>
              <a:rPr lang="en-US" sz="3200" dirty="0" smtClean="0"/>
              <a:t> with rope pulled from below the previously placed </a:t>
            </a:r>
            <a:r>
              <a:rPr lang="en-US" sz="3200" dirty="0" err="1" smtClean="0"/>
              <a:t>carabiner</a:t>
            </a:r>
            <a:r>
              <a:rPr lang="en-US" sz="3200" dirty="0" smtClean="0"/>
              <a:t>.</a:t>
            </a:r>
          </a:p>
          <a:p>
            <a:endParaRPr lang="en-US" sz="3200" dirty="0" smtClean="0"/>
          </a:p>
          <a:p>
            <a:r>
              <a:rPr lang="en-US" sz="3200" dirty="0" smtClean="0"/>
              <a:t>Total rope length: 10.478 m</a:t>
            </a:r>
          </a:p>
          <a:p>
            <a:r>
              <a:rPr lang="en-US" sz="3200" dirty="0" smtClean="0"/>
              <a:t>Weight used: 40 kg</a:t>
            </a:r>
          </a:p>
          <a:p>
            <a:r>
              <a:rPr lang="en-US" sz="3200" dirty="0" smtClean="0"/>
              <a:t>Max tension: 6.336 </a:t>
            </a:r>
            <a:r>
              <a:rPr lang="en-US" sz="3200" dirty="0" err="1" smtClean="0"/>
              <a:t>kN</a:t>
            </a:r>
            <a:r>
              <a:rPr lang="en-US" sz="3200" dirty="0" smtClean="0"/>
              <a:t> after 0.04 seconds</a:t>
            </a:r>
          </a:p>
          <a:p>
            <a:r>
              <a:rPr lang="en-US" sz="3200" dirty="0" smtClean="0"/>
              <a:t>Steady state tension: 0.392 </a:t>
            </a:r>
            <a:r>
              <a:rPr lang="en-US" sz="3200" dirty="0" err="1" smtClean="0"/>
              <a:t>kN</a:t>
            </a:r>
            <a:endParaRPr lang="en-US" sz="3200" dirty="0" smtClean="0"/>
          </a:p>
          <a:p>
            <a:endParaRPr lang="en-US" sz="3200" dirty="0"/>
          </a:p>
          <a:p>
            <a:r>
              <a:rPr lang="en-US" sz="3200" dirty="0" smtClean="0"/>
              <a:t>The results of running this through my simulation are the same as running Trial 1. While this is disappointing, there are reasons why this test case may be troublesome. One is that climbing down and back up may have caused computational problems. Despite this, z-clipping is supposed to introduce high levels of friction into the system almost immediately so these are reasonable outputs for the maximum tension, assuming the simulation was accurate.</a:t>
            </a:r>
          </a:p>
          <a:p>
            <a:endParaRPr lang="en-US" sz="3200" dirty="0" smtClean="0"/>
          </a:p>
        </p:txBody>
      </p:sp>
    </p:spTree>
    <p:extLst>
      <p:ext uri="{BB962C8B-B14F-4D97-AF65-F5344CB8AC3E}">
        <p14:creationId xmlns:p14="http://schemas.microsoft.com/office/powerpoint/2010/main" val="3787770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TotalTime>
  <Words>1237</Words>
  <Application>Microsoft Office PowerPoint</Application>
  <PresentationFormat>Custom</PresentationFormat>
  <Paragraphs>115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Simulation of Climbing Falls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Cora Tatum Wilson</dc:creator>
  <cp:lastModifiedBy>Cora Tatum Wilson</cp:lastModifiedBy>
  <cp:revision>35</cp:revision>
  <dcterms:created xsi:type="dcterms:W3CDTF">2015-04-28T14:31:44Z</dcterms:created>
  <dcterms:modified xsi:type="dcterms:W3CDTF">2015-04-29T07:41:27Z</dcterms:modified>
</cp:coreProperties>
</file>