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849" r:id="rId2"/>
  </p:sldMasterIdLst>
  <p:notesMasterIdLst>
    <p:notesMasterId r:id="rId42"/>
  </p:notesMasterIdLst>
  <p:sldIdLst>
    <p:sldId id="256" r:id="rId3"/>
    <p:sldId id="257" r:id="rId4"/>
    <p:sldId id="262" r:id="rId5"/>
    <p:sldId id="263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7E98E-36BA-46D7-A344-E16F98523C92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89B90-1948-4C7D-89FF-A323E5972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84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066B-356F-42AA-8A7E-B41496FA2922}" type="datetime1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DA9B-1B6F-4E0A-9715-6D6A3DDD19A3}" type="datetime1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9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ABE9-0594-4507-B232-F36386F0B6B8}" type="datetime1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102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D3BD-9F1A-4330-9FC1-D4859E382E84}" type="datetime1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95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38B4-AD40-4D54-9C08-E33BE09726FE}" type="datetime1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573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E7A7-C0F5-441A-B129-D7C371FECDE6}" type="datetime1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99AE-050B-4C1F-92E3-82D4A78C6808}" type="datetime1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617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B992-3061-4BD0-8613-043DAF407EF8}" type="datetime1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828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C1A9-4099-4383-83A8-802E99668F1B}" type="datetime1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84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3B0-636D-4520-826C-D1C6C4024721}" type="datetime1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92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CBAD-8CCA-406C-870E-089F5A8BC58D}" type="datetime1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8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3CC3-1C5B-4A6D-938E-641877FC21A7}" type="datetime1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467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65AC-D90F-4719-B02F-EC27C85CB852}" type="datetime1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162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1588-4FC5-4329-BBFA-502D608204BE}" type="datetime1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3466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89B1-895E-471A-A6B2-D1EE1AF4BB0F}" type="datetime1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52877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2077-1019-4FC8-93B7-4CF45E57AD1A}" type="datetime1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5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02CA-4A90-4C5A-98AE-0EC16A0397C4}" type="datetime1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8595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56-8EA5-490C-93EF-EC2A9771196D}" type="datetime1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0155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945A-C289-4658-BDB7-1FDE69EF7E81}" type="datetime1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2540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3F8A-4332-40A3-A6AB-FEB82E2A7B17}" type="datetime1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09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3990-C00F-4886-87A4-7A103A6EDB38}" type="datetime1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22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BA86-C99D-4B75-86A5-033D91EAAD50}" type="datetime1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2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3AE4-0319-41D2-9485-0A8473F3B275}" type="datetime1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7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993D-FD74-4EE3-8963-36D383837E0A}" type="datetime1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2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2461-BF0D-48DE-87ED-61A81C681D85}" type="datetime1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9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1773-9F3C-4C29-ACD9-73E43787F58B}" type="datetime1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19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9166-86E6-4520-A5B5-D3966BB00F47}" type="datetime1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94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B23C01F-0DBC-4430-8C72-2F2D85E4BAFE}" type="datetime1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82927-8B78-49AE-B9CD-70973B48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95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AA346-A7A6-4705-8991-E19A1F20D033}" type="datetime1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982927-8B78-49AE-B9CD-70973B48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44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zat.co/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api/messages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azat.co/api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63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D1E7824-99D8-4255-9EC8-2213C017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334" y="2640686"/>
            <a:ext cx="6960759" cy="12273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6000" dirty="0">
                <a:solidFill>
                  <a:srgbClr val="FFFFFF"/>
                </a:solidFill>
              </a:rPr>
              <a:t>웹 개발 교육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2AF7B-1593-4093-BDED-FC2031CAEF01}"/>
              </a:ext>
            </a:extLst>
          </p:cNvPr>
          <p:cNvSpPr txBox="1"/>
          <p:nvPr/>
        </p:nvSpPr>
        <p:spPr>
          <a:xfrm>
            <a:off x="8091516" y="5493088"/>
            <a:ext cx="39307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2000" b="1" dirty="0">
                <a:latin typeface="+mj-ea"/>
                <a:ea typeface="+mj-ea"/>
              </a:rPr>
              <a:t>네이버 시스템</a:t>
            </a:r>
            <a:endParaRPr lang="en-US" altLang="ko-KR" sz="2000" b="1" dirty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>
                <a:latin typeface="+mj-ea"/>
                <a:ea typeface="+mj-ea"/>
              </a:rPr>
              <a:t>IoT </a:t>
            </a:r>
            <a:r>
              <a:rPr lang="ko-KR" altLang="en-US" sz="2000" b="1" dirty="0">
                <a:latin typeface="+mj-ea"/>
                <a:ea typeface="+mj-ea"/>
              </a:rPr>
              <a:t>융합사업본부 아키텍처팀 </a:t>
            </a:r>
            <a:endParaRPr lang="en-US" altLang="ko-KR" sz="2000" b="1" dirty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ko-KR" altLang="en-US" sz="2000" b="1" dirty="0">
                <a:latin typeface="+mj-ea"/>
                <a:ea typeface="+mj-ea"/>
              </a:rPr>
              <a:t>박수진 연구원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974D5B-6343-4E20-8BF5-BE7D4C75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95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0"/>
            <a:ext cx="8596668" cy="6095999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sz="4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2-2 HTML (Hypertext Markup Language)</a:t>
            </a:r>
          </a:p>
          <a:p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2-2-(1) HTML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기본 구조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buNone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buNone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이란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문서의 구조를 정의하고 콘텐츠를 표현 하는 기본 마크업 언어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spcBef>
                <a:spcPts val="1800"/>
              </a:spcBef>
              <a:buNone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spcBef>
                <a:spcPts val="1800"/>
              </a:spcBef>
              <a:buNone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spcBef>
                <a:spcPts val="1800"/>
              </a:spcBef>
              <a:buNone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Hyper Text: (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텍스트에 대한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링크가 포함된 텍스트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Markup Language: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텍스트에 의미를 부여하기 위해 문서에 주석을 다는 시스템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charset: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캐릭터셋으로 정상적인 한글 처리를 위해서는 반드시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UTF-8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viewport: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모바일등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서로 다른 크기의 장치에서 화면 최적화를 위한 설정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http-</a:t>
            </a:r>
            <a:r>
              <a:rPr lang="en-US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equiiv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HTTP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헤더 정보를 설정하는 속성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X-UA-Compatible: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브라우저의 호환성보기 설정으로 </a:t>
            </a:r>
            <a:r>
              <a:rPr lang="en-US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ie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=edge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설정은 항상 최신 렌더링 엔진을 사용한다는 의미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52B23-BD6B-47A6-8349-FF9667A8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F9065EC-2CF6-4F1A-8684-2E42C0FAA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2095500"/>
            <a:ext cx="59880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20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0"/>
            <a:ext cx="8596668" cy="6095999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sz="4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2-3 Java Script</a:t>
            </a:r>
          </a:p>
          <a:p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2-3-(1) Java Script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spcBef>
                <a:spcPts val="1800"/>
              </a:spcBef>
              <a:buNone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spcBef>
                <a:spcPts val="1800"/>
              </a:spcBef>
              <a:buNone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문서에 이벤트 처리나 동적으로 변화하는 콘텐츠를 표현하거나 서버와의 연결을 통해 데이터를 가지고 오는 등의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프로그램적인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요소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텍스트 파일로 한번 작성된 내용은 수정하기 전까지는 항상 내용이 동일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웹에서 새로운 뉴스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날씨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검색순위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정보 등이 접속할 때 마다 변하는 것은 일반적으로 서버에서 데이터베이스 연동 등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프로그램을 통해 구현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서버에 새로 접속하지 않고도 화면의 정보가 변하는 기능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자바스크립트는 프로그램언어로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문서를 동적으로 처리하고 이벤트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등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처리 할 수 있는 기술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최근에는 서버에서 정보를 갱신하지 않고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사이드 렌더링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클라이언트에서 자바스크립트를 이용해 정보를 갱신하는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사이드 렌더링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기술이 많이 사용되고 있음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52B23-BD6B-47A6-8349-FF9667A8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625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1"/>
            <a:ext cx="8596668" cy="5444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2-3-(2) ES6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333333"/>
                </a:solidFill>
                <a:latin typeface="-apple-system"/>
              </a:rPr>
              <a:t>1. 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-apple-system"/>
              </a:rPr>
              <a:t>기본 매개 변수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-apple-system"/>
              </a:rPr>
              <a:t>(Default Parameters)</a:t>
            </a: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함수에 넘겨주는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인자값에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대한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default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처리를 위해 위와 같이 처리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했었다면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ES6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에서는 아래와 같이 간단히 처리할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52B23-BD6B-47A6-8349-FF9667A8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36DB151-20CA-4AAA-86F8-3A933E887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" y="2152183"/>
            <a:ext cx="7739762" cy="148755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4078C0"/>
                </a:solidFill>
                <a:effectLst/>
                <a:latin typeface="Consolas" panose="020B0609020204030204" pitchFamily="49" charset="0"/>
                <a:hlinkClick r:id="rId2"/>
              </a:rPr>
              <a:t>http://azat.co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...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E654104-2931-4F97-9F42-DB792DD32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99" y="5200110"/>
            <a:ext cx="7739763" cy="10258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4078C0"/>
                </a:solidFill>
                <a:effectLst/>
                <a:latin typeface="Consolas" panose="020B0609020204030204" pitchFamily="49" charset="0"/>
                <a:hlinkClick r:id="rId2"/>
              </a:rPr>
              <a:t>http://azat.co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...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091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1"/>
            <a:ext cx="8596668" cy="5444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-apple-system"/>
              </a:rPr>
              <a:t>2. 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-apple-system"/>
              </a:rPr>
              <a:t>템플릿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-apple-system"/>
              </a:rPr>
              <a:t>리터럴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-apple-system"/>
              </a:rPr>
              <a:t>(Template Literals)</a:t>
            </a: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ES5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에서는 아래와 같이 문자열을 처리해야 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하지만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ES6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에서는 템플릿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리터럴을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제공하므로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"`" (back-ticked)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문자열 안에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${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NAME}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라는 새로운 구문을 사용해서 아래와 같이 간단히 처리할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52B23-BD6B-47A6-8349-FF9667A8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D54A55-6142-4A12-8256-58A4C3DE7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1886472"/>
            <a:ext cx="7607300" cy="56422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'.’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4078C0"/>
                </a:solidFill>
                <a:effectLst/>
                <a:latin typeface="Consolas" panose="020B0609020204030204" pitchFamily="49" charset="0"/>
                <a:hlinkClick r:id="rId2"/>
              </a:rPr>
              <a:t>http://localhost:3000/api/messages/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3E838EC-0E47-479D-83E1-C20602B8A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3864760"/>
            <a:ext cx="7607300" cy="56422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${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} ${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}.`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4078C0"/>
                </a:solidFill>
                <a:effectLst/>
                <a:latin typeface="Consolas" panose="020B0609020204030204" pitchFamily="49" charset="0"/>
                <a:hlinkClick r:id="rId2"/>
              </a:rPr>
              <a:t>http://localhost:3000/api/messages/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${id}`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9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1"/>
            <a:ext cx="8596668" cy="544446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-apple-system"/>
              </a:rPr>
              <a:t>3. 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-apple-system"/>
              </a:rPr>
              <a:t>멀티 라인 문자열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-apple-system"/>
              </a:rPr>
              <a:t>(Multi-line Strings)</a:t>
            </a: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ES5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에서는 멀티 라인 문자열을 처리하기 위해 아래와 같은 방법들을 사용해야 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하지만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ES6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에서는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"`" (back-ticked)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문자열을 이용해서 아래와 같이 간단히 처리할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52B23-BD6B-47A6-8349-FF9667A8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D0D4B69-2AC0-41DB-BD06-80D813546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99" y="1873096"/>
            <a:ext cx="7739763" cy="19492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roadPoem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took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just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fair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,\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'And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having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perhaps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better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claim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Because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was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grassy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wanted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wear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,\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Though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passing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there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Had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worn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really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same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,\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fourAgreements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have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.\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\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DF5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>
                <a:solidFill>
                  <a:srgbClr val="DF5000"/>
                </a:solidFill>
                <a:latin typeface="Consolas" panose="020B0609020204030204" pitchFamily="49" charset="0"/>
              </a:rPr>
              <a:t>	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can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best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FB827AC-3BB0-4091-A7B0-5766C761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98" y="4457268"/>
            <a:ext cx="7739763" cy="19492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roadPoem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took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just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fair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DF5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having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perhaps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better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claim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DF5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Because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was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grassy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wanted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wear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DF5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Though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passing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there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DF5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Had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worn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really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same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,`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fourAgreements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have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.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DF5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can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best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.`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58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1"/>
            <a:ext cx="8596668" cy="580958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-apple-system"/>
              </a:rPr>
              <a:t>4.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-apple-system"/>
              </a:rPr>
              <a:t>비구조화 할당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-apple-system"/>
              </a:rPr>
              <a:t>(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-apple-system"/>
              </a:rPr>
              <a:t>Destructuring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-apple-system"/>
              </a:rPr>
              <a:t> Assignment)</a:t>
            </a: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ES5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에서는 구조화된 데이터를 변수로 받기 위해 아래와 같이 처리해야 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하지만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ES6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에서는 비구조화 할당을 사용해 아래와 같이 처리할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주의할 점은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var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로 할당하려는 변수명과 구조화된 데이터의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property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명이 같아야 한다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또한 구조화된 데이터가 아니라 배열의 경우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{}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대신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[]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를 사용해서 위와 유사하게 사용할 수 있다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52B23-BD6B-47A6-8349-FF9667A8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1A6D05C-005D-4D76-A3C4-F066EEAD0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98" y="1868106"/>
            <a:ext cx="7739763" cy="230316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browser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$(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house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mouse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house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data.house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mouse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data.mouse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3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Node.js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jsonMiddleware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body-parser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req.body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body.username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body.password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4C68509-430B-45E6-BED0-55ACB06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98" y="4638924"/>
            <a:ext cx="7739762" cy="70272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house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mouse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 = $(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we'll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house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mouse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jsonMiddleware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body-parser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req.body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4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1"/>
            <a:ext cx="8596668" cy="580958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b="1" dirty="0">
                <a:solidFill>
                  <a:srgbClr val="333333"/>
                </a:solidFill>
                <a:latin typeface="-apple-system"/>
              </a:rPr>
              <a:t>5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-apple-system"/>
              </a:rPr>
              <a:t>향상된 객체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-apple-system"/>
              </a:rPr>
              <a:t>리터럴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-apple-system"/>
              </a:rPr>
              <a:t>(Enhanced Object Literals)</a:t>
            </a: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ES5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에서는 아래와 같이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을 사용해서 객체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리터럴을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만들 수 있었다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위 예시와 달리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-apple-system"/>
              </a:rPr>
              <a:t>serviceBase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를 확장하길 원한다면 </a:t>
            </a:r>
            <a:r>
              <a:rPr lang="en-US" altLang="ko-KR" dirty="0" err="1">
                <a:solidFill>
                  <a:srgbClr val="333333"/>
                </a:solidFill>
                <a:latin typeface="-apple-system"/>
              </a:rPr>
              <a:t>object.create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로 </a:t>
            </a:r>
            <a:r>
              <a:rPr lang="ko-KR" altLang="en-US" dirty="0" err="1">
                <a:solidFill>
                  <a:srgbClr val="333333"/>
                </a:solidFill>
                <a:latin typeface="-apple-system"/>
              </a:rPr>
              <a:t>프로토타입화하여</a:t>
            </a: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상속받을 수 있다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52B23-BD6B-47A6-8349-FF9667A8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69B18A-3A26-4CC9-872A-2A30DE4D5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98" y="1883721"/>
            <a:ext cx="7739762" cy="230316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serviceBase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url: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azat.co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},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getAccounts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]}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accountServiceES5 = {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serviceBase.port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url: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serviceBase.url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getAccounts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getAccounts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.stringify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.valueOf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},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getUrl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"http://"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.url +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.port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},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valueOf_1_2_3: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getAccounts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}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FC5D4D1-DC54-4DEE-9905-8202133EE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98" y="4903544"/>
            <a:ext cx="7739762" cy="150294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accountServiceES5ObjectCreate = {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getAccounts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getAccounts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.stringify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.valueOf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 },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getUrl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"http://"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.url +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.port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},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valueOf_1_2_3: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getAccounts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}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accountServiceES5ObjectCreate.__proto__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.create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serviceBase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709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1"/>
            <a:ext cx="8596668" cy="5809586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accountServiceES5ObjectCreate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accountServiceES5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는 동일하게 사용할 수 있으나 다른 구조를 가진다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. accountServiceES5ObjectCreate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는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accountServiceES5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와 다르게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__proto__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에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port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와 </a:t>
            </a:r>
            <a:r>
              <a:rPr lang="en-US" altLang="ko-KR" dirty="0" err="1">
                <a:solidFill>
                  <a:srgbClr val="333333"/>
                </a:solidFill>
                <a:latin typeface="-apple-system"/>
              </a:rPr>
              <a:t>url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속성을 가진 객체를 담고 있다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.</a:t>
            </a:r>
          </a:p>
          <a:p>
            <a:pPr marL="0" indent="0" algn="l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 algn="l">
              <a:buNone/>
            </a:pP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ES6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에서는 아래와 같이 처리할 수 있다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.</a:t>
            </a:r>
            <a:endParaRPr lang="en-US" altLang="ko-KR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위 예시에 대해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ES5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와의 차이를 요약하면 아래와 같다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ko-KR" altLang="en-US" sz="1800" b="0" i="0" dirty="0">
                <a:solidFill>
                  <a:srgbClr val="202124"/>
                </a:solidFill>
                <a:effectLst/>
                <a:latin typeface="Apple SD Gothic Neo"/>
              </a:rPr>
              <a:t>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__proto__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속성을 사용해서 바로 프로토타입을 설정할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ko-KR" altLang="en-US" sz="1800" b="0" i="0" dirty="0">
                <a:solidFill>
                  <a:srgbClr val="202124"/>
                </a:solidFill>
                <a:effectLst/>
                <a:latin typeface="Apple SD Gothic Neo"/>
              </a:rPr>
              <a:t>✔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-apple-system"/>
              </a:rPr>
              <a:t>getAccounts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-apple-system"/>
              </a:rPr>
              <a:t>getAccounts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대신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-apple-system"/>
              </a:rPr>
              <a:t>getAccounts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를 사용할 수 있다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변수명으로 속성 이름을 지정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).</a:t>
            </a:r>
          </a:p>
          <a:p>
            <a:pPr marL="0" indent="0">
              <a:buNone/>
            </a:pPr>
            <a:r>
              <a:rPr lang="ko-KR" altLang="en-US" sz="1800" b="0" i="0" dirty="0">
                <a:solidFill>
                  <a:srgbClr val="202124"/>
                </a:solidFill>
                <a:effectLst/>
                <a:latin typeface="Apple SD Gothic Neo"/>
              </a:rPr>
              <a:t>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[ '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-apple-system"/>
              </a:rPr>
              <a:t>valueOf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_' +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-apple-system"/>
              </a:rPr>
              <a:t>getAccounts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().join('_') ]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와 같이 동적으로 속성 이름을 정의할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52B23-BD6B-47A6-8349-FF9667A8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CE0322C-5439-4A25-9DF2-175F9027B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98" y="2477473"/>
            <a:ext cx="7739762" cy="190305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serviceBase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url: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azat.co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},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getAccounts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]}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accountService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{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proto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__: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serviceBase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getAccounts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.stringify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.valueOf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())) },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getUrl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"http://"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.url +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.port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},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_'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getAccounts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'_'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]: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getAccounts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};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269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1"/>
            <a:ext cx="8596668" cy="580958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-apple-system"/>
              </a:rPr>
              <a:t>6.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-apple-system"/>
              </a:rPr>
              <a:t>화살표 함수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-apple-system"/>
              </a:rPr>
              <a:t>(Arrow Functions)</a:t>
            </a: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화살표 함수는 항상 익명 함수이며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this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의 값을 현재 문맥에 바인딩 시킨다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아래의 예시는 화살표 함수가 지원되지 않는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ES5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에서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this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를 사용하기 위한 처리 예시다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다음은 위 예시를 화살표 함수로 대체한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ES6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예시이다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52B23-BD6B-47A6-8349-FF9667A8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8140E52-45D3-4241-96EC-CC8548391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98" y="2475804"/>
            <a:ext cx="7739762" cy="10258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){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this.sendData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FBEE9AE-145D-4324-8C20-6D3D5735E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98" y="4052190"/>
            <a:ext cx="7739762" cy="33339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=&gt; {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.sendData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})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68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1"/>
            <a:ext cx="8596668" cy="580958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ES5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에서의 처리 예시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 algn="l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ES6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에서의 처리 예시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여러 개의 인자를 사용하는 경우는 변수 목록을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()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로 감싸줘야 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ES5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에서의 처리 예시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ES6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에서의 처리 예시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52B23-BD6B-47A6-8349-FF9667A8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C09C42-84DC-4FBC-ADD3-DFBB3CC9F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98" y="1066950"/>
            <a:ext cx="7739762" cy="90277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ids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'5632953c4e345e145fdf2df8'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'563295464e345e145fdf2df9’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ids.map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"ID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B64170-26B1-45FF-A41F-EFBC6B177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98" y="2570381"/>
            <a:ext cx="7739762" cy="50266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ids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'5632953c4e345e145fdf2df8'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'563295464e345e145fdf2df9’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ids.map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`ID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${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implicit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7FE3F96-5F97-45DB-9E71-E41A2B343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98" y="3836989"/>
            <a:ext cx="7739762" cy="90277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ids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'5632953c4e345e145fdf2df8'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'563295464e345e145fdf2df9’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];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ids.map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'ID of '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161AAD7-74FB-4211-8897-7F27D2512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98" y="5503707"/>
            <a:ext cx="7739762" cy="70272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ids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'5632953c4e345e145fdf2df8'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'563295464e345e145fdf2df9’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ids.map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`ID of ${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${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} `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implicit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83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41C99-5DB7-493B-9F56-7277310F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3098"/>
            <a:ext cx="8596668" cy="657138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- </a:t>
            </a:r>
            <a:r>
              <a:rPr lang="ko-KR" altLang="en-US" sz="3200" dirty="0"/>
              <a:t>목차 </a:t>
            </a:r>
            <a:r>
              <a:rPr lang="en-US" altLang="ko-KR" sz="3200" dirty="0"/>
              <a:t>-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43139"/>
            <a:ext cx="4523840" cy="5431763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브라우저란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1-1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브라우저의 차이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1-2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브라우저의 기본 구조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1-3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브라우저의 동작 원리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CSS, HTML, Java Script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2-1 CSS (Cascading Style Sheet)</a:t>
            </a:r>
          </a:p>
          <a:p>
            <a:pPr lvl="2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1-1-(1) cascading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우선 순위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1-1-(2) CSS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 방법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2-2 HTML (Hypertext Markup Language)</a:t>
            </a:r>
          </a:p>
          <a:p>
            <a:pPr lvl="2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2-2-(1) HTML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기본 구조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2-3 Java Script</a:t>
            </a:r>
          </a:p>
          <a:p>
            <a:pPr lvl="2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2-3-(1) Java Script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2-3-(2) ES6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2-3-(3) 2020 Java Script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트렌드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latin typeface="+mj-ea"/>
              <a:ea typeface="+mj-ea"/>
            </a:endParaRPr>
          </a:p>
          <a:p>
            <a:pPr lvl="2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8BAD17A-CCE9-454B-8988-1347B90C87E9}"/>
              </a:ext>
            </a:extLst>
          </p:cNvPr>
          <p:cNvSpPr txBox="1">
            <a:spLocks/>
          </p:cNvSpPr>
          <p:nvPr/>
        </p:nvSpPr>
        <p:spPr>
          <a:xfrm>
            <a:off x="5201174" y="1040236"/>
            <a:ext cx="4523840" cy="4774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HTTP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Socket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3-1 HTTP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(Hypertext Transfer Protocol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3-2 HTTP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headers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분석하기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3-3 Socket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Ajax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(Asynchronous JavaScript And XML)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4-1 Ajax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4-2 Vanilla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Noto Serif KR"/>
              </a:rPr>
              <a:t>XHR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jQuery Ajax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CB0C8-875D-4A7B-97CD-E028A7F5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81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1"/>
            <a:ext cx="8596668" cy="580958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-apple-system"/>
              </a:rPr>
              <a:t>7. Promises</a:t>
            </a:r>
          </a:p>
          <a:p>
            <a:pPr marL="0" indent="0" algn="l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ES6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에서는 표준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Promise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가 제공된다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아래는 </a:t>
            </a:r>
            <a:r>
              <a:rPr lang="en-US" altLang="ko-KR" dirty="0" err="1">
                <a:solidFill>
                  <a:srgbClr val="333333"/>
                </a:solidFill>
                <a:latin typeface="-apple-system"/>
              </a:rPr>
              <a:t>setTimeout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을 이용한 지연된 비동기 실행에 대한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ES5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예시다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위 예시를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ES6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에서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Promise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를 사용해서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재작성하면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아래와 같다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위 예시를 화살표 함수를 사용해 재작성한 예시는 아래와 같다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52B23-BD6B-47A6-8349-FF9667A8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C40045E-EA1A-4003-B961-09031C827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98" y="2255247"/>
            <a:ext cx="7739762" cy="79505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(){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Yay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!’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69166E2-4112-4B28-AFA9-826A14177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98" y="3610429"/>
            <a:ext cx="7739762" cy="10258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wait1000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}).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Yay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!’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31FD820-71AF-41A4-AD9D-08CCCD84A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98" y="5082427"/>
            <a:ext cx="7739762" cy="125672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wait1000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)=&gt; {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(()=&gt; {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Yay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!’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745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1"/>
            <a:ext cx="8596668" cy="580958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-apple-system"/>
              </a:rPr>
              <a:t>8.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-apple-system"/>
              </a:rPr>
              <a:t>블록 범위 생성자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-apple-system"/>
              </a:rPr>
              <a:t>Let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-apple-system"/>
              </a:rPr>
              <a:t>및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-apple-system"/>
              </a:rPr>
              <a:t>Const (Block-Scoped Constructs Let and Const)</a:t>
            </a:r>
          </a:p>
          <a:p>
            <a:pPr marL="0" indent="0" algn="l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let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const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는 중괄호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("{}")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로 정의된 블록으로 유효 범위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(scope)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를 지정하는 새로운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var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, let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은 변수를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const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는 상수를 선언한다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var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와 다르게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let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으로 만든 변수를 </a:t>
            </a:r>
            <a:r>
              <a:rPr lang="ko-KR" altLang="en-US" dirty="0" err="1">
                <a:solidFill>
                  <a:srgbClr val="333333"/>
                </a:solidFill>
                <a:latin typeface="-apple-system"/>
              </a:rPr>
              <a:t>재선언하면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 이미 선언되었다는 에러 메시지가 </a:t>
            </a: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나온다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. (const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도 마찬가지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)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그렇다면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let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과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const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의 차이점은 무엇일까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?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이 둘의 차이점은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let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은 재선언은 불가하지만 재할당은 가능하다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하지만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const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는 둘 다 불가능하다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. </a:t>
            </a: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52B23-BD6B-47A6-8349-FF9667A8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8CC1325-E717-4471-80C8-C0B2832C7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98" y="2082969"/>
            <a:ext cx="7739762" cy="1015663"/>
          </a:xfrm>
          <a:prstGeom prst="rect">
            <a:avLst/>
          </a:prstGeom>
          <a:solidFill>
            <a:srgbClr val="FBFC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let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bathingape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’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console.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Fira Mono"/>
              </a:rPr>
              <a:t>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)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Arial Unicode MS"/>
                <a:ea typeface="Fira Mono"/>
              </a:rPr>
              <a:t>//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Arial Unicode MS"/>
                <a:ea typeface="Fira Mono"/>
              </a:rPr>
              <a:t>bathingape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let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'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javascript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’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console.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Fira Mono"/>
              </a:rPr>
              <a:t>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)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Arial Unicode MS"/>
                <a:ea typeface="Fira Mono"/>
              </a:rPr>
              <a:t>//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Arial Unicode MS"/>
                <a:ea typeface="Fira Mono"/>
              </a:rPr>
              <a:t>error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41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1"/>
            <a:ext cx="8596668" cy="54444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sz="2500" b="0" i="0" dirty="0">
                <a:solidFill>
                  <a:srgbClr val="202124"/>
                </a:solidFill>
                <a:effectLst/>
                <a:latin typeface="Apple SD Gothic Neo"/>
              </a:rPr>
              <a:t>✔ 여기서 잠깐 </a:t>
            </a:r>
            <a:r>
              <a:rPr lang="en-US" altLang="ko-KR" sz="2500" dirty="0">
                <a:solidFill>
                  <a:srgbClr val="202124"/>
                </a:solidFill>
                <a:latin typeface="Apple SD Gothic Neo"/>
              </a:rPr>
              <a:t>!</a:t>
            </a:r>
            <a:r>
              <a:rPr lang="en-US" altLang="ko-KR" sz="2500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sz="2500" b="0" i="0" dirty="0" err="1">
                <a:solidFill>
                  <a:srgbClr val="202124"/>
                </a:solidFill>
                <a:effectLst/>
                <a:latin typeface="Apple SD Gothic Neo"/>
              </a:rPr>
              <a:t>호이스팅</a:t>
            </a:r>
            <a:r>
              <a:rPr lang="en-US" altLang="ko-KR" sz="2500" b="0" i="0" dirty="0">
                <a:solidFill>
                  <a:srgbClr val="202124"/>
                </a:solidFill>
                <a:effectLst/>
                <a:latin typeface="Apple SD Gothic Neo"/>
              </a:rPr>
              <a:t>(Hoisting)</a:t>
            </a:r>
            <a:r>
              <a:rPr lang="ko-KR" altLang="en-US" sz="2500" b="0" i="0" dirty="0">
                <a:solidFill>
                  <a:srgbClr val="202124"/>
                </a:solidFill>
                <a:effectLst/>
                <a:latin typeface="Apple SD Gothic Neo"/>
              </a:rPr>
              <a:t>이란 무엇일까</a:t>
            </a:r>
            <a:r>
              <a:rPr lang="en-US" altLang="ko-KR" sz="2500" b="0" i="0" dirty="0">
                <a:solidFill>
                  <a:srgbClr val="202124"/>
                </a:solidFill>
                <a:effectLst/>
                <a:latin typeface="Apple SD Gothic Neo"/>
              </a:rPr>
              <a:t>?</a:t>
            </a:r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buNone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500" b="0" i="0" dirty="0" err="1">
                <a:solidFill>
                  <a:srgbClr val="202124"/>
                </a:solidFill>
                <a:effectLst/>
                <a:latin typeface="Apple SD Gothic Neo"/>
              </a:rPr>
              <a:t>호이스팅</a:t>
            </a:r>
            <a:r>
              <a:rPr lang="en-US" altLang="ko-KR" sz="2500" b="0" i="0" dirty="0">
                <a:solidFill>
                  <a:srgbClr val="202124"/>
                </a:solidFill>
                <a:effectLst/>
                <a:latin typeface="Apple SD Gothic Neo"/>
              </a:rPr>
              <a:t>(Hoisting)</a:t>
            </a:r>
            <a:r>
              <a:rPr lang="ko-KR" altLang="en-US" sz="2500" b="0" i="0" dirty="0">
                <a:solidFill>
                  <a:srgbClr val="202124"/>
                </a:solidFill>
                <a:effectLst/>
                <a:latin typeface="Apple SD Gothic Neo"/>
              </a:rPr>
              <a:t>은 모든 선언</a:t>
            </a:r>
            <a:r>
              <a:rPr lang="en-US" altLang="ko-KR" sz="2500" b="0" i="0" dirty="0">
                <a:solidFill>
                  <a:srgbClr val="202124"/>
                </a:solidFill>
                <a:effectLst/>
                <a:latin typeface="Apple SD Gothic Neo"/>
              </a:rPr>
              <a:t>(var, let, const, function </a:t>
            </a:r>
            <a:r>
              <a:rPr lang="ko-KR" altLang="en-US" sz="2500" b="0" i="0" dirty="0">
                <a:solidFill>
                  <a:srgbClr val="202124"/>
                </a:solidFill>
                <a:effectLst/>
                <a:latin typeface="Apple SD Gothic Neo"/>
              </a:rPr>
              <a:t>등</a:t>
            </a:r>
            <a:r>
              <a:rPr lang="en-US" altLang="ko-KR" sz="2500" b="0" i="0" dirty="0">
                <a:solidFill>
                  <a:srgbClr val="202124"/>
                </a:solidFill>
                <a:effectLst/>
                <a:latin typeface="Apple SD Gothic Neo"/>
              </a:rPr>
              <a:t>)</a:t>
            </a:r>
            <a:r>
              <a:rPr lang="ko-KR" altLang="en-US" sz="2500" b="0" i="0" dirty="0">
                <a:solidFill>
                  <a:srgbClr val="202124"/>
                </a:solidFill>
                <a:effectLst/>
                <a:latin typeface="Apple SD Gothic Neo"/>
              </a:rPr>
              <a:t>을 가장 위로 끌어올린다</a:t>
            </a:r>
            <a:r>
              <a:rPr lang="en-US" altLang="ko-KR" sz="2500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</a:p>
          <a:p>
            <a:pPr marL="0" indent="0">
              <a:buNone/>
            </a:pPr>
            <a:r>
              <a:rPr lang="ko-KR" altLang="en-US" sz="2500" b="0" i="0" dirty="0">
                <a:solidFill>
                  <a:srgbClr val="202124"/>
                </a:solidFill>
                <a:effectLst/>
                <a:latin typeface="Apple SD Gothic Neo"/>
              </a:rPr>
              <a:t>사전적 의미와 비슷하게 끌어올리는 역할을 한다</a:t>
            </a:r>
            <a:r>
              <a:rPr lang="en-US" altLang="ko-KR" sz="2500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</a:p>
          <a:p>
            <a:pPr marL="0" indent="0">
              <a:buNone/>
            </a:pPr>
            <a:endParaRPr lang="en-US" altLang="ko-KR" sz="2500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marL="0" indent="0">
              <a:buNone/>
            </a:pPr>
            <a:r>
              <a:rPr lang="ko-KR" altLang="en-US" sz="2500" b="0" i="0" dirty="0">
                <a:solidFill>
                  <a:srgbClr val="202124"/>
                </a:solidFill>
                <a:effectLst/>
                <a:latin typeface="Apple SD Gothic Neo"/>
              </a:rPr>
              <a:t>변수의 범위가 전역 범위인지 함수 범위인지에 따라서 다르게 동작될 수 있다</a:t>
            </a:r>
            <a:r>
              <a:rPr lang="en-US" altLang="ko-KR" sz="2500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</a:p>
          <a:p>
            <a:pPr marL="0" indent="0">
              <a:buNone/>
            </a:pPr>
            <a:endParaRPr lang="en-US" altLang="ko-KR" sz="2500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marL="0" indent="0">
              <a:buNone/>
            </a:pPr>
            <a:r>
              <a:rPr lang="en-US" altLang="ko-KR" sz="2500" b="0" i="0" dirty="0">
                <a:solidFill>
                  <a:srgbClr val="202124"/>
                </a:solidFill>
                <a:effectLst/>
                <a:latin typeface="Apple SD Gothic Neo"/>
              </a:rPr>
              <a:t>&lt;</a:t>
            </a:r>
            <a:r>
              <a:rPr lang="ko-KR" altLang="en-US" sz="2500" b="0" i="0" dirty="0">
                <a:solidFill>
                  <a:srgbClr val="202124"/>
                </a:solidFill>
                <a:effectLst/>
                <a:latin typeface="Apple SD Gothic Neo"/>
              </a:rPr>
              <a:t>전역 범위</a:t>
            </a:r>
            <a:r>
              <a:rPr lang="en-US" altLang="ko-KR" sz="2500" b="0" i="0" dirty="0">
                <a:solidFill>
                  <a:srgbClr val="202124"/>
                </a:solidFill>
                <a:effectLst/>
                <a:latin typeface="Apple SD Gothic Neo"/>
              </a:rPr>
              <a:t>(global scope)&gt;</a:t>
            </a:r>
          </a:p>
          <a:p>
            <a:pPr marL="0" indent="0">
              <a:buNone/>
            </a:pPr>
            <a:r>
              <a:rPr lang="ko-KR" altLang="en-US" sz="2500" b="0" i="0" dirty="0">
                <a:solidFill>
                  <a:srgbClr val="202124"/>
                </a:solidFill>
                <a:effectLst/>
                <a:latin typeface="Apple SD Gothic Neo"/>
              </a:rPr>
              <a:t>전역 범위에서는 스크립트 단위에서 최상단으로 끌어 올려진다</a:t>
            </a:r>
            <a:r>
              <a:rPr lang="en-US" altLang="ko-KR" sz="2500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</a:p>
          <a:p>
            <a:pPr marL="0" indent="0">
              <a:buNone/>
            </a:pPr>
            <a:endParaRPr lang="en-US" altLang="ko-KR" sz="2500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marL="0" indent="0">
              <a:buNone/>
            </a:pPr>
            <a:r>
              <a:rPr lang="en-US" altLang="ko-KR" sz="2500" b="0" i="0" dirty="0">
                <a:solidFill>
                  <a:srgbClr val="202124"/>
                </a:solidFill>
                <a:effectLst/>
                <a:latin typeface="Apple SD Gothic Neo"/>
              </a:rPr>
              <a:t>&lt;</a:t>
            </a:r>
            <a:r>
              <a:rPr lang="ko-KR" altLang="en-US" sz="2500" b="0" i="0" dirty="0">
                <a:solidFill>
                  <a:srgbClr val="202124"/>
                </a:solidFill>
                <a:effectLst/>
                <a:latin typeface="Apple SD Gothic Neo"/>
              </a:rPr>
              <a:t>함수 범위</a:t>
            </a:r>
            <a:r>
              <a:rPr lang="en-US" altLang="ko-KR" sz="2500" b="0" i="0" dirty="0">
                <a:solidFill>
                  <a:srgbClr val="202124"/>
                </a:solidFill>
                <a:effectLst/>
                <a:latin typeface="Apple SD Gothic Neo"/>
              </a:rPr>
              <a:t>(function scope)&gt;</a:t>
            </a:r>
          </a:p>
          <a:p>
            <a:pPr marL="0" indent="0">
              <a:buNone/>
            </a:pPr>
            <a:r>
              <a:rPr lang="ko-KR" altLang="en-US" sz="2500" b="0" i="0" dirty="0">
                <a:solidFill>
                  <a:srgbClr val="202124"/>
                </a:solidFill>
                <a:effectLst/>
                <a:latin typeface="Apple SD Gothic Neo"/>
              </a:rPr>
              <a:t>함수 범위에서는 해당 함수의 최상단으로 끌어 올려진다</a:t>
            </a:r>
            <a:r>
              <a:rPr lang="en-US" altLang="ko-KR" sz="2500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</a:p>
          <a:p>
            <a:pPr marL="0" indent="0">
              <a:buNone/>
            </a:pPr>
            <a:endParaRPr lang="en-US" altLang="ko-KR" sz="2500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marL="0" indent="0">
              <a:buNone/>
            </a:pPr>
            <a:r>
              <a:rPr lang="ko-KR" altLang="en-US" sz="2500" b="0" i="0" dirty="0">
                <a:solidFill>
                  <a:srgbClr val="202124"/>
                </a:solidFill>
                <a:effectLst/>
                <a:latin typeface="Apple SD Gothic Neo"/>
              </a:rPr>
              <a:t>단</a:t>
            </a:r>
            <a:r>
              <a:rPr lang="en-US" altLang="ko-KR" sz="2500" b="0" i="0" dirty="0">
                <a:solidFill>
                  <a:srgbClr val="202124"/>
                </a:solidFill>
                <a:effectLst/>
                <a:latin typeface="Apple SD Gothic Neo"/>
              </a:rPr>
              <a:t>, </a:t>
            </a:r>
            <a:r>
              <a:rPr lang="ko-KR" altLang="en-US" sz="2500" b="0" i="0" dirty="0">
                <a:solidFill>
                  <a:srgbClr val="202124"/>
                </a:solidFill>
                <a:effectLst/>
                <a:latin typeface="Apple SD Gothic Neo"/>
              </a:rPr>
              <a:t>최상단으로 끌어 올려지는 건 변수의 선언과 할당 내용 모두를 끌어 올리는 것이 아닌 선언만 끌어 올려지게 된다</a:t>
            </a:r>
            <a:r>
              <a:rPr lang="en-US" altLang="ko-KR" sz="2500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83206A-BEEB-4D84-8939-E7104248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22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1"/>
            <a:ext cx="8596668" cy="580958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-apple-system"/>
              </a:rPr>
              <a:t>9.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-apple-system"/>
              </a:rPr>
              <a:t>클래스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-apple-system"/>
              </a:rPr>
              <a:t>(Classes)</a:t>
            </a:r>
          </a:p>
          <a:p>
            <a:pPr marL="0" indent="0" algn="l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ES6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에는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class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키워드가 추가되어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ES5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prototype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기반 상속보다 명확하게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class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를 정의할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 get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set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키워드 외에도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static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키워드를 사용해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static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메소드를 정의하는 것도 가능하다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constructor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class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내부에 하나만 존재할 수 있으며 메소드 정의에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function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또는 콜론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(":")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이 더이상 필요하지 않다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, property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의 경우 메소드와 달리 생성자에서 값을 할당해야 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52B23-BD6B-47A6-8349-FF9667A8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5DC4DC5-89E3-46CA-85E5-5BBE998DD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98" y="2350475"/>
            <a:ext cx="7739762" cy="190305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{},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[]) {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.name =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.url =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4078C0"/>
                </a:solidFill>
                <a:effectLst/>
                <a:latin typeface="Consolas" panose="020B0609020204030204" pitchFamily="49" charset="0"/>
                <a:hlinkClick r:id="rId2"/>
              </a:rPr>
              <a:t>http://azat.co/api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.options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}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: ${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 }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661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1"/>
            <a:ext cx="8596668" cy="580958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또한 아래의 예시와 같이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class NAME extends PARENT_NAME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형식으로 상속이 가능하다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상속시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부모 생성자를 호출하기 위해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super()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를 사용할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생성자가 아닌 메소드에서는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super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키워드를 사용해서 부모 메소드에 접근한다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class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는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get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과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set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키워드를 사용할 수 있으며 선언된 함수는 아래와 같이 사용할 수 있다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위 예시를 실행하면 아래와 같은 결과를 얻을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52B23-BD6B-47A6-8349-FF9667A8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47A1D8C-9F44-4E70-BA3B-C6F42F8DB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98" y="1497298"/>
            <a:ext cx="7739762" cy="230316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AccountModel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}, [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'32113123123'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'524214691'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.name =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.url +=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accounts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/’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accountsData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calculated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attribute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...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XHR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88B5F77-7C9A-4B19-9F40-680A89FB2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98" y="4644370"/>
            <a:ext cx="4435510" cy="70272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accounts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AccountModel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accounts.getName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'Data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%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accounts.accountsData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6D82462C-EF0C-4677-8507-3510C9859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98" y="5888389"/>
            <a:ext cx="7739762" cy="30261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%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32113123123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524214691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968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1"/>
            <a:ext cx="8596668" cy="5444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2-3-(3) 2020 Java Script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트렌드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이하 내용은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전세계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137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나라에서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23,765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명의 개발자를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대상으로한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설문조사를 바탕으로 기록된 설문조사 내용입니다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333333"/>
                </a:solidFill>
                <a:latin typeface="-apple-system"/>
              </a:rPr>
              <a:t>1.  </a:t>
            </a:r>
            <a:r>
              <a:rPr lang="ko-KR" altLang="en-US" b="1" dirty="0">
                <a:solidFill>
                  <a:srgbClr val="333333"/>
                </a:solidFill>
                <a:latin typeface="-apple-system"/>
              </a:rPr>
              <a:t>자바스크립트 취향 </a:t>
            </a: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만족도 </a:t>
            </a:r>
            <a:r>
              <a:rPr lang="en-US" altLang="ko-KR" dirty="0"/>
              <a:t>1</a:t>
            </a:r>
            <a:r>
              <a:rPr lang="ko-KR" altLang="en-US" dirty="0"/>
              <a:t>위 </a:t>
            </a:r>
            <a:r>
              <a:rPr lang="en-US" altLang="ko-KR" dirty="0"/>
              <a:t>TypeScript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52B23-BD6B-47A6-8349-FF9667A8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46833C-EC76-48CB-B0A2-C242D1D82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06620"/>
            <a:ext cx="10878196" cy="258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99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1"/>
            <a:ext cx="8596668" cy="5809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333333"/>
                </a:solidFill>
                <a:latin typeface="-apple-system"/>
              </a:rPr>
              <a:t>2. </a:t>
            </a:r>
            <a:r>
              <a:rPr lang="ko-KR" altLang="en-US" b="1" dirty="0" err="1">
                <a:solidFill>
                  <a:srgbClr val="333333"/>
                </a:solidFill>
                <a:latin typeface="-apple-system"/>
              </a:rPr>
              <a:t>프론트엔드</a:t>
            </a:r>
            <a:r>
              <a:rPr lang="ko-KR" altLang="en-US" b="1" dirty="0">
                <a:solidFill>
                  <a:srgbClr val="333333"/>
                </a:solidFill>
                <a:latin typeface="-apple-system"/>
              </a:rPr>
              <a:t> 프레임워크</a:t>
            </a: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333333"/>
                </a:solidFill>
                <a:latin typeface="-apple-system"/>
              </a:rPr>
              <a:t>	- </a:t>
            </a:r>
            <a:r>
              <a:rPr lang="ko-KR" altLang="en-US" b="1" dirty="0">
                <a:solidFill>
                  <a:srgbClr val="333333"/>
                </a:solidFill>
                <a:latin typeface="-apple-system"/>
              </a:rPr>
              <a:t>사용량</a:t>
            </a: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rgbClr val="333333"/>
                </a:solidFill>
                <a:latin typeface="-apple-system"/>
              </a:rPr>
              <a:t>사용량 </a:t>
            </a:r>
            <a:r>
              <a:rPr lang="en-US" altLang="ko-KR" b="1" dirty="0">
                <a:solidFill>
                  <a:srgbClr val="333333"/>
                </a:solidFill>
                <a:latin typeface="-apple-system"/>
              </a:rPr>
              <a:t>1</a:t>
            </a:r>
            <a:r>
              <a:rPr lang="ko-KR" altLang="en-US" b="1" dirty="0">
                <a:solidFill>
                  <a:srgbClr val="333333"/>
                </a:solidFill>
                <a:latin typeface="-apple-system"/>
              </a:rPr>
              <a:t>위 </a:t>
            </a:r>
            <a:r>
              <a:rPr lang="en-US" altLang="ko-KR" b="1" dirty="0">
                <a:solidFill>
                  <a:srgbClr val="333333"/>
                </a:solidFill>
                <a:latin typeface="-apple-system"/>
              </a:rPr>
              <a:t>: React</a:t>
            </a: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52B23-BD6B-47A6-8349-FF9667A8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3CB175-497C-436E-A642-CAE9C1886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30" y="1578718"/>
            <a:ext cx="9972675" cy="388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76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1"/>
            <a:ext cx="8596668" cy="5809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333333"/>
                </a:solidFill>
                <a:latin typeface="-apple-system"/>
              </a:rPr>
              <a:t>2. </a:t>
            </a:r>
            <a:r>
              <a:rPr lang="ko-KR" altLang="en-US" b="1" dirty="0" err="1">
                <a:solidFill>
                  <a:srgbClr val="333333"/>
                </a:solidFill>
                <a:latin typeface="-apple-system"/>
              </a:rPr>
              <a:t>프론트엔드</a:t>
            </a:r>
            <a:r>
              <a:rPr lang="ko-KR" altLang="en-US" b="1" dirty="0">
                <a:solidFill>
                  <a:srgbClr val="333333"/>
                </a:solidFill>
                <a:latin typeface="-apple-system"/>
              </a:rPr>
              <a:t> 프레임워크</a:t>
            </a: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333333"/>
                </a:solidFill>
                <a:latin typeface="-apple-system"/>
              </a:rPr>
              <a:t>	- </a:t>
            </a:r>
            <a:r>
              <a:rPr lang="ko-KR" altLang="en-US" b="1" dirty="0">
                <a:solidFill>
                  <a:srgbClr val="333333"/>
                </a:solidFill>
                <a:latin typeface="-apple-system"/>
              </a:rPr>
              <a:t>만족도</a:t>
            </a: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rgbClr val="333333"/>
                </a:solidFill>
                <a:latin typeface="-apple-system"/>
              </a:rPr>
              <a:t>만족도 </a:t>
            </a:r>
            <a:r>
              <a:rPr lang="en-US" altLang="ko-KR" b="1" dirty="0">
                <a:solidFill>
                  <a:srgbClr val="333333"/>
                </a:solidFill>
                <a:latin typeface="-apple-system"/>
              </a:rPr>
              <a:t>1</a:t>
            </a:r>
            <a:r>
              <a:rPr lang="ko-KR" altLang="en-US" b="1" dirty="0">
                <a:solidFill>
                  <a:srgbClr val="333333"/>
                </a:solidFill>
                <a:latin typeface="-apple-system"/>
              </a:rPr>
              <a:t>위 </a:t>
            </a:r>
            <a:r>
              <a:rPr lang="en-US" altLang="ko-KR" b="1" dirty="0">
                <a:solidFill>
                  <a:srgbClr val="333333"/>
                </a:solidFill>
                <a:latin typeface="-apple-system"/>
              </a:rPr>
              <a:t>: </a:t>
            </a:r>
            <a:r>
              <a:rPr lang="ko-KR" altLang="en-US" b="1" dirty="0">
                <a:solidFill>
                  <a:srgbClr val="333333"/>
                </a:solidFill>
                <a:latin typeface="-apple-system"/>
              </a:rPr>
              <a:t>가상 돔을 쓰지않고 바닐라 </a:t>
            </a:r>
            <a:r>
              <a:rPr lang="en-US" altLang="ko-KR" b="1" dirty="0" err="1">
                <a:solidFill>
                  <a:srgbClr val="333333"/>
                </a:solidFill>
                <a:latin typeface="-apple-system"/>
              </a:rPr>
              <a:t>js</a:t>
            </a:r>
            <a:r>
              <a:rPr lang="ko-KR" altLang="en-US" b="1" dirty="0">
                <a:solidFill>
                  <a:srgbClr val="333333"/>
                </a:solidFill>
                <a:latin typeface="-apple-system"/>
              </a:rPr>
              <a:t>로 컴파일 하는 </a:t>
            </a:r>
            <a:r>
              <a:rPr lang="en-US" altLang="ko-KR" b="1" dirty="0">
                <a:solidFill>
                  <a:srgbClr val="333333"/>
                </a:solidFill>
                <a:latin typeface="-apple-system"/>
              </a:rPr>
              <a:t>Svelte </a:t>
            </a: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52B23-BD6B-47A6-8349-FF9667A8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47CE3F-8566-4ECA-B438-5F6DB8702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1" y="1587874"/>
            <a:ext cx="10080270" cy="379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44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1"/>
            <a:ext cx="8596668" cy="5809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333333"/>
                </a:solidFill>
                <a:latin typeface="-apple-system"/>
              </a:rPr>
              <a:t>3. </a:t>
            </a:r>
            <a:r>
              <a:rPr lang="ko-KR" altLang="en-US" b="1" dirty="0">
                <a:solidFill>
                  <a:srgbClr val="333333"/>
                </a:solidFill>
                <a:latin typeface="-apple-system"/>
              </a:rPr>
              <a:t>데이터계층</a:t>
            </a: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333333"/>
                </a:solidFill>
                <a:latin typeface="-apple-system"/>
              </a:rPr>
              <a:t>	- </a:t>
            </a:r>
            <a:r>
              <a:rPr lang="ko-KR" altLang="en-US" b="1" dirty="0">
                <a:solidFill>
                  <a:srgbClr val="333333"/>
                </a:solidFill>
                <a:latin typeface="-apple-system"/>
              </a:rPr>
              <a:t>사용량</a:t>
            </a: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rgbClr val="333333"/>
                </a:solidFill>
                <a:latin typeface="-apple-system"/>
              </a:rPr>
              <a:t>사용량 </a:t>
            </a:r>
            <a:r>
              <a:rPr lang="en-US" altLang="ko-KR" b="1" dirty="0">
                <a:solidFill>
                  <a:srgbClr val="333333"/>
                </a:solidFill>
                <a:latin typeface="-apple-system"/>
              </a:rPr>
              <a:t>1</a:t>
            </a:r>
            <a:r>
              <a:rPr lang="ko-KR" altLang="en-US" b="1" dirty="0">
                <a:solidFill>
                  <a:srgbClr val="333333"/>
                </a:solidFill>
                <a:latin typeface="-apple-system"/>
              </a:rPr>
              <a:t>위 </a:t>
            </a:r>
            <a:r>
              <a:rPr lang="en-US" altLang="ko-KR" b="1" dirty="0">
                <a:solidFill>
                  <a:srgbClr val="333333"/>
                </a:solidFill>
                <a:latin typeface="-apple-system"/>
              </a:rPr>
              <a:t>: Redux</a:t>
            </a: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52B23-BD6B-47A6-8349-FF9667A8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83393B-3E01-43CE-A2B7-C05114719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68156"/>
            <a:ext cx="10748308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0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1"/>
            <a:ext cx="8596668" cy="5809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333333"/>
                </a:solidFill>
                <a:latin typeface="-apple-system"/>
              </a:rPr>
              <a:t>3. </a:t>
            </a:r>
            <a:r>
              <a:rPr lang="ko-KR" altLang="en-US" b="1" dirty="0">
                <a:solidFill>
                  <a:srgbClr val="333333"/>
                </a:solidFill>
                <a:latin typeface="-apple-system"/>
              </a:rPr>
              <a:t>데이터계층</a:t>
            </a: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333333"/>
                </a:solidFill>
                <a:latin typeface="-apple-system"/>
              </a:rPr>
              <a:t>	- </a:t>
            </a:r>
            <a:r>
              <a:rPr lang="ko-KR" altLang="en-US" b="1" dirty="0">
                <a:solidFill>
                  <a:srgbClr val="333333"/>
                </a:solidFill>
                <a:latin typeface="-apple-system"/>
              </a:rPr>
              <a:t>만족도</a:t>
            </a: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rgbClr val="333333"/>
                </a:solidFill>
                <a:latin typeface="-apple-system"/>
              </a:rPr>
              <a:t>만족도</a:t>
            </a:r>
            <a:r>
              <a:rPr lang="en-US" altLang="ko-KR" b="1" dirty="0">
                <a:solidFill>
                  <a:srgbClr val="333333"/>
                </a:solidFill>
                <a:latin typeface="-apple-system"/>
              </a:rPr>
              <a:t>1</a:t>
            </a:r>
            <a:r>
              <a:rPr lang="ko-KR" altLang="en-US" b="1" dirty="0">
                <a:solidFill>
                  <a:srgbClr val="333333"/>
                </a:solidFill>
                <a:latin typeface="-apple-system"/>
              </a:rPr>
              <a:t>위 </a:t>
            </a:r>
            <a:r>
              <a:rPr lang="en-US" altLang="ko-KR" b="1" dirty="0">
                <a:solidFill>
                  <a:srgbClr val="333333"/>
                </a:solidFill>
                <a:latin typeface="-apple-system"/>
              </a:rPr>
              <a:t>: REST API</a:t>
            </a:r>
            <a:r>
              <a:rPr lang="ko-KR" altLang="en-US" b="1" dirty="0">
                <a:solidFill>
                  <a:srgbClr val="333333"/>
                </a:solidFill>
                <a:latin typeface="-apple-system"/>
              </a:rPr>
              <a:t>를 대체 할 </a:t>
            </a:r>
            <a:r>
              <a:rPr lang="en-US" altLang="ko-KR" b="1" dirty="0" err="1">
                <a:solidFill>
                  <a:srgbClr val="333333"/>
                </a:solidFill>
                <a:latin typeface="-apple-system"/>
              </a:rPr>
              <a:t>Graphql</a:t>
            </a: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52B23-BD6B-47A6-8349-FF9667A8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CA694D-70A6-4B41-9F52-E8351C4DC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50" y="1837845"/>
            <a:ext cx="10540499" cy="318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1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41C99-5DB7-493B-9F56-7277310F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387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브라우저란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7301"/>
            <a:ext cx="8596668" cy="4784062"/>
          </a:xfrm>
        </p:spPr>
        <p:txBody>
          <a:bodyPr/>
          <a:lstStyle/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1-1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브라우저의 차이</a:t>
            </a:r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9DACC-A260-4BFD-9CFF-31A9503A642A}"/>
              </a:ext>
            </a:extLst>
          </p:cNvPr>
          <p:cNvSpPr txBox="1"/>
          <p:nvPr/>
        </p:nvSpPr>
        <p:spPr>
          <a:xfrm>
            <a:off x="1028700" y="2438400"/>
            <a:ext cx="79914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/>
              <a:t>인터넷은 컴퓨터가 서로 연결되어 통신을 주고받는 컴퓨터 간의 네트워크 클라이언트와 서버로 구성됨 </a:t>
            </a:r>
            <a:r>
              <a:rPr lang="en-US" altLang="ko-KR" sz="2000" dirty="0"/>
              <a:t>TCP/IP</a:t>
            </a:r>
            <a:r>
              <a:rPr lang="ko-KR" altLang="en-US" sz="2000" dirty="0"/>
              <a:t>라는 기본 프로토콜을 통해 제공된다</a:t>
            </a:r>
            <a:r>
              <a:rPr lang="en-US" altLang="ko-KR" sz="2000" dirty="0"/>
              <a:t>.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ko-KR" altLang="en-US" sz="2000" dirty="0"/>
              <a:t>웹은 그 인터넷 상의 정보가 얽혀 있는 무형의 정보 네트워크를 뜻한다</a:t>
            </a:r>
            <a:r>
              <a:rPr lang="en-US" altLang="ko-KR" sz="2000" dirty="0"/>
              <a:t>.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ko-KR" altLang="en-US" sz="2000" dirty="0"/>
              <a:t>유저가 웹 페이지에 포함된 하이퍼링크를 따라 다른 웹페이지로 계속 이동하는 것을 웹 서핑</a:t>
            </a:r>
            <a:r>
              <a:rPr lang="en-US" altLang="ko-KR" sz="2000" dirty="0"/>
              <a:t>(web </a:t>
            </a:r>
            <a:r>
              <a:rPr lang="en-US" altLang="ko-KR" sz="2000" dirty="0" err="1"/>
              <a:t>serfing</a:t>
            </a:r>
            <a:r>
              <a:rPr lang="en-US" altLang="ko-KR" sz="2000" dirty="0"/>
              <a:t>)</a:t>
            </a:r>
            <a:r>
              <a:rPr lang="ko-KR" altLang="en-US" sz="2000" dirty="0"/>
              <a:t>이라고 하며</a:t>
            </a:r>
            <a:r>
              <a:rPr lang="en-US" altLang="ko-KR" sz="2000" dirty="0"/>
              <a:t>, </a:t>
            </a:r>
            <a:r>
              <a:rPr lang="ko-KR" altLang="en-US" sz="2000" dirty="0"/>
              <a:t>이때 유저가 웹페이지를 보기위해 사용하는 프로그램을 웹 브라우저</a:t>
            </a:r>
            <a:r>
              <a:rPr lang="en-US" altLang="ko-KR" sz="2000" dirty="0"/>
              <a:t>(web browser)</a:t>
            </a:r>
            <a:r>
              <a:rPr lang="ko-KR" altLang="en-US" sz="2000" dirty="0"/>
              <a:t>라고 한다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38D7C-A3C2-4391-997C-8663FAB6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183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1"/>
            <a:ext cx="8596668" cy="5809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333333"/>
                </a:solidFill>
                <a:latin typeface="-apple-system"/>
              </a:rPr>
              <a:t>3. </a:t>
            </a:r>
            <a:r>
              <a:rPr lang="ko-KR" altLang="en-US" b="1" dirty="0" err="1">
                <a:solidFill>
                  <a:srgbClr val="333333"/>
                </a:solidFill>
                <a:latin typeface="-apple-system"/>
              </a:rPr>
              <a:t>백엔드</a:t>
            </a:r>
            <a:r>
              <a:rPr lang="ko-KR" altLang="en-US" b="1" dirty="0">
                <a:solidFill>
                  <a:srgbClr val="333333"/>
                </a:solidFill>
                <a:latin typeface="-apple-system"/>
              </a:rPr>
              <a:t> 프레임워크</a:t>
            </a: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333333"/>
                </a:solidFill>
                <a:latin typeface="-apple-system"/>
              </a:rPr>
              <a:t>	- </a:t>
            </a:r>
            <a:r>
              <a:rPr lang="ko-KR" altLang="en-US" b="1" dirty="0">
                <a:solidFill>
                  <a:srgbClr val="333333"/>
                </a:solidFill>
                <a:latin typeface="-apple-system"/>
              </a:rPr>
              <a:t>사용량</a:t>
            </a: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rgbClr val="333333"/>
                </a:solidFill>
                <a:latin typeface="-apple-system"/>
              </a:rPr>
              <a:t>사용량</a:t>
            </a:r>
            <a:r>
              <a:rPr lang="en-US" altLang="ko-KR" b="1" dirty="0">
                <a:solidFill>
                  <a:srgbClr val="333333"/>
                </a:solidFill>
                <a:latin typeface="-apple-system"/>
              </a:rPr>
              <a:t> 1</a:t>
            </a:r>
            <a:r>
              <a:rPr lang="ko-KR" altLang="en-US" b="1" dirty="0">
                <a:solidFill>
                  <a:srgbClr val="333333"/>
                </a:solidFill>
                <a:latin typeface="-apple-system"/>
              </a:rPr>
              <a:t>위 </a:t>
            </a:r>
            <a:r>
              <a:rPr lang="en-US" altLang="ko-KR" b="1" dirty="0">
                <a:solidFill>
                  <a:srgbClr val="333333"/>
                </a:solidFill>
                <a:latin typeface="-apple-system"/>
              </a:rPr>
              <a:t>:</a:t>
            </a:r>
            <a:r>
              <a:rPr lang="ko-KR" altLang="en-US" b="1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ko-KR" b="1" dirty="0">
                <a:solidFill>
                  <a:srgbClr val="333333"/>
                </a:solidFill>
                <a:latin typeface="-apple-system"/>
              </a:rPr>
              <a:t>Express , </a:t>
            </a:r>
            <a:r>
              <a:rPr lang="ko-KR" altLang="en-US" b="1" dirty="0">
                <a:solidFill>
                  <a:srgbClr val="333333"/>
                </a:solidFill>
                <a:latin typeface="-apple-system"/>
              </a:rPr>
              <a:t>만족도 부분 공동 </a:t>
            </a:r>
            <a:r>
              <a:rPr lang="en-US" altLang="ko-KR" b="1" dirty="0">
                <a:solidFill>
                  <a:srgbClr val="333333"/>
                </a:solidFill>
                <a:latin typeface="-apple-system"/>
              </a:rPr>
              <a:t>1</a:t>
            </a:r>
            <a:r>
              <a:rPr lang="ko-KR" altLang="en-US" b="1" dirty="0">
                <a:solidFill>
                  <a:srgbClr val="333333"/>
                </a:solidFill>
                <a:latin typeface="-apple-system"/>
              </a:rPr>
              <a:t>위 </a:t>
            </a:r>
            <a:r>
              <a:rPr lang="en-US" altLang="ko-KR" b="1" dirty="0">
                <a:solidFill>
                  <a:srgbClr val="333333"/>
                </a:solidFill>
                <a:latin typeface="-apple-system"/>
              </a:rPr>
              <a:t>: Next.js, Express</a:t>
            </a: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52B23-BD6B-47A6-8349-FF9667A8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D79584-56CF-42A9-97AE-8AC716859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79" y="1425575"/>
            <a:ext cx="9460241" cy="40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90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41C99-5DB7-493B-9F56-7277310F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387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HTTP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Socket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7301"/>
            <a:ext cx="8596668" cy="4784062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ko-KR" altLang="en-US" sz="1800" dirty="0"/>
              <a:t>일반적으로 클라이언트에서 필요로 하는 데이터들은 </a:t>
            </a:r>
            <a:r>
              <a:rPr lang="en-US" altLang="ko-KR" sz="1800" dirty="0"/>
              <a:t>Server</a:t>
            </a:r>
            <a:r>
              <a:rPr lang="ko-KR" altLang="en-US" sz="1800" dirty="0"/>
              <a:t>가 관리하게 된다</a:t>
            </a:r>
            <a:r>
              <a:rPr lang="en-US" altLang="ko-KR" sz="1800" dirty="0"/>
              <a:t>. </a:t>
            </a:r>
            <a:r>
              <a:rPr lang="ko-KR" altLang="en-US" sz="1800" dirty="0"/>
              <a:t>클라이언트가 웹서버로</a:t>
            </a:r>
          </a:p>
          <a:p>
            <a:pPr marL="0" indent="0" algn="just">
              <a:buNone/>
            </a:pPr>
            <a:r>
              <a:rPr lang="ko-KR" altLang="en-US" sz="1800" dirty="0"/>
              <a:t>원하는 데이터 요청을 보내고</a:t>
            </a:r>
            <a:r>
              <a:rPr lang="en-US" altLang="ko-KR" sz="1800" dirty="0"/>
              <a:t>, </a:t>
            </a:r>
            <a:r>
              <a:rPr lang="ko-KR" altLang="en-US" sz="1800" dirty="0"/>
              <a:t>서버에서는 클라이언트가 요청한 데이터를 응답해 주기 위해서는 크게 </a:t>
            </a:r>
            <a:r>
              <a:rPr lang="en-US" altLang="ko-KR" sz="1800" dirty="0"/>
              <a:t>2</a:t>
            </a:r>
            <a:r>
              <a:rPr lang="ko-KR" altLang="en-US" sz="1800" dirty="0"/>
              <a:t>가지 </a:t>
            </a:r>
          </a:p>
          <a:p>
            <a:pPr marL="0" indent="0" algn="just">
              <a:buNone/>
            </a:pPr>
            <a:r>
              <a:rPr lang="ko-KR" altLang="en-US" sz="1800" dirty="0"/>
              <a:t>통신 방식이 존재한다</a:t>
            </a:r>
            <a:r>
              <a:rPr lang="en-US" altLang="ko-KR" sz="1800" dirty="0"/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3-1 HTTP(Hypertext Transfer Protocol)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팀 </a:t>
            </a:r>
            <a:r>
              <a:rPr lang="ko-KR" altLang="en-US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버너스리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(Tim Berners-Lee)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그가 속한 팀은 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CERN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뿐만 아니라 웹 브라우저 및 웹 브라우저 관련 기술과 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발명하였습니다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문서화된 최초의 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버전은 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 v0.9(1991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HTTP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서버와 클라이언트가 인터넷상에서 데이터를 주고받기 위한 프로토콜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(protocol)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HTTP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계속 발전하여 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HTTP/2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버전이 등장한 상태입니다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38D7C-A3C2-4391-997C-8663FAB6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89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1"/>
            <a:ext cx="8596668" cy="5809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b="0" i="0" dirty="0">
                <a:solidFill>
                  <a:srgbClr val="202124"/>
                </a:solidFill>
                <a:effectLst/>
                <a:latin typeface="Apple SD Gothic Neo"/>
              </a:rPr>
              <a:t>✔ 여기서 잠깐 </a:t>
            </a:r>
            <a:r>
              <a:rPr lang="en-US" altLang="ko-KR" sz="1500" b="0" i="0" dirty="0">
                <a:solidFill>
                  <a:srgbClr val="202124"/>
                </a:solidFill>
                <a:effectLst/>
                <a:latin typeface="Apple SD Gothic Neo"/>
              </a:rPr>
              <a:t>! Protocol</a:t>
            </a:r>
            <a:r>
              <a:rPr lang="ko-KR" altLang="en-US" sz="1500" b="0" i="0" dirty="0">
                <a:solidFill>
                  <a:srgbClr val="202124"/>
                </a:solidFill>
                <a:effectLst/>
                <a:latin typeface="Apple SD Gothic Neo"/>
              </a:rPr>
              <a:t>이란</a:t>
            </a:r>
            <a:r>
              <a:rPr lang="en-US" altLang="ko-KR" sz="1500" b="0" i="0" dirty="0">
                <a:solidFill>
                  <a:srgbClr val="202124"/>
                </a:solidFill>
                <a:effectLst/>
                <a:latin typeface="Apple SD Gothic Neo"/>
              </a:rPr>
              <a:t>?</a:t>
            </a:r>
          </a:p>
          <a:p>
            <a:pPr marL="0" indent="0">
              <a:buNone/>
            </a:pP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시스템이 원활하게 통신할 수 있게 해주는 통신 규약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buNone/>
            </a:pP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marL="0" indent="0">
              <a:buNone/>
            </a:pPr>
            <a:endParaRPr lang="en-US" altLang="ko-KR" sz="1500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marL="0" indent="0">
              <a:buNone/>
            </a:pPr>
            <a:endParaRPr lang="en-US" altLang="ko-KR" sz="1500" dirty="0">
              <a:solidFill>
                <a:srgbClr val="202124"/>
              </a:solidFill>
              <a:latin typeface="Apple SD Gothic Neo"/>
            </a:endParaRPr>
          </a:p>
          <a:p>
            <a:pPr marL="0" indent="0">
              <a:buNone/>
            </a:pPr>
            <a:endParaRPr lang="en-US" altLang="ko-KR" sz="1500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marL="0" indent="0">
              <a:buNone/>
            </a:pPr>
            <a:r>
              <a:rPr lang="ko-KR" altLang="en-US" sz="1500" b="0" i="0" dirty="0">
                <a:solidFill>
                  <a:srgbClr val="202124"/>
                </a:solidFill>
                <a:effectLst/>
                <a:latin typeface="Apple SD Gothic Neo"/>
              </a:rPr>
              <a:t>✔ 그렇다면</a:t>
            </a:r>
            <a:r>
              <a:rPr lang="en-US" altLang="ko-KR" sz="1500" b="0" i="0" dirty="0">
                <a:solidFill>
                  <a:srgbClr val="202124"/>
                </a:solidFill>
                <a:effectLst/>
                <a:latin typeface="Apple SD Gothic Neo"/>
              </a:rPr>
              <a:t> TCP</a:t>
            </a:r>
            <a:r>
              <a:rPr lang="ko-KR" altLang="en-US" sz="1500" b="0" i="0" dirty="0">
                <a:solidFill>
                  <a:srgbClr val="202124"/>
                </a:solidFill>
                <a:effectLst/>
                <a:latin typeface="Apple SD Gothic Neo"/>
              </a:rPr>
              <a:t>와 </a:t>
            </a:r>
            <a:r>
              <a:rPr lang="en-US" altLang="ko-KR" sz="1500" b="0" i="0" dirty="0">
                <a:solidFill>
                  <a:srgbClr val="202124"/>
                </a:solidFill>
                <a:effectLst/>
                <a:latin typeface="Apple SD Gothic Neo"/>
              </a:rPr>
              <a:t>HTTP</a:t>
            </a:r>
            <a:r>
              <a:rPr lang="ko-KR" altLang="en-US" sz="1500" dirty="0">
                <a:solidFill>
                  <a:srgbClr val="202124"/>
                </a:solidFill>
                <a:latin typeface="Apple SD Gothic Neo"/>
              </a:rPr>
              <a:t>는 무슨 관계일까</a:t>
            </a:r>
            <a:r>
              <a:rPr lang="en-US" altLang="ko-KR" sz="1500" dirty="0">
                <a:solidFill>
                  <a:srgbClr val="202124"/>
                </a:solidFill>
                <a:latin typeface="Apple SD Gothic Neo"/>
              </a:rPr>
              <a:t>?</a:t>
            </a:r>
          </a:p>
          <a:p>
            <a:pPr marL="0" indent="0">
              <a:buNone/>
            </a:pPr>
            <a:r>
              <a:rPr lang="en-US" altLang="ko-KR" sz="1500" b="0" i="0" dirty="0" err="1">
                <a:solidFill>
                  <a:srgbClr val="202124"/>
                </a:solidFill>
                <a:effectLst/>
                <a:latin typeface="Apple SD Gothic Neo"/>
              </a:rPr>
              <a:t>Tcp</a:t>
            </a:r>
            <a:r>
              <a:rPr lang="ko-KR" altLang="en-US" sz="1500" b="0" i="0" dirty="0">
                <a:solidFill>
                  <a:srgbClr val="202124"/>
                </a:solidFill>
                <a:effectLst/>
                <a:latin typeface="Apple SD Gothic Neo"/>
              </a:rPr>
              <a:t>는 전송계층에서 동작한다</a:t>
            </a:r>
            <a:r>
              <a:rPr lang="en-US" altLang="ko-KR" sz="1500" b="0" i="0" dirty="0">
                <a:solidFill>
                  <a:srgbClr val="202124"/>
                </a:solidFill>
                <a:effectLst/>
                <a:latin typeface="Apple SD Gothic Neo"/>
              </a:rPr>
              <a:t>. </a:t>
            </a:r>
          </a:p>
          <a:p>
            <a:pPr marL="0" indent="0">
              <a:buNone/>
            </a:pPr>
            <a:r>
              <a:rPr lang="en-US" altLang="ko-KR" sz="1500" b="0" i="0" dirty="0">
                <a:solidFill>
                  <a:srgbClr val="202124"/>
                </a:solidFill>
                <a:effectLst/>
                <a:latin typeface="Apple SD Gothic Neo"/>
              </a:rPr>
              <a:t>http</a:t>
            </a:r>
            <a:r>
              <a:rPr lang="ko-KR" altLang="en-US" sz="1500" b="0" i="0" dirty="0">
                <a:solidFill>
                  <a:srgbClr val="202124"/>
                </a:solidFill>
                <a:effectLst/>
                <a:latin typeface="Apple SD Gothic Neo"/>
              </a:rPr>
              <a:t>는 응용</a:t>
            </a:r>
            <a:r>
              <a:rPr lang="en-US" altLang="ko-KR" sz="1500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sz="1500" b="0" i="0" dirty="0">
                <a:solidFill>
                  <a:srgbClr val="202124"/>
                </a:solidFill>
                <a:effectLst/>
                <a:latin typeface="Apple SD Gothic Neo"/>
              </a:rPr>
              <a:t>계층에서 동작 한다</a:t>
            </a:r>
            <a:r>
              <a:rPr lang="en-US" altLang="ko-KR" sz="1500" b="0" i="0" dirty="0">
                <a:solidFill>
                  <a:srgbClr val="202124"/>
                </a:solidFill>
                <a:effectLst/>
                <a:latin typeface="Apple SD Gothic Neo"/>
              </a:rPr>
              <a:t>. </a:t>
            </a:r>
            <a:r>
              <a:rPr lang="ko-KR" altLang="en-US" sz="1500" b="0" i="0" dirty="0">
                <a:solidFill>
                  <a:srgbClr val="202124"/>
                </a:solidFill>
                <a:effectLst/>
                <a:latin typeface="Apple SD Gothic Neo"/>
              </a:rPr>
              <a:t>개념적으로 살펴 보자면 </a:t>
            </a:r>
            <a:r>
              <a:rPr lang="en-US" altLang="ko-KR" sz="1500" b="0" i="0" dirty="0">
                <a:solidFill>
                  <a:srgbClr val="202124"/>
                </a:solidFill>
                <a:effectLst/>
                <a:latin typeface="Apple SD Gothic Neo"/>
              </a:rPr>
              <a:t>HTTP, HTTPS, FTP </a:t>
            </a:r>
            <a:r>
              <a:rPr lang="ko-KR" altLang="en-US" sz="1500" b="0" i="0" dirty="0">
                <a:solidFill>
                  <a:srgbClr val="202124"/>
                </a:solidFill>
                <a:effectLst/>
                <a:latin typeface="Apple SD Gothic Neo"/>
              </a:rPr>
              <a:t>등의 프로토콜은 </a:t>
            </a:r>
            <a:r>
              <a:rPr lang="en-US" altLang="ko-KR" sz="1500" b="0" i="0" dirty="0">
                <a:solidFill>
                  <a:srgbClr val="202124"/>
                </a:solidFill>
                <a:effectLst/>
                <a:latin typeface="Apple SD Gothic Neo"/>
              </a:rPr>
              <a:t>TCP/IP  </a:t>
            </a:r>
            <a:r>
              <a:rPr lang="ko-KR" altLang="en-US" sz="1500" b="0" i="0" dirty="0">
                <a:solidFill>
                  <a:srgbClr val="202124"/>
                </a:solidFill>
                <a:effectLst/>
                <a:latin typeface="Apple SD Gothic Neo"/>
              </a:rPr>
              <a:t>이 위에서 동작하는 거라고 볼 수 있다</a:t>
            </a:r>
            <a:r>
              <a:rPr lang="en-US" altLang="ko-KR" sz="1500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</a:p>
          <a:p>
            <a:pPr marL="0" indent="0">
              <a:buNone/>
            </a:pPr>
            <a:r>
              <a:rPr lang="ko-KR" altLang="en-US" sz="1500" b="0" i="0" dirty="0">
                <a:solidFill>
                  <a:srgbClr val="202124"/>
                </a:solidFill>
                <a:effectLst/>
                <a:latin typeface="Apple SD Gothic Neo"/>
              </a:rPr>
              <a:t>✔ </a:t>
            </a:r>
            <a:r>
              <a:rPr lang="en-US" altLang="ko-KR" sz="1500" b="0" i="0" dirty="0">
                <a:solidFill>
                  <a:srgbClr val="202124"/>
                </a:solidFill>
                <a:effectLst/>
                <a:latin typeface="Apple SD Gothic Neo"/>
              </a:rPr>
              <a:t>HTTPS</a:t>
            </a:r>
            <a:r>
              <a:rPr lang="ko-KR" altLang="en-US" sz="1500" b="0" i="0" dirty="0">
                <a:solidFill>
                  <a:srgbClr val="202124"/>
                </a:solidFill>
                <a:effectLst/>
                <a:latin typeface="Apple SD Gothic Neo"/>
              </a:rPr>
              <a:t>란 무엇일까</a:t>
            </a:r>
            <a:r>
              <a:rPr lang="en-US" altLang="ko-KR" sz="1500" b="0" i="0" dirty="0">
                <a:solidFill>
                  <a:srgbClr val="202124"/>
                </a:solidFill>
                <a:effectLst/>
                <a:latin typeface="Apple SD Gothic Neo"/>
              </a:rPr>
              <a:t>?</a:t>
            </a:r>
          </a:p>
          <a:p>
            <a:pPr marL="0" indent="0">
              <a:buNone/>
            </a:pPr>
            <a:r>
              <a:rPr lang="en-US" altLang="ko-KR" sz="1500" b="0" i="0" dirty="0">
                <a:solidFill>
                  <a:srgbClr val="202124"/>
                </a:solidFill>
                <a:effectLst/>
                <a:latin typeface="Apple SD Gothic Neo"/>
              </a:rPr>
              <a:t>HTTP</a:t>
            </a:r>
            <a:r>
              <a:rPr lang="ko-KR" altLang="en-US" sz="1500" b="0" i="0" dirty="0">
                <a:solidFill>
                  <a:srgbClr val="202124"/>
                </a:solidFill>
                <a:effectLst/>
                <a:latin typeface="Apple SD Gothic Neo"/>
              </a:rPr>
              <a:t>에 </a:t>
            </a:r>
            <a:r>
              <a:rPr lang="en-US" altLang="ko-KR" sz="1500" b="0" i="0" dirty="0">
                <a:solidFill>
                  <a:srgbClr val="202124"/>
                </a:solidFill>
                <a:effectLst/>
                <a:latin typeface="Apple SD Gothic Neo"/>
              </a:rPr>
              <a:t>SECURE</a:t>
            </a:r>
            <a:r>
              <a:rPr lang="ko-KR" altLang="en-US" sz="1500" b="0" i="0" dirty="0">
                <a:solidFill>
                  <a:srgbClr val="202124"/>
                </a:solidFill>
                <a:effectLst/>
                <a:latin typeface="Apple SD Gothic Neo"/>
              </a:rPr>
              <a:t>라는 보안이 강화된 것이라고 </a:t>
            </a:r>
            <a:r>
              <a:rPr lang="ko-KR" altLang="en-US" sz="1500" b="0" i="0" dirty="0" err="1">
                <a:solidFill>
                  <a:srgbClr val="202124"/>
                </a:solidFill>
                <a:effectLst/>
                <a:latin typeface="Apple SD Gothic Neo"/>
              </a:rPr>
              <a:t>생각하면된다</a:t>
            </a:r>
            <a:r>
              <a:rPr lang="en-US" altLang="ko-KR" sz="1500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</a:p>
          <a:p>
            <a:pPr marL="0" indent="0">
              <a:buNone/>
            </a:pPr>
            <a:endParaRPr lang="en-US" altLang="ko-KR" sz="1500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marL="0" indent="0">
              <a:buNone/>
            </a:pPr>
            <a:r>
              <a:rPr lang="ko-KR" altLang="en-US" sz="1500" b="0" i="0" dirty="0">
                <a:solidFill>
                  <a:srgbClr val="202124"/>
                </a:solidFill>
                <a:effectLst/>
                <a:latin typeface="Apple SD Gothic Neo"/>
              </a:rPr>
              <a:t>여기서 </a:t>
            </a:r>
            <a:r>
              <a:rPr lang="en-US" altLang="ko-KR" sz="1500" b="0" i="0" dirty="0">
                <a:solidFill>
                  <a:srgbClr val="202124"/>
                </a:solidFill>
                <a:effectLst/>
                <a:latin typeface="Apple SD Gothic Neo"/>
              </a:rPr>
              <a:t>SECURE</a:t>
            </a:r>
            <a:r>
              <a:rPr lang="ko-KR" altLang="en-US" sz="1500" b="0" i="0" dirty="0">
                <a:solidFill>
                  <a:srgbClr val="202124"/>
                </a:solidFill>
                <a:effectLst/>
                <a:latin typeface="Apple SD Gothic Neo"/>
              </a:rPr>
              <a:t>에는 </a:t>
            </a:r>
            <a:r>
              <a:rPr lang="en-US" altLang="ko-KR" sz="1500" b="0" i="0" dirty="0">
                <a:solidFill>
                  <a:srgbClr val="202124"/>
                </a:solidFill>
                <a:effectLst/>
                <a:latin typeface="Apple SD Gothic Neo"/>
              </a:rPr>
              <a:t>SSL(Secure </a:t>
            </a:r>
            <a:r>
              <a:rPr lang="en-US" altLang="ko-KR" sz="1500" b="0" i="0" dirty="0" err="1">
                <a:solidFill>
                  <a:srgbClr val="202124"/>
                </a:solidFill>
                <a:effectLst/>
                <a:latin typeface="Apple SD Gothic Neo"/>
              </a:rPr>
              <a:t>Sockey</a:t>
            </a:r>
            <a:r>
              <a:rPr lang="en-US" altLang="ko-KR" sz="1500" b="0" i="0" dirty="0">
                <a:solidFill>
                  <a:srgbClr val="202124"/>
                </a:solidFill>
                <a:effectLst/>
                <a:latin typeface="Apple SD Gothic Neo"/>
              </a:rPr>
              <a:t> Layer) </a:t>
            </a:r>
            <a:r>
              <a:rPr lang="ko-KR" altLang="en-US" sz="1500" b="0" i="0" dirty="0">
                <a:solidFill>
                  <a:srgbClr val="202124"/>
                </a:solidFill>
                <a:effectLst/>
                <a:latin typeface="Apple SD Gothic Neo"/>
              </a:rPr>
              <a:t>프로토콜을 이용</a:t>
            </a:r>
            <a:r>
              <a:rPr lang="en-US" altLang="ko-KR" sz="1500" b="0" i="0" dirty="0">
                <a:solidFill>
                  <a:srgbClr val="202124"/>
                </a:solidFill>
                <a:effectLst/>
                <a:latin typeface="Apple SD Gothic Neo"/>
              </a:rPr>
              <a:t>, </a:t>
            </a:r>
            <a:r>
              <a:rPr lang="ko-KR" altLang="en-US" sz="1500" b="0" i="0" dirty="0">
                <a:solidFill>
                  <a:srgbClr val="202124"/>
                </a:solidFill>
                <a:effectLst/>
                <a:latin typeface="Apple SD Gothic Neo"/>
              </a:rPr>
              <a:t>클라이언트와 서버가 데이터를 주고 받는 통신 규약이다</a:t>
            </a:r>
            <a:r>
              <a:rPr lang="en-US" altLang="ko-KR" sz="1500" b="0" i="0" dirty="0">
                <a:solidFill>
                  <a:srgbClr val="202124"/>
                </a:solidFill>
                <a:effectLst/>
                <a:latin typeface="Apple SD Gothic Neo"/>
              </a:rPr>
              <a:t>. </a:t>
            </a:r>
          </a:p>
          <a:p>
            <a:pPr marL="0" indent="0">
              <a:buNone/>
            </a:pPr>
            <a:endParaRPr lang="en-US" altLang="ko-KR" sz="1500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marL="0" indent="0">
              <a:buNone/>
            </a:pPr>
            <a:endParaRPr lang="ko-KR" altLang="en-US" sz="15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83206A-BEEB-4D84-8939-E7104248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45B2374-7CB0-498C-B020-290854D56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525" y="1216025"/>
            <a:ext cx="6899275" cy="197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39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1"/>
            <a:ext cx="8596668" cy="544446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장점</a:t>
            </a:r>
          </a:p>
          <a:p>
            <a:pPr marL="0" indent="0">
              <a:buNone/>
            </a:pP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불특정 다수를 대상으로 하는 서비스에는 적합하다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클라이언트와 서버가 계속 연결된 형태가 아니기 때문에 클라이언트와 서버 간의 최대 연결 수보다 훨씬 많은 요청과 응답을 처리할 수 있다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단점</a:t>
            </a:r>
          </a:p>
          <a:p>
            <a:pPr marL="0" indent="0">
              <a:buNone/>
            </a:pP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연결을 </a:t>
            </a:r>
            <a:r>
              <a:rPr lang="ko-KR" altLang="en-US" sz="2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끊어버리기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때문에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클라이언트의 이전 상황을 알 수가 없다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이러한 특징을 </a:t>
            </a:r>
            <a:r>
              <a:rPr lang="ko-KR" altLang="en-US" sz="2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무상태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(Stateless)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말한다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이러한 특징 때문에 정보를 유지하기 위해서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Cookie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같은 기술이 등장하게 되었다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 (Uniform Resource Locator)</a:t>
            </a:r>
          </a:p>
          <a:p>
            <a:pPr marL="0" indent="0">
              <a:buNone/>
            </a:pP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 상의 자원의 위치</a:t>
            </a:r>
          </a:p>
          <a:p>
            <a:pPr marL="0" indent="0">
              <a:buNone/>
            </a:pP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웹 서버의 특정 파일에 접근하기 위한 경로 혹은 주소</a:t>
            </a:r>
          </a:p>
          <a:p>
            <a:pPr marL="0" indent="0">
              <a:buNone/>
            </a:pPr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통신의 특징</a:t>
            </a:r>
          </a:p>
          <a:p>
            <a:pPr marL="0" indent="0">
              <a:buNone/>
            </a:pP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요청을 보내는 경우에만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응답하는 단방향 통신이다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로부터 응답을 받은 후에는 연결이 바로 종료된다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</a:p>
          <a:p>
            <a:pPr marL="0" indent="0">
              <a:buNone/>
            </a:pP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연결이 아니고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 경우에만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요청을 보내는 상황에 유용하다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요청을 보내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응답을 기다리는 어플리케이션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(Android or </a:t>
            </a:r>
            <a:r>
              <a:rPr lang="en-US" altLang="ko-KR" sz="2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Ios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개발에 주로 사용된다</a:t>
            </a:r>
          </a:p>
          <a:p>
            <a:pPr marL="0" indent="0">
              <a:buNone/>
            </a:pPr>
            <a:endParaRPr lang="ko-KR" altLang="en-US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0B0B5A-F0C5-4CD5-854D-329DF549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691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1"/>
            <a:ext cx="8596668" cy="544446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3-2 HTTP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headers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분석하기</a:t>
            </a:r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buNone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0B0B5A-F0C5-4CD5-854D-329DF549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A5AED1D-67BF-446B-A82D-57EC324F0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4" y="1269999"/>
            <a:ext cx="3965575" cy="5217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ED25E8-FF68-47EB-94F9-B6F34383E5D3}"/>
              </a:ext>
            </a:extLst>
          </p:cNvPr>
          <p:cNvSpPr txBox="1"/>
          <p:nvPr/>
        </p:nvSpPr>
        <p:spPr>
          <a:xfrm>
            <a:off x="4914900" y="1269999"/>
            <a:ext cx="435910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Request URL : </a:t>
            </a:r>
            <a:r>
              <a:rPr lang="ko-KR" altLang="en-US" sz="1000" dirty="0"/>
              <a:t>요청한 </a:t>
            </a:r>
            <a:r>
              <a:rPr lang="en-US" altLang="ko-KR" sz="1000" dirty="0"/>
              <a:t>URL</a:t>
            </a:r>
          </a:p>
          <a:p>
            <a:r>
              <a:rPr lang="en-US" altLang="ko-KR" sz="1000" dirty="0"/>
              <a:t>Request Method : </a:t>
            </a:r>
            <a:r>
              <a:rPr lang="ko-KR" altLang="en-US" sz="1000" dirty="0"/>
              <a:t>요청 타입</a:t>
            </a:r>
            <a:endParaRPr lang="en-US" altLang="ko-KR" sz="1000" dirty="0"/>
          </a:p>
          <a:p>
            <a:r>
              <a:rPr lang="en-US" altLang="ko-KR" sz="1000" dirty="0"/>
              <a:t>Status Code : </a:t>
            </a:r>
            <a:r>
              <a:rPr lang="ko-KR" altLang="en-US" sz="1000" dirty="0"/>
              <a:t>상태코드</a:t>
            </a:r>
            <a:endParaRPr lang="en-US" altLang="ko-KR" sz="1000" dirty="0"/>
          </a:p>
          <a:p>
            <a:r>
              <a:rPr lang="en-US" altLang="ko-KR" sz="1000" dirty="0"/>
              <a:t>Remote Address : </a:t>
            </a:r>
            <a:r>
              <a:rPr lang="ko-KR" altLang="en-US" sz="1000" dirty="0"/>
              <a:t>원격주소</a:t>
            </a:r>
            <a:endParaRPr lang="en-US" altLang="ko-KR" sz="1000" dirty="0"/>
          </a:p>
          <a:p>
            <a:r>
              <a:rPr lang="en-US" altLang="ko-KR" sz="1000" dirty="0"/>
              <a:t>Referrer</a:t>
            </a:r>
            <a:r>
              <a:rPr lang="ko-KR" altLang="en-US" sz="1000" dirty="0"/>
              <a:t> </a:t>
            </a:r>
            <a:r>
              <a:rPr lang="en-US" altLang="ko-KR" sz="1000" dirty="0"/>
              <a:t>Policy : </a:t>
            </a:r>
            <a:r>
              <a:rPr lang="ko-KR" altLang="en-US" sz="1000" dirty="0"/>
              <a:t>출처 정책</a:t>
            </a:r>
            <a:endParaRPr lang="en-US" altLang="ko-KR" sz="1000" dirty="0"/>
          </a:p>
          <a:p>
            <a:r>
              <a:rPr lang="en-US" altLang="ko-KR" sz="1000" dirty="0"/>
              <a:t>Accept-ranges : </a:t>
            </a:r>
            <a:r>
              <a:rPr lang="ko-KR" altLang="en-US" sz="1000" dirty="0"/>
              <a:t>끊긴 시점부터 </a:t>
            </a:r>
            <a:r>
              <a:rPr lang="ko-KR" altLang="en-US" sz="1000" dirty="0" err="1"/>
              <a:t>받는것을</a:t>
            </a:r>
            <a:r>
              <a:rPr lang="ko-KR" altLang="en-US" sz="1000" dirty="0"/>
              <a:t> 지원함</a:t>
            </a:r>
            <a:endParaRPr lang="en-US" altLang="ko-KR" sz="1000" dirty="0"/>
          </a:p>
          <a:p>
            <a:r>
              <a:rPr lang="en-US" altLang="ko-KR" sz="1000" dirty="0"/>
              <a:t>Access-control-allow-origin : origin</a:t>
            </a:r>
            <a:r>
              <a:rPr lang="ko-KR" altLang="en-US" sz="1000" dirty="0"/>
              <a:t>는 리소스에 접근하는 </a:t>
            </a:r>
            <a:r>
              <a:rPr lang="en-US" altLang="ko-KR" sz="1000" dirty="0"/>
              <a:t>URI</a:t>
            </a:r>
            <a:r>
              <a:rPr lang="ko-KR" altLang="en-US" sz="1000" dirty="0"/>
              <a:t>을 뜻한다</a:t>
            </a:r>
            <a:r>
              <a:rPr lang="en-US" altLang="ko-KR" sz="1000" dirty="0"/>
              <a:t>. </a:t>
            </a:r>
            <a:r>
              <a:rPr lang="ko-KR" altLang="en-US" sz="1000" dirty="0"/>
              <a:t>자격 증명이 없는 요청은 와일드 카드인 *을 사용 할 수 있다</a:t>
            </a:r>
            <a:r>
              <a:rPr lang="en-US" altLang="ko-KR" sz="1000" dirty="0"/>
              <a:t>. * </a:t>
            </a:r>
            <a:r>
              <a:rPr lang="ko-KR" altLang="en-US" sz="1000" dirty="0"/>
              <a:t>와일드 카드를 사용 할 경우 리소스에 접근하는 모든 요청이 허용된다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Age : 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캐시 응답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. max-age 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시간 내에서 얼마나 흘렀는지 초 단위로 알려준다</a:t>
            </a:r>
            <a:endParaRPr lang="en-US" altLang="ko-KR" sz="10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cache control : </a:t>
            </a:r>
            <a:r>
              <a:rPr lang="en-US" altLang="ko-KR" sz="1000" b="0" i="0" dirty="0">
                <a:solidFill>
                  <a:srgbClr val="444444"/>
                </a:solidFill>
                <a:effectLst/>
                <a:latin typeface="Nanum Barun Gothic"/>
              </a:rPr>
              <a:t>max-age</a:t>
            </a:r>
            <a:r>
              <a:rPr lang="ko-KR" altLang="en-US" sz="1000" b="0" i="0" dirty="0">
                <a:solidFill>
                  <a:srgbClr val="444444"/>
                </a:solidFill>
                <a:effectLst/>
                <a:latin typeface="Nanum Barun Gothic"/>
              </a:rPr>
              <a:t>로 캐시 유효시간을 줄 수 있습니다</a:t>
            </a:r>
            <a:r>
              <a:rPr lang="en-US" altLang="ko-KR" sz="1000" b="0" i="0" dirty="0">
                <a:solidFill>
                  <a:srgbClr val="444444"/>
                </a:solidFill>
                <a:effectLst/>
                <a:latin typeface="Nanum Barun Gothic"/>
              </a:rPr>
              <a:t>. </a:t>
            </a:r>
            <a:r>
              <a:rPr lang="en-US" altLang="ko-KR" sz="1000" dirty="0">
                <a:solidFill>
                  <a:srgbClr val="444444"/>
                </a:solidFill>
                <a:latin typeface="Nanum Barun Gothic"/>
              </a:rPr>
              <a:t>7</a:t>
            </a:r>
            <a:r>
              <a:rPr lang="ko-KR" altLang="en-US" sz="1000" dirty="0">
                <a:solidFill>
                  <a:srgbClr val="444444"/>
                </a:solidFill>
                <a:latin typeface="Nanum Barun Gothic"/>
              </a:rPr>
              <a:t>일</a:t>
            </a:r>
            <a:r>
              <a:rPr lang="ko-KR" altLang="en-US" sz="1000" b="0" i="0" dirty="0">
                <a:solidFill>
                  <a:srgbClr val="444444"/>
                </a:solidFill>
                <a:effectLst/>
                <a:latin typeface="Nanum Barun Gothic"/>
              </a:rPr>
              <a:t>이 지나면 이 응답 캐시는 만료된 것으로 여겨집니다</a:t>
            </a:r>
            <a:r>
              <a:rPr lang="en-US" altLang="ko-KR" sz="1000" b="0" i="0" dirty="0">
                <a:solidFill>
                  <a:srgbClr val="444444"/>
                </a:solidFill>
                <a:effectLst/>
                <a:latin typeface="Nanum Barun Gothic"/>
              </a:rPr>
              <a:t>.</a:t>
            </a:r>
          </a:p>
          <a:p>
            <a:r>
              <a:rPr lang="en-US" altLang="ko-KR" sz="1000" b="1" i="0" dirty="0">
                <a:solidFill>
                  <a:srgbClr val="24292E"/>
                </a:solidFill>
                <a:effectLst/>
                <a:latin typeface="Merriweather-Light"/>
              </a:rPr>
              <a:t>Content-Encoding</a:t>
            </a:r>
            <a:r>
              <a:rPr lang="en-US" altLang="ko-KR" sz="1000" dirty="0">
                <a:solidFill>
                  <a:srgbClr val="444444"/>
                </a:solidFill>
                <a:latin typeface="Nanum Barun Gothic"/>
              </a:rPr>
              <a:t> : </a:t>
            </a:r>
            <a:r>
              <a:rPr lang="ko-KR" altLang="en-US" sz="1000" b="0" i="0" dirty="0">
                <a:solidFill>
                  <a:srgbClr val="24292E"/>
                </a:solidFill>
                <a:effectLst/>
                <a:latin typeface="Merriweather-Light"/>
              </a:rPr>
              <a:t>해당 개체 데이터의 압축 방식</a:t>
            </a:r>
            <a:endParaRPr lang="en-US" altLang="ko-KR" sz="1000" b="0" i="0" dirty="0">
              <a:solidFill>
                <a:srgbClr val="24292E"/>
              </a:solidFill>
              <a:effectLst/>
              <a:latin typeface="Merriweather-Light"/>
            </a:endParaRPr>
          </a:p>
          <a:p>
            <a:r>
              <a:rPr lang="en-US" altLang="ko-KR" sz="1000" b="1" i="0" dirty="0">
                <a:solidFill>
                  <a:srgbClr val="24292E"/>
                </a:solidFill>
                <a:effectLst/>
                <a:latin typeface="Merriweather-Light"/>
              </a:rPr>
              <a:t>Content-Length</a:t>
            </a:r>
            <a:r>
              <a:rPr lang="en-US" altLang="ko-KR" sz="1000" dirty="0">
                <a:solidFill>
                  <a:srgbClr val="24292E"/>
                </a:solidFill>
                <a:latin typeface="Merriweather-Light"/>
              </a:rPr>
              <a:t> : </a:t>
            </a:r>
            <a:r>
              <a:rPr lang="ko-KR" altLang="en-US" sz="1000" dirty="0">
                <a:solidFill>
                  <a:srgbClr val="24292E"/>
                </a:solidFill>
                <a:latin typeface="Merriweather-Light"/>
              </a:rPr>
              <a:t>답 메시지 </a:t>
            </a:r>
            <a:r>
              <a:rPr lang="en-US" altLang="ko-KR" sz="1000" dirty="0">
                <a:solidFill>
                  <a:srgbClr val="24292E"/>
                </a:solidFill>
                <a:latin typeface="Merriweather-Light"/>
              </a:rPr>
              <a:t>Body</a:t>
            </a:r>
            <a:r>
              <a:rPr lang="ko-KR" altLang="en-US" sz="1000" dirty="0">
                <a:solidFill>
                  <a:srgbClr val="24292E"/>
                </a:solidFill>
                <a:latin typeface="Merriweather-Light"/>
              </a:rPr>
              <a:t>의 길이를 지정하거나 특정 지정된 개체의 길이를 지정한다</a:t>
            </a:r>
            <a:r>
              <a:rPr lang="en-US" altLang="ko-KR" sz="1000" dirty="0">
                <a:solidFill>
                  <a:srgbClr val="24292E"/>
                </a:solidFill>
                <a:latin typeface="Merriweather-Light"/>
              </a:rPr>
              <a:t>.</a:t>
            </a:r>
          </a:p>
          <a:p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Content-type : 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컨텐츠의 타입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(MIME 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미디어 타입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) 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및 문자 인코딩 방식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(EUC-KR,UTF-8 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등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)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을 지정한다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Date : HTTP 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메시지를 생성한 일시</a:t>
            </a:r>
            <a:endParaRPr lang="en-US" altLang="ko-KR" sz="10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Expires : 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리소스가 지정된 일시까지 캐시로써 유효함을 나타낸다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즉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응답 컨텐츠가 언제 만료되는지를 나타낸다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Last-modified : 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리소스를 마지막으로 갱신한 일시</a:t>
            </a:r>
            <a:endParaRPr lang="en-US" altLang="ko-KR" sz="10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Server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 서버 소프트웨어 정보</a:t>
            </a:r>
            <a:endParaRPr lang="en-US" altLang="ko-KR" sz="10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Timing-Allow-Origin :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Noto Sans"/>
              </a:rPr>
              <a:t>Resource Timing API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Noto Sans"/>
              </a:rPr>
              <a:t>기능을 통해 취득한 속성값 표시가 허용된 오리진을 지정합니다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Noto Sans"/>
              </a:rPr>
              <a:t>그렇지 않을 경우 크로스 오리진 제한으로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Noto Sans"/>
              </a:rPr>
              <a:t>0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Noto Sans"/>
              </a:rPr>
              <a:t>으로 보고됩니다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Noto Sans"/>
              </a:rPr>
              <a:t>.</a:t>
            </a:r>
          </a:p>
          <a:p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Vary :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자원의 캐시 키에 지정된 요청 헤더를 추가합니다 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ko-KR" sz="10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Via :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HTTP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 메시지가 거쳐온 프록시 또는 게이트웨이의 정보를 </a:t>
            </a:r>
            <a:r>
              <a:rPr lang="ko-KR" altLang="en-US" sz="1000" dirty="0" err="1">
                <a:solidFill>
                  <a:srgbClr val="212121"/>
                </a:solidFill>
                <a:latin typeface="arial" panose="020B0604020202020204" pitchFamily="34" charset="0"/>
              </a:rPr>
              <a:t>담고있음</a:t>
            </a:r>
            <a:endParaRPr lang="en-US" altLang="ko-KR" sz="10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X-cache : 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요청이 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HIT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인지 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MISS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인지를 나타냅니다 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X-cache-hits : </a:t>
            </a:r>
            <a:r>
              <a:rPr lang="ko-KR" altLang="en-US" sz="1000" b="0" i="0" dirty="0">
                <a:solidFill>
                  <a:srgbClr val="471537"/>
                </a:solidFill>
                <a:effectLst/>
                <a:latin typeface="Circular"/>
              </a:rPr>
              <a:t>각 노드의 캐시 적중 수를 나타</a:t>
            </a:r>
            <a:r>
              <a:rPr lang="ko-KR" altLang="en-US" sz="1000" dirty="0">
                <a:solidFill>
                  <a:srgbClr val="471537"/>
                </a:solidFill>
                <a:latin typeface="Circular"/>
              </a:rPr>
              <a:t>냄</a:t>
            </a:r>
            <a:endParaRPr lang="en-US" altLang="ko-KR" sz="1000" dirty="0">
              <a:solidFill>
                <a:srgbClr val="471537"/>
              </a:solidFill>
              <a:latin typeface="Circular"/>
            </a:endParaRPr>
          </a:p>
          <a:p>
            <a:r>
              <a:rPr lang="en-US" altLang="ko-KR" sz="1000" dirty="0">
                <a:solidFill>
                  <a:srgbClr val="471537"/>
                </a:solidFill>
                <a:latin typeface="Circular"/>
              </a:rPr>
              <a:t>X-served-by : </a:t>
            </a:r>
            <a:r>
              <a:rPr lang="ko-KR" altLang="en-US" sz="1000" dirty="0">
                <a:solidFill>
                  <a:srgbClr val="471537"/>
                </a:solidFill>
                <a:latin typeface="Circular"/>
              </a:rPr>
              <a:t>응답을 처리하는 </a:t>
            </a:r>
            <a:r>
              <a:rPr lang="en-US" altLang="ko-KR" sz="1000" dirty="0">
                <a:solidFill>
                  <a:srgbClr val="471537"/>
                </a:solidFill>
                <a:latin typeface="Circular"/>
              </a:rPr>
              <a:t>Fastly </a:t>
            </a:r>
            <a:r>
              <a:rPr lang="ko-KR" altLang="en-US" sz="1000" dirty="0">
                <a:solidFill>
                  <a:srgbClr val="471537"/>
                </a:solidFill>
                <a:latin typeface="Circular"/>
              </a:rPr>
              <a:t>캐시 서버의 </a:t>
            </a:r>
            <a:r>
              <a:rPr lang="en-US" altLang="ko-KR" sz="1000" dirty="0">
                <a:solidFill>
                  <a:srgbClr val="471537"/>
                </a:solidFill>
                <a:latin typeface="Circular"/>
              </a:rPr>
              <a:t>ID</a:t>
            </a:r>
            <a:r>
              <a:rPr lang="ko-KR" altLang="en-US" sz="1000" dirty="0">
                <a:solidFill>
                  <a:srgbClr val="471537"/>
                </a:solidFill>
                <a:latin typeface="Circular"/>
              </a:rPr>
              <a:t>입니다 </a:t>
            </a:r>
            <a:r>
              <a:rPr lang="en-US" altLang="ko-KR" sz="1000" dirty="0">
                <a:solidFill>
                  <a:srgbClr val="471537"/>
                </a:solidFill>
                <a:latin typeface="Circular"/>
              </a:rPr>
              <a:t>.</a:t>
            </a:r>
            <a:endParaRPr lang="en-US" altLang="ko-KR" sz="10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X-timer : 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응답에 대한 타이밍 정보</a:t>
            </a:r>
            <a:endParaRPr lang="en-US" altLang="ko-KR" sz="1000" dirty="0">
              <a:solidFill>
                <a:srgbClr val="21212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772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1"/>
            <a:ext cx="8596668" cy="544446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3-2 HTTP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headers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분석하기</a:t>
            </a:r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buNone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0B0B5A-F0C5-4CD5-854D-329DF549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D25E8-FF68-47EB-94F9-B6F34383E5D3}"/>
              </a:ext>
            </a:extLst>
          </p:cNvPr>
          <p:cNvSpPr txBox="1"/>
          <p:nvPr/>
        </p:nvSpPr>
        <p:spPr>
          <a:xfrm>
            <a:off x="1047575" y="3948481"/>
            <a:ext cx="72910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:authority : 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도메인 이름 및 옵션 포트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(':'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가 앞에 붙습니다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)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로 이루어진 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URL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authority component</a:t>
            </a:r>
          </a:p>
          <a:p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:method : 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요청타입</a:t>
            </a:r>
            <a:endParaRPr lang="en-US" altLang="ko-KR" sz="10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:path : origin 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형식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끝에 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'?'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와 쿼리 문자열이 붙는 절대 경로입니다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이는 가장 일반적인 형식이며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, GET, POST, HEAD, OPTIONS 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메서드와 함께 사용합니다</a:t>
            </a:r>
            <a:endParaRPr lang="en-US" altLang="ko-KR" sz="10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:schema : </a:t>
            </a:r>
            <a:r>
              <a:rPr lang="en-US" altLang="ko-KR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SSL </a:t>
            </a:r>
            <a:r>
              <a:rPr lang="ko-KR" alt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암호화 </a:t>
            </a:r>
            <a:r>
              <a:rPr lang="en-US" altLang="ko-KR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HTTP</a:t>
            </a:r>
            <a:r>
              <a:rPr lang="ko-KR" alt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를 통해 리소스에 액세스 </a:t>
            </a:r>
            <a:r>
              <a:rPr lang="ko-KR" altLang="en-US" sz="1000" dirty="0">
                <a:solidFill>
                  <a:srgbClr val="171717"/>
                </a:solidFill>
                <a:latin typeface="Segoe UI" panose="020B0502040204020203" pitchFamily="34" charset="0"/>
              </a:rPr>
              <a:t>한다</a:t>
            </a:r>
            <a:r>
              <a:rPr lang="en-US" altLang="ko-KR" sz="1000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</a:p>
          <a:p>
            <a:r>
              <a:rPr lang="en-US" altLang="ko-KR" sz="1000" dirty="0">
                <a:solidFill>
                  <a:srgbClr val="171717"/>
                </a:solidFill>
                <a:latin typeface="Segoe UI" panose="020B0502040204020203" pitchFamily="34" charset="0"/>
              </a:rPr>
              <a:t>Accept</a:t>
            </a:r>
            <a:r>
              <a:rPr lang="ko-KR" altLang="en-US" sz="1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altLang="ko-KR" sz="1000" dirty="0">
                <a:solidFill>
                  <a:srgbClr val="171717"/>
                </a:solidFill>
                <a:latin typeface="Segoe UI" panose="020B0502040204020203" pitchFamily="34" charset="0"/>
              </a:rPr>
              <a:t>:</a:t>
            </a:r>
            <a:r>
              <a:rPr lang="ko-KR" altLang="en-US" sz="1000" dirty="0">
                <a:solidFill>
                  <a:srgbClr val="171717"/>
                </a:solidFill>
                <a:latin typeface="Segoe UI" panose="020B0502040204020203" pitchFamily="34" charset="0"/>
              </a:rPr>
              <a:t> 요청 </a:t>
            </a:r>
            <a:r>
              <a:rPr lang="en-US" altLang="ko-KR" sz="1000" dirty="0">
                <a:solidFill>
                  <a:srgbClr val="171717"/>
                </a:solidFill>
                <a:latin typeface="Segoe UI" panose="020B0502040204020203" pitchFamily="34" charset="0"/>
              </a:rPr>
              <a:t>HTTP </a:t>
            </a:r>
            <a:r>
              <a:rPr lang="ko-KR" altLang="en-US" sz="1000" dirty="0">
                <a:solidFill>
                  <a:srgbClr val="171717"/>
                </a:solidFill>
                <a:latin typeface="Segoe UI" panose="020B0502040204020203" pitchFamily="34" charset="0"/>
              </a:rPr>
              <a:t>헤더는 </a:t>
            </a:r>
            <a:r>
              <a:rPr lang="en-US" altLang="ko-KR" sz="1000" dirty="0">
                <a:solidFill>
                  <a:srgbClr val="171717"/>
                </a:solidFill>
                <a:latin typeface="Segoe UI" panose="020B0502040204020203" pitchFamily="34" charset="0"/>
              </a:rPr>
              <a:t>MIME </a:t>
            </a:r>
            <a:r>
              <a:rPr lang="ko-KR" altLang="en-US" sz="1000" dirty="0">
                <a:solidFill>
                  <a:srgbClr val="171717"/>
                </a:solidFill>
                <a:latin typeface="Segoe UI" panose="020B0502040204020203" pitchFamily="34" charset="0"/>
              </a:rPr>
              <a:t>타입으로 표현되는</a:t>
            </a:r>
            <a:r>
              <a:rPr lang="en-US" altLang="ko-KR" sz="10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ko-KR" altLang="en-US" sz="1000" dirty="0">
                <a:solidFill>
                  <a:srgbClr val="171717"/>
                </a:solidFill>
                <a:latin typeface="Segoe UI" panose="020B0502040204020203" pitchFamily="34" charset="0"/>
              </a:rPr>
              <a:t>클라이언트가 이해 가능한 컨텐츠 타입이 무엇인지를 알려줍니다</a:t>
            </a:r>
            <a:r>
              <a:rPr lang="en-US" altLang="ko-KR" sz="1000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</a:p>
          <a:p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Accept-Encoding 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요청 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HTTP 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헤더는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보통 압축 알고리즘인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클라이언트가 이해 가능한 컨텐츠 인코딩이 무엇인지를 알려줍니다</a:t>
            </a:r>
            <a:endParaRPr lang="en-US" altLang="ko-KR" sz="10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Accept-Language 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요청 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HTTP 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헤더는 어떤 언어를 클라이언트가 이해할 수 있는지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그리고 지역 설정 중 어떤 것이 더 선호되는지를 알려줍니다</a:t>
            </a:r>
            <a:endParaRPr lang="en-US" altLang="ko-KR" sz="10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Origin : fetch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가 시작되는 위치입니다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경로 정보는 포함하지 않고 서버 이름만 포함합니다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sz="1000" dirty="0" err="1">
                <a:solidFill>
                  <a:srgbClr val="212121"/>
                </a:solidFill>
                <a:latin typeface="arial" panose="020B0604020202020204" pitchFamily="34" charset="0"/>
              </a:rPr>
              <a:t>Referer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요청 헤더는 현재 요청된 페이지의 링크 이전의 웹 페이지 주소를 포함합니다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</a:p>
          <a:p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Sec-</a:t>
            </a:r>
            <a:r>
              <a:rPr lang="en-US" altLang="ko-KR" sz="1000" dirty="0" err="1">
                <a:solidFill>
                  <a:srgbClr val="212121"/>
                </a:solidFill>
                <a:latin typeface="arial" panose="020B0604020202020204" pitchFamily="34" charset="0"/>
              </a:rPr>
              <a:t>ch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-</a:t>
            </a:r>
            <a:r>
              <a:rPr lang="en-US" altLang="ko-KR" sz="1000" dirty="0" err="1">
                <a:solidFill>
                  <a:srgbClr val="212121"/>
                </a:solidFill>
                <a:latin typeface="arial" panose="020B0604020202020204" pitchFamily="34" charset="0"/>
              </a:rPr>
              <a:t>ua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 : 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브라우저에게 이 </a:t>
            </a:r>
            <a:r>
              <a:rPr lang="en-US" altLang="ko-KR" sz="1000" b="0" i="0" dirty="0">
                <a:solidFill>
                  <a:srgbClr val="43494C"/>
                </a:solidFill>
                <a:effectLst/>
                <a:latin typeface="Nanum Gothic"/>
              </a:rPr>
              <a:t>UA Client Hint</a:t>
            </a:r>
            <a:r>
              <a:rPr lang="ko-KR" altLang="en-US" sz="1000" b="0" i="0" dirty="0">
                <a:solidFill>
                  <a:srgbClr val="43494C"/>
                </a:solidFill>
                <a:effectLst/>
                <a:latin typeface="Nanum Gothic"/>
              </a:rPr>
              <a:t>를 전송</a:t>
            </a:r>
            <a:r>
              <a:rPr lang="ko-KR" altLang="en-US" sz="10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함</a:t>
            </a:r>
            <a:endParaRPr lang="en-US" altLang="ko-KR" sz="1000" b="0" i="0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Sec-</a:t>
            </a:r>
            <a:r>
              <a:rPr lang="en-US" altLang="ko-KR" sz="1000" dirty="0" err="1">
                <a:solidFill>
                  <a:srgbClr val="212121"/>
                </a:solidFill>
                <a:latin typeface="arial" panose="020B0604020202020204" pitchFamily="34" charset="0"/>
              </a:rPr>
              <a:t>ch</a:t>
            </a:r>
            <a:r>
              <a:rPr lang="en-US" altLang="ko-KR" sz="1000" dirty="0">
                <a:solidFill>
                  <a:srgbClr val="212121"/>
                </a:solidFill>
                <a:latin typeface="arial" panose="020B0604020202020204" pitchFamily="34" charset="0"/>
              </a:rPr>
              <a:t>-mobile : </a:t>
            </a:r>
            <a:r>
              <a:rPr lang="ko-KR" altLang="en-US" sz="1000" dirty="0">
                <a:solidFill>
                  <a:srgbClr val="212121"/>
                </a:solidFill>
                <a:latin typeface="arial" panose="020B0604020202020204" pitchFamily="34" charset="0"/>
              </a:rPr>
              <a:t>모바일 브라우저 여부</a:t>
            </a:r>
            <a:endParaRPr lang="en-US" altLang="ko-KR" sz="1000" dirty="0">
              <a:solidFill>
                <a:srgbClr val="21212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CAF74D9-DDDD-482A-9A36-7335ABB3F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45" y="1269999"/>
            <a:ext cx="6041209" cy="249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22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1"/>
            <a:ext cx="8596668" cy="5444462"/>
          </a:xfrm>
        </p:spPr>
        <p:txBody>
          <a:bodyPr>
            <a:normAutofit fontScale="32500" lnSpcReduction="20000"/>
          </a:bodyPr>
          <a:lstStyle/>
          <a:p>
            <a:r>
              <a:rPr lang="en-US" altLang="ko-KR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3-3 Socket</a:t>
            </a:r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이란 </a:t>
            </a:r>
            <a:r>
              <a:rPr lang="en-US" altLang="ko-KR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특정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Port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실시간으로 양방향 통신을 하는 방식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Socket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통신은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통신과 달리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특정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Port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연결을 성립하고 있어 실시간으로 양방향 통신을 하는 방식입니다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Client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필요한 경우에 요청을 보내는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통신과 달리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Socket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통신은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역시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요청을 보낼 수 있으며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계속 연결을 유지하는 연결지향형 통신이기 때문에 실시간 통신이 필요한 경우에 자주 사용됩니다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예를 들면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Streaming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중계나 실시간 채팅과 같이 즉각적으로 정보를 주고받는 경우에 사용합니다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 실시간 동영상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Streaming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통신으로 구현하였다고 가정하겠습니다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이러한 경우에 사용자가 서버로 동영상을 요청하기 위해서는 동영상이 종료되는 순간까지 계속해서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통신을 보내야 하고 이러한 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구조는 계속 연결을 요청하기 때문에 부하가 걸리게 됩니다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이러한 경우에는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Socket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구현하는 것이 적합합니다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Socket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통신의 특징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계속 연결을 유지하는 양방향 통신이다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algn="just">
              <a:spcBef>
                <a:spcPts val="1800"/>
              </a:spcBef>
              <a:buNone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실시간으로 데이터를 주고받는 상황이 필요한 경우에 사용된다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algn="just">
              <a:spcBef>
                <a:spcPts val="1800"/>
              </a:spcBef>
              <a:buNone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spcBef>
                <a:spcPts val="1800"/>
              </a:spcBef>
              <a:buNone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동영상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Streaming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이나 온라인 게임 등과 같은 경우에 자주 사용된다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0B0B5A-F0C5-4CD5-854D-329DF549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878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41C99-5DB7-493B-9F56-7277310F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387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Ajax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(Asynchronous JavaScript And XML)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7301"/>
            <a:ext cx="8596668" cy="4784062"/>
          </a:xfrm>
        </p:spPr>
        <p:txBody>
          <a:bodyPr/>
          <a:lstStyle/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4-1 Ajax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개념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9DACC-A260-4BFD-9CFF-31A9503A642A}"/>
              </a:ext>
            </a:extLst>
          </p:cNvPr>
          <p:cNvSpPr txBox="1"/>
          <p:nvPr/>
        </p:nvSpPr>
        <p:spPr>
          <a:xfrm>
            <a:off x="1028700" y="2438400"/>
            <a:ext cx="7991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/>
              <a:t>AJAX</a:t>
            </a:r>
            <a:r>
              <a:rPr lang="ko-KR" altLang="en-US" sz="2000" dirty="0"/>
              <a:t>란</a:t>
            </a:r>
            <a:r>
              <a:rPr lang="en-US" altLang="ko-KR" sz="2000" dirty="0"/>
              <a:t>, JavaScript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라이브러리중</a:t>
            </a:r>
            <a:r>
              <a:rPr lang="ko-KR" altLang="en-US" sz="2000" dirty="0"/>
              <a:t> 하나이며 </a:t>
            </a:r>
            <a:r>
              <a:rPr lang="en-US" altLang="ko-KR" sz="2000" dirty="0"/>
              <a:t>Asynchronous </a:t>
            </a:r>
            <a:r>
              <a:rPr lang="en-US" altLang="ko-KR" sz="2000" dirty="0" err="1"/>
              <a:t>Javascript</a:t>
            </a:r>
            <a:r>
              <a:rPr lang="en-US" altLang="ko-KR" sz="2000" dirty="0"/>
              <a:t> And Xml(</a:t>
            </a:r>
            <a:r>
              <a:rPr lang="ko-KR" altLang="en-US" sz="2000" dirty="0"/>
              <a:t>비동기식 자바스크립트와 </a:t>
            </a:r>
            <a:r>
              <a:rPr lang="en-US" altLang="ko-KR" sz="2000" dirty="0"/>
              <a:t>xml)</a:t>
            </a:r>
            <a:r>
              <a:rPr lang="ko-KR" altLang="en-US" sz="2000" dirty="0"/>
              <a:t>의 약자이다</a:t>
            </a:r>
            <a:r>
              <a:rPr lang="en-US" altLang="ko-KR" sz="2000" dirty="0"/>
              <a:t>. </a:t>
            </a:r>
            <a:r>
              <a:rPr lang="ko-KR" altLang="en-US" sz="2000" dirty="0"/>
              <a:t>브라우저가 가지고있는 </a:t>
            </a:r>
            <a:r>
              <a:rPr lang="en-US" altLang="ko-KR" sz="2000" dirty="0" err="1"/>
              <a:t>XMLHttpRequest</a:t>
            </a:r>
            <a:r>
              <a:rPr lang="en-US" altLang="ko-KR" sz="2000" dirty="0"/>
              <a:t> </a:t>
            </a:r>
            <a:r>
              <a:rPr lang="ko-KR" altLang="en-US" sz="2000" dirty="0"/>
              <a:t>객체를 이용해서 전체 페이지를 새로 고치지 않고도 페이지의 일부만을 위한 데이터를 </a:t>
            </a:r>
            <a:r>
              <a:rPr lang="ko-KR" altLang="en-US" sz="2000" dirty="0" err="1"/>
              <a:t>로드하는</a:t>
            </a:r>
            <a:r>
              <a:rPr lang="ko-KR" altLang="en-US" sz="2000" dirty="0"/>
              <a:t> 기법 이며 </a:t>
            </a:r>
            <a:r>
              <a:rPr lang="en-US" altLang="ko-KR" sz="2000" dirty="0"/>
              <a:t>JavaScript</a:t>
            </a:r>
            <a:r>
              <a:rPr lang="ko-KR" altLang="en-US" sz="2000" dirty="0"/>
              <a:t>를 사용한 비동기 통신</a:t>
            </a:r>
            <a:r>
              <a:rPr lang="en-US" altLang="ko-KR" sz="2000" dirty="0"/>
              <a:t>, </a:t>
            </a:r>
            <a:r>
              <a:rPr lang="ko-KR" altLang="en-US" sz="2000" dirty="0"/>
              <a:t>클라이언트와 </a:t>
            </a:r>
            <a:r>
              <a:rPr lang="ko-KR" altLang="en-US" sz="2000" dirty="0" err="1"/>
              <a:t>서버간에</a:t>
            </a:r>
            <a:r>
              <a:rPr lang="ko-KR" altLang="en-US" sz="2000" dirty="0"/>
              <a:t> </a:t>
            </a:r>
            <a:r>
              <a:rPr lang="en-US" altLang="ko-KR" sz="2000" dirty="0"/>
              <a:t>XML </a:t>
            </a:r>
            <a:r>
              <a:rPr lang="ko-KR" altLang="en-US" sz="2000" dirty="0"/>
              <a:t>데이터를 주고받는 기술이다</a:t>
            </a:r>
            <a:r>
              <a:rPr lang="en-US" altLang="ko-KR" sz="2000" dirty="0"/>
              <a:t>.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쉽게 말하자면 자바스크립트를 통해서 서버에 데이터를 요청하는 것이다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38D7C-A3C2-4391-997C-8663FAB6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52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1"/>
            <a:ext cx="8596668" cy="544446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4-2 Vanilla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0" i="0" dirty="0">
                <a:solidFill>
                  <a:srgbClr val="333333"/>
                </a:solidFill>
                <a:effectLst/>
                <a:latin typeface="Noto Serif KR"/>
              </a:rPr>
              <a:t>XHR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vs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jQuery Ajax</a:t>
            </a:r>
            <a:endParaRPr lang="en-US" altLang="ko-KR" sz="2200" dirty="0"/>
          </a:p>
          <a:p>
            <a:pPr marL="0" indent="0" algn="just">
              <a:buNone/>
            </a:pP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buNone/>
            </a:pP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Vanilla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300" b="0" i="0" dirty="0" err="1">
                <a:solidFill>
                  <a:srgbClr val="333333"/>
                </a:solidFill>
                <a:effectLst/>
                <a:latin typeface="Noto Serif KR"/>
              </a:rPr>
              <a:t>XMLHttpRequest</a:t>
            </a:r>
            <a:r>
              <a:rPr lang="en-US" altLang="ko-KR" sz="1300" b="0" i="0" dirty="0">
                <a:solidFill>
                  <a:srgbClr val="333333"/>
                </a:solidFill>
                <a:effectLst/>
                <a:latin typeface="Noto Serif KR"/>
              </a:rPr>
              <a:t>(XHR) </a:t>
            </a:r>
            <a:r>
              <a:rPr lang="ko-KR" altLang="en-US" sz="1300" b="0" i="0" dirty="0">
                <a:solidFill>
                  <a:srgbClr val="333333"/>
                </a:solidFill>
                <a:effectLst/>
                <a:latin typeface="Noto Serif KR"/>
              </a:rPr>
              <a:t>사용법</a:t>
            </a:r>
            <a:endParaRPr lang="en-US" altLang="ko-KR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dirty="0"/>
              <a:t>var </a:t>
            </a:r>
            <a:r>
              <a:rPr lang="en-US" altLang="ko-KR" sz="2200" dirty="0" err="1"/>
              <a:t>xhr</a:t>
            </a:r>
            <a:r>
              <a:rPr lang="en-US" altLang="ko-KR" sz="2200" dirty="0"/>
              <a:t> = new </a:t>
            </a:r>
            <a:r>
              <a:rPr lang="en-US" altLang="ko-KR" sz="2200" dirty="0" err="1"/>
              <a:t>XMLHttpRequest</a:t>
            </a:r>
            <a:r>
              <a:rPr lang="en-US" altLang="ko-KR" sz="2200" dirty="0"/>
              <a:t>(); // </a:t>
            </a:r>
            <a:r>
              <a:rPr lang="ko-KR" altLang="en-US" sz="2200" dirty="0"/>
              <a:t>선언</a:t>
            </a:r>
          </a:p>
          <a:p>
            <a:pPr marL="0" indent="0">
              <a:buNone/>
            </a:pPr>
            <a:r>
              <a:rPr lang="en-US" altLang="ko-KR" sz="2200" dirty="0" err="1"/>
              <a:t>xhr.onreadystatechange</a:t>
            </a:r>
            <a:r>
              <a:rPr lang="en-US" altLang="ko-KR" sz="2200" dirty="0"/>
              <a:t> = function() { // </a:t>
            </a:r>
            <a:r>
              <a:rPr lang="ko-KR" altLang="en-US" sz="2200" dirty="0"/>
              <a:t>요청에 대한 </a:t>
            </a:r>
            <a:r>
              <a:rPr lang="ko-KR" altLang="en-US" sz="2200" dirty="0" err="1"/>
              <a:t>콜백</a:t>
            </a:r>
            <a:endParaRPr lang="ko-KR" altLang="en-US" sz="2200" dirty="0"/>
          </a:p>
          <a:p>
            <a:pPr marL="0" indent="0">
              <a:buNone/>
            </a:pPr>
            <a:r>
              <a:rPr lang="ko-KR" altLang="en-US" sz="2200" dirty="0"/>
              <a:t>  </a:t>
            </a:r>
            <a:r>
              <a:rPr lang="en-US" altLang="ko-KR" sz="2200" dirty="0"/>
              <a:t>if (</a:t>
            </a:r>
            <a:r>
              <a:rPr lang="en-US" altLang="ko-KR" sz="2200" dirty="0" err="1"/>
              <a:t>xhr.readyState</a:t>
            </a:r>
            <a:r>
              <a:rPr lang="en-US" altLang="ko-KR" sz="2200" dirty="0"/>
              <a:t> === </a:t>
            </a:r>
            <a:r>
              <a:rPr lang="en-US" altLang="ko-KR" sz="2200" dirty="0" err="1"/>
              <a:t>xhr.DONE</a:t>
            </a:r>
            <a:r>
              <a:rPr lang="en-US" altLang="ko-KR" sz="2200" dirty="0"/>
              <a:t>) { // </a:t>
            </a:r>
            <a:r>
              <a:rPr lang="ko-KR" altLang="en-US" sz="2200" dirty="0"/>
              <a:t>요청이 완료되면</a:t>
            </a:r>
          </a:p>
          <a:p>
            <a:pPr marL="0" indent="0">
              <a:buNone/>
            </a:pPr>
            <a:r>
              <a:rPr lang="ko-KR" altLang="en-US" sz="2200" dirty="0"/>
              <a:t>    </a:t>
            </a:r>
            <a:r>
              <a:rPr lang="en-US" altLang="ko-KR" sz="2200" dirty="0"/>
              <a:t>if (</a:t>
            </a:r>
            <a:r>
              <a:rPr lang="en-US" altLang="ko-KR" sz="2200" dirty="0" err="1"/>
              <a:t>xhr.status</a:t>
            </a:r>
            <a:r>
              <a:rPr lang="en-US" altLang="ko-KR" sz="2200" dirty="0"/>
              <a:t> === 200 || </a:t>
            </a:r>
            <a:r>
              <a:rPr lang="en-US" altLang="ko-KR" sz="2200" dirty="0" err="1"/>
              <a:t>xhr.status</a:t>
            </a:r>
            <a:r>
              <a:rPr lang="en-US" altLang="ko-KR" sz="2200" dirty="0"/>
              <a:t> === 201) {  </a:t>
            </a:r>
          </a:p>
          <a:p>
            <a:pPr marL="0" indent="0">
              <a:buNone/>
            </a:pPr>
            <a:r>
              <a:rPr lang="en-US" altLang="ko-KR" sz="2200" dirty="0"/>
              <a:t>      console.log(</a:t>
            </a:r>
            <a:r>
              <a:rPr lang="en-US" altLang="ko-KR" sz="2200" dirty="0" err="1"/>
              <a:t>xhr.responseText</a:t>
            </a:r>
            <a:r>
              <a:rPr lang="en-US" altLang="ko-KR" sz="2200" dirty="0"/>
              <a:t>);</a:t>
            </a:r>
          </a:p>
          <a:p>
            <a:pPr marL="0" indent="0">
              <a:buNone/>
            </a:pPr>
            <a:r>
              <a:rPr lang="en-US" altLang="ko-KR" sz="2200" dirty="0"/>
              <a:t>    } else {</a:t>
            </a:r>
          </a:p>
          <a:p>
            <a:pPr marL="0" indent="0">
              <a:buNone/>
            </a:pPr>
            <a:r>
              <a:rPr lang="en-US" altLang="ko-KR" sz="2200" dirty="0"/>
              <a:t>      </a:t>
            </a:r>
            <a:r>
              <a:rPr lang="en-US" altLang="ko-KR" sz="2200" dirty="0" err="1"/>
              <a:t>console.error</a:t>
            </a:r>
            <a:r>
              <a:rPr lang="en-US" altLang="ko-KR" sz="2200" dirty="0"/>
              <a:t>(</a:t>
            </a:r>
            <a:r>
              <a:rPr lang="en-US" altLang="ko-KR" sz="2200" dirty="0" err="1"/>
              <a:t>xhr.responseText</a:t>
            </a:r>
            <a:r>
              <a:rPr lang="en-US" altLang="ko-KR" sz="2200" dirty="0"/>
              <a:t>);</a:t>
            </a:r>
          </a:p>
          <a:p>
            <a:pPr marL="0" indent="0">
              <a:buNone/>
            </a:pPr>
            <a:r>
              <a:rPr lang="en-US" altLang="ko-KR" sz="2200" dirty="0"/>
              <a:t>    }</a:t>
            </a:r>
          </a:p>
          <a:p>
            <a:pPr marL="0" indent="0">
              <a:buNone/>
            </a:pPr>
            <a:r>
              <a:rPr lang="en-US" altLang="ko-KR" sz="2200" dirty="0"/>
              <a:t>  }</a:t>
            </a:r>
          </a:p>
          <a:p>
            <a:pPr marL="0" indent="0">
              <a:buNone/>
            </a:pPr>
            <a:r>
              <a:rPr lang="en-US" altLang="ko-KR" sz="2200" dirty="0"/>
              <a:t>};</a:t>
            </a:r>
          </a:p>
          <a:p>
            <a:pPr marL="0" indent="0">
              <a:buNone/>
            </a:pPr>
            <a:r>
              <a:rPr lang="en-US" altLang="ko-KR" sz="2200" dirty="0" err="1"/>
              <a:t>xhr.open</a:t>
            </a:r>
            <a:r>
              <a:rPr lang="en-US" altLang="ko-KR" sz="2200" dirty="0"/>
              <a:t>(</a:t>
            </a:r>
            <a:r>
              <a:rPr lang="en-US" altLang="ko-KR" sz="2200" dirty="0">
                <a:solidFill>
                  <a:srgbClr val="FF0000"/>
                </a:solidFill>
              </a:rPr>
              <a:t>'GET'</a:t>
            </a:r>
            <a:r>
              <a:rPr lang="en-US" altLang="ko-KR" sz="2200" dirty="0"/>
              <a:t>, </a:t>
            </a:r>
            <a:r>
              <a:rPr lang="en-US" altLang="ko-KR" sz="2200" dirty="0">
                <a:solidFill>
                  <a:srgbClr val="FF0000"/>
                </a:solidFill>
              </a:rPr>
              <a:t>'/ajax/</a:t>
            </a:r>
            <a:r>
              <a:rPr lang="en-US" altLang="ko-KR" sz="2200" dirty="0" err="1">
                <a:solidFill>
                  <a:srgbClr val="FF0000"/>
                </a:solidFill>
              </a:rPr>
              <a:t>ajaxController</a:t>
            </a:r>
            <a:r>
              <a:rPr lang="en-US" altLang="ko-KR" sz="2200" dirty="0">
                <a:solidFill>
                  <a:srgbClr val="FF0000"/>
                </a:solidFill>
              </a:rPr>
              <a:t>'); </a:t>
            </a:r>
            <a:r>
              <a:rPr lang="en-US" altLang="ko-KR" sz="2200" dirty="0"/>
              <a:t>// </a:t>
            </a:r>
            <a:r>
              <a:rPr lang="ko-KR" altLang="en-US" sz="2200" dirty="0"/>
              <a:t>메소드와 주소 설정</a:t>
            </a:r>
          </a:p>
          <a:p>
            <a:pPr marL="0" indent="0">
              <a:buNone/>
            </a:pPr>
            <a:r>
              <a:rPr lang="en-US" altLang="ko-KR" sz="2200" dirty="0" err="1"/>
              <a:t>xhr.send</a:t>
            </a:r>
            <a:r>
              <a:rPr lang="en-US" altLang="ko-KR" sz="2200" dirty="0"/>
              <a:t>(); // </a:t>
            </a:r>
            <a:r>
              <a:rPr lang="ko-KR" altLang="en-US" sz="2200" dirty="0"/>
              <a:t>요청 전송 </a:t>
            </a:r>
          </a:p>
          <a:p>
            <a:pPr marL="0" indent="0">
              <a:buNone/>
            </a:pPr>
            <a:r>
              <a:rPr lang="en-US" altLang="ko-KR" sz="2200" dirty="0"/>
              <a:t>// </a:t>
            </a:r>
            <a:r>
              <a:rPr lang="en-US" altLang="ko-KR" sz="2200" dirty="0" err="1"/>
              <a:t>xhr.abort</a:t>
            </a:r>
            <a:r>
              <a:rPr lang="en-US" altLang="ko-KR" sz="2200" dirty="0"/>
              <a:t>(); // </a:t>
            </a:r>
            <a:r>
              <a:rPr lang="ko-KR" altLang="en-US" sz="2200" dirty="0"/>
              <a:t>전송된 요청 취소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0B0B5A-F0C5-4CD5-854D-329DF549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5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1"/>
            <a:ext cx="8596668" cy="5444462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jQuery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ajax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buNone/>
            </a:pPr>
            <a:r>
              <a:rPr lang="en-US" altLang="ko-KR" sz="2200" dirty="0"/>
              <a:t>&lt;!-- </a:t>
            </a:r>
            <a:r>
              <a:rPr lang="ko-KR" altLang="en-US" sz="2200" dirty="0"/>
              <a:t>이렇게 함으로써 외부의 </a:t>
            </a:r>
            <a:r>
              <a:rPr lang="en-US" altLang="ko-KR" sz="2200" dirty="0"/>
              <a:t>CDN </a:t>
            </a:r>
            <a:r>
              <a:rPr lang="ko-KR" altLang="en-US" sz="2200" dirty="0"/>
              <a:t>서버에서 가장 최신의 </a:t>
            </a:r>
            <a:r>
              <a:rPr lang="en-US" altLang="ko-KR" sz="2200" dirty="0"/>
              <a:t>jQuery </a:t>
            </a:r>
            <a:r>
              <a:rPr lang="ko-KR" altLang="en-US" sz="2200" dirty="0"/>
              <a:t>배포판을 불러 올 수 있습니다</a:t>
            </a:r>
            <a:r>
              <a:rPr lang="en-US" altLang="ko-KR" sz="2200" dirty="0"/>
              <a:t>. //--&gt;</a:t>
            </a:r>
          </a:p>
          <a:p>
            <a:pPr marL="0" indent="0" algn="just">
              <a:buNone/>
            </a:pPr>
            <a:r>
              <a:rPr lang="en-US" altLang="ko-KR" sz="2200" dirty="0"/>
              <a:t>    &lt;script </a:t>
            </a:r>
            <a:r>
              <a:rPr lang="en-US" altLang="ko-KR" sz="2200" dirty="0" err="1"/>
              <a:t>src</a:t>
            </a:r>
            <a:r>
              <a:rPr lang="en-US" altLang="ko-KR" sz="2200" dirty="0"/>
              <a:t>="http://code.jquery.com/jquery-latest.min.js"&gt;&lt;/script&gt;</a:t>
            </a:r>
          </a:p>
          <a:p>
            <a:pPr marL="0" indent="0" algn="just">
              <a:buNone/>
            </a:pPr>
            <a:r>
              <a:rPr lang="en-US" altLang="ko-KR" sz="2200" dirty="0"/>
              <a:t>    </a:t>
            </a:r>
          </a:p>
          <a:p>
            <a:pPr marL="0" indent="0" algn="just">
              <a:buNone/>
            </a:pPr>
            <a:r>
              <a:rPr lang="en-US" altLang="ko-KR" sz="2200" dirty="0"/>
              <a:t>    &lt;script&gt;</a:t>
            </a:r>
          </a:p>
          <a:p>
            <a:pPr marL="0" indent="0" algn="just">
              <a:buNone/>
            </a:pPr>
            <a:r>
              <a:rPr lang="en-US" altLang="ko-KR" sz="2200" dirty="0"/>
              <a:t>    function </a:t>
            </a:r>
            <a:r>
              <a:rPr lang="en-US" altLang="ko-KR" sz="2200" dirty="0" err="1"/>
              <a:t>jqueryAJAX</a:t>
            </a:r>
            <a:r>
              <a:rPr lang="en-US" altLang="ko-KR" sz="2200" dirty="0"/>
              <a:t>(){</a:t>
            </a:r>
          </a:p>
          <a:p>
            <a:pPr marL="0" indent="0" algn="just">
              <a:buNone/>
            </a:pPr>
            <a:r>
              <a:rPr lang="en-US" altLang="ko-KR" sz="2200" dirty="0"/>
              <a:t>    </a:t>
            </a:r>
          </a:p>
          <a:p>
            <a:pPr marL="0" indent="0" algn="just">
              <a:buNone/>
            </a:pPr>
            <a:r>
              <a:rPr lang="en-US" altLang="ko-KR" sz="2200" dirty="0"/>
              <a:t>    $.ajax({ //ajax </a:t>
            </a:r>
            <a:r>
              <a:rPr lang="ko-KR" altLang="en-US" sz="2200" dirty="0"/>
              <a:t>선언</a:t>
            </a:r>
            <a:endParaRPr lang="en-US" altLang="ko-KR" sz="2200" dirty="0"/>
          </a:p>
          <a:p>
            <a:pPr marL="0" indent="0" algn="just">
              <a:buNone/>
            </a:pPr>
            <a:r>
              <a:rPr lang="en-US" altLang="ko-KR" sz="2200" dirty="0"/>
              <a:t>    data : { type1 : type1, // </a:t>
            </a:r>
            <a:r>
              <a:rPr lang="ko-KR" altLang="en-US" sz="2200" dirty="0"/>
              <a:t>서버로 보낼 데이터 정의</a:t>
            </a:r>
          </a:p>
          <a:p>
            <a:pPr marL="0" indent="0" algn="just">
              <a:buNone/>
            </a:pPr>
            <a:r>
              <a:rPr lang="ko-KR" altLang="en-US" sz="2200" dirty="0"/>
              <a:t>    	    </a:t>
            </a:r>
            <a:r>
              <a:rPr lang="en-US" altLang="ko-KR" sz="2200" dirty="0"/>
              <a:t>type2 : type2,</a:t>
            </a:r>
          </a:p>
          <a:p>
            <a:pPr marL="0" indent="0" algn="just">
              <a:buNone/>
            </a:pPr>
            <a:r>
              <a:rPr lang="en-US" altLang="ko-KR" sz="2200" dirty="0"/>
              <a:t>    },	// </a:t>
            </a:r>
            <a:r>
              <a:rPr lang="ko-KR" altLang="en-US" sz="2200" dirty="0"/>
              <a:t>끝에 </a:t>
            </a:r>
            <a:r>
              <a:rPr lang="ko-KR" altLang="en-US" sz="2200" dirty="0" err="1"/>
              <a:t>컴마</a:t>
            </a:r>
            <a:r>
              <a:rPr lang="en-US" altLang="ko-KR" sz="2200" dirty="0"/>
              <a:t>(,)</a:t>
            </a:r>
            <a:r>
              <a:rPr lang="ko-KR" altLang="en-US" sz="2200" dirty="0"/>
              <a:t>를 </a:t>
            </a:r>
            <a:r>
              <a:rPr lang="ko-KR" altLang="en-US" sz="2200" dirty="0" err="1"/>
              <a:t>주의해야됨</a:t>
            </a:r>
            <a:endParaRPr lang="ko-KR" altLang="en-US" sz="2200" dirty="0"/>
          </a:p>
          <a:p>
            <a:pPr marL="0" indent="0" algn="just">
              <a:buNone/>
            </a:pPr>
            <a:r>
              <a:rPr lang="ko-KR" altLang="en-US" sz="2200" dirty="0"/>
              <a:t>    </a:t>
            </a:r>
            <a:r>
              <a:rPr lang="en-US" altLang="ko-KR" sz="2200" dirty="0" err="1"/>
              <a:t>url</a:t>
            </a:r>
            <a:r>
              <a:rPr lang="en-US" altLang="ko-KR" sz="2200" dirty="0"/>
              <a:t> : </a:t>
            </a:r>
            <a:r>
              <a:rPr lang="en-US" altLang="ko-KR" sz="2200" dirty="0">
                <a:solidFill>
                  <a:srgbClr val="FF0000"/>
                </a:solidFill>
              </a:rPr>
              <a:t>"/ajax/</a:t>
            </a:r>
            <a:r>
              <a:rPr lang="en-US" altLang="ko-KR" sz="2200" dirty="0" err="1">
                <a:solidFill>
                  <a:srgbClr val="FF0000"/>
                </a:solidFill>
              </a:rPr>
              <a:t>ajaxController</a:t>
            </a:r>
            <a:r>
              <a:rPr lang="en-US" altLang="ko-KR" sz="2200" dirty="0"/>
              <a:t>", //</a:t>
            </a:r>
            <a:r>
              <a:rPr lang="ko-KR" altLang="en-US" sz="2200" dirty="0"/>
              <a:t>서버로 보낼 </a:t>
            </a:r>
            <a:r>
              <a:rPr lang="en-US" altLang="ko-KR" sz="2200" dirty="0" err="1"/>
              <a:t>url</a:t>
            </a:r>
            <a:endParaRPr lang="ko-KR" altLang="en-US" sz="2200" dirty="0"/>
          </a:p>
          <a:p>
            <a:pPr marL="0" indent="0" algn="just">
              <a:buNone/>
            </a:pPr>
            <a:r>
              <a:rPr lang="ko-KR" altLang="en-US" sz="2200" dirty="0"/>
              <a:t>    </a:t>
            </a:r>
            <a:r>
              <a:rPr lang="en-US" altLang="ko-KR" sz="2200" dirty="0"/>
              <a:t>success :function(data){ // </a:t>
            </a:r>
            <a:r>
              <a:rPr lang="ko-KR" altLang="en-US" sz="2200" dirty="0"/>
              <a:t>요청이 </a:t>
            </a:r>
            <a:r>
              <a:rPr lang="ko-KR" altLang="en-US" sz="2200" dirty="0" err="1"/>
              <a:t>성공했을떄</a:t>
            </a:r>
            <a:r>
              <a:rPr lang="ko-KR" altLang="en-US" sz="2200" dirty="0"/>
              <a:t> 실행되는 메서드 </a:t>
            </a:r>
            <a:r>
              <a:rPr lang="en-US" altLang="ko-KR" sz="2200" dirty="0"/>
              <a:t>(data</a:t>
            </a:r>
            <a:r>
              <a:rPr lang="ko-KR" altLang="en-US" sz="2200" dirty="0"/>
              <a:t>는 </a:t>
            </a:r>
            <a:r>
              <a:rPr lang="en-US" altLang="ko-KR" sz="2200" dirty="0"/>
              <a:t>server</a:t>
            </a:r>
            <a:r>
              <a:rPr lang="ko-KR" altLang="en-US" sz="2200" dirty="0"/>
              <a:t>에서 보낸 </a:t>
            </a:r>
            <a:r>
              <a:rPr lang="ko-KR" altLang="en-US" sz="2200" dirty="0" err="1"/>
              <a:t>리턴값</a:t>
            </a:r>
            <a:r>
              <a:rPr lang="en-US" altLang="ko-KR" sz="2200" dirty="0"/>
              <a:t>)</a:t>
            </a:r>
          </a:p>
          <a:p>
            <a:pPr marL="0" indent="0" algn="just">
              <a:buNone/>
            </a:pPr>
            <a:r>
              <a:rPr lang="en-US" altLang="ko-KR" sz="2200" dirty="0"/>
              <a:t>    console.log(</a:t>
            </a:r>
            <a:r>
              <a:rPr lang="en-US" altLang="ko-KR" sz="2200" dirty="0" err="1"/>
              <a:t>data.length</a:t>
            </a:r>
            <a:r>
              <a:rPr lang="en-US" altLang="ko-KR" sz="2200" dirty="0"/>
              <a:t>);</a:t>
            </a:r>
          </a:p>
          <a:p>
            <a:pPr marL="0" indent="0" algn="just">
              <a:buNone/>
            </a:pPr>
            <a:r>
              <a:rPr lang="en-US" altLang="ko-KR" sz="2200" dirty="0"/>
              <a:t>    }</a:t>
            </a:r>
          </a:p>
          <a:p>
            <a:pPr marL="0" indent="0" algn="just">
              <a:buNone/>
            </a:pPr>
            <a:r>
              <a:rPr lang="en-US" altLang="ko-KR" sz="2200" dirty="0"/>
              <a:t>    }) </a:t>
            </a:r>
          </a:p>
          <a:p>
            <a:pPr marL="0" indent="0" algn="just">
              <a:buNone/>
            </a:pPr>
            <a:r>
              <a:rPr lang="en-US" altLang="ko-KR" sz="2200" dirty="0"/>
              <a:t>    }</a:t>
            </a:r>
          </a:p>
          <a:p>
            <a:pPr marL="0" indent="0" algn="just">
              <a:buNone/>
            </a:pPr>
            <a:r>
              <a:rPr lang="en-US" altLang="ko-KR" sz="2200" dirty="0"/>
              <a:t>    &lt;/script&gt;</a:t>
            </a:r>
            <a:endParaRPr lang="ko-KR" altLang="en-US" sz="2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0B0B5A-F0C5-4CD5-854D-329DF549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70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1"/>
            <a:ext cx="8596668" cy="5444462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1-2 </a:t>
            </a:r>
            <a:r>
              <a:rPr lang="ko-KR" altLang="en-US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브라우저의 기본 구조</a:t>
            </a:r>
            <a:endParaRPr lang="en-US" altLang="ko-KR" sz="4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buNone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인터페이스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 표시줄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버튼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북마크 메뉴 등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요청한 페이지를 보여주는 창을 제외한 나머지 모든 부분이다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엔진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인터페이스와 렌더링 엔진 사이의 동작을 제어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렌더링 엔진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요청한 콘텐츠를 표시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요청하면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파싱하여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화면에 표시함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HTTP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요청과 같은 네트워크 호출에 사용됨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이것은 플랫폼 독립적인 인터페이스이고 각 플랫폼 하부에서 실행됨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UI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콤보 박스와 창 같은 기본적인 장치를 그림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플랫폼에서 명시하지 않은 일반적인 인터페이스로서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OS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인터페이스 체계를 사용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 해석기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 코드를 해석하고 실행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저장소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부분은 자료를 저장하는 계층이다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쿠키를 저장하는 것과 같이 모든 종류의 자원을 하드 디스크에 저장할 필요가 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HTML5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명세에는 브라우저가 지원하는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데이터 베이스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정의되어 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0B0B5A-F0C5-4CD5-854D-329DF549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9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1"/>
            <a:ext cx="8596668" cy="5444462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1-2 </a:t>
            </a:r>
            <a:r>
              <a:rPr lang="ko-KR" altLang="en-US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브라우저의 동작 원리</a:t>
            </a:r>
            <a:endParaRPr lang="en-US" altLang="ko-KR" sz="4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buNone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브라우저는 서버로부터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HTML, CSS, JavaScript,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파일등을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응답받는다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HTML, CSS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파일은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렌더링엔진의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파서와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파서에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의해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파싱되어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DOM, CSSOM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트리로 변환되고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렌더트리로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결합된다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이렇게 생성된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렌더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트리를 기반으로 웹페이지를 표시한다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때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파서가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script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태그를 만나면 자바스크립트 코드를 실행하기 위해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 프로세스를 중지하고 자바스크립트 엔진으로 제어 권한을 넘긴다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 엔진은 자바스크립트 코드 또는 </a:t>
            </a:r>
            <a:r>
              <a:rPr lang="en-US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정의된 파일을 로드하고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파싱하여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실행한다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 실행이 완료되면 다시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파서로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제어 권한을 넘겨서 브라우저가 중지했던 시점부터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생성을 재개한다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52B23-BD6B-47A6-8349-FF9667A8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22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1"/>
            <a:ext cx="8596668" cy="54444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2500" b="0" i="0" dirty="0">
                <a:solidFill>
                  <a:srgbClr val="202124"/>
                </a:solidFill>
                <a:effectLst/>
                <a:latin typeface="Apple SD Gothic Neo"/>
              </a:rPr>
              <a:t>✔ 여기서 잠깐 </a:t>
            </a:r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buNone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dirty="0"/>
              <a:t>따라서 브라우저는 동기</a:t>
            </a:r>
            <a:r>
              <a:rPr lang="en-US" altLang="ko-KR" dirty="0"/>
              <a:t>(Synchronous)</a:t>
            </a:r>
            <a:r>
              <a:rPr lang="ko-KR" altLang="en-US" dirty="0"/>
              <a:t>적으로 </a:t>
            </a:r>
            <a:r>
              <a:rPr lang="en-US" altLang="ko-KR" dirty="0"/>
              <a:t>HTML, CSS, JavaScript</a:t>
            </a:r>
            <a:r>
              <a:rPr lang="ko-KR" altLang="en-US" dirty="0"/>
              <a:t>을 처리한다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이것은 </a:t>
            </a:r>
            <a:r>
              <a:rPr lang="en-US" altLang="ko-KR" dirty="0"/>
              <a:t>script</a:t>
            </a:r>
            <a:r>
              <a:rPr lang="ko-KR" altLang="en-US" dirty="0"/>
              <a:t>태그의 위치에 따라 블로킹이 발생하여 </a:t>
            </a:r>
            <a:r>
              <a:rPr lang="en-US" altLang="ko-KR" dirty="0"/>
              <a:t>DOM</a:t>
            </a:r>
            <a:r>
              <a:rPr lang="ko-KR" altLang="en-US" dirty="0"/>
              <a:t>의 생성이 지연될 수 있다는 것을 의미한다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따라서 </a:t>
            </a:r>
            <a:r>
              <a:rPr lang="en-US" altLang="ko-KR" dirty="0"/>
              <a:t>script</a:t>
            </a:r>
            <a:r>
              <a:rPr lang="ko-KR" altLang="en-US" dirty="0"/>
              <a:t>태그의 위치는 중요한 의미를 갖는다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500" b="0" i="0" dirty="0">
                <a:solidFill>
                  <a:srgbClr val="202124"/>
                </a:solidFill>
                <a:effectLst/>
                <a:latin typeface="Apple SD Gothic Neo"/>
              </a:rPr>
              <a:t>✔ 그럼 </a:t>
            </a:r>
            <a:r>
              <a:rPr lang="en-US" altLang="ko-KR" sz="2500" dirty="0">
                <a:solidFill>
                  <a:srgbClr val="202124"/>
                </a:solidFill>
                <a:latin typeface="Apple SD Gothic Neo"/>
              </a:rPr>
              <a:t>script</a:t>
            </a:r>
            <a:r>
              <a:rPr lang="ko-KR" altLang="en-US" sz="2500" dirty="0">
                <a:solidFill>
                  <a:srgbClr val="202124"/>
                </a:solidFill>
                <a:latin typeface="Apple SD Gothic Neo"/>
              </a:rPr>
              <a:t>는 어디에 넣는게 좋을까</a:t>
            </a:r>
            <a:r>
              <a:rPr lang="en-US" altLang="ko-KR" sz="2500" dirty="0">
                <a:solidFill>
                  <a:srgbClr val="202124"/>
                </a:solidFill>
                <a:latin typeface="Apple SD Gothic Neo"/>
              </a:rPr>
              <a:t>?</a:t>
            </a:r>
          </a:p>
          <a:p>
            <a:pPr marL="0" indent="0">
              <a:buNone/>
            </a:pPr>
            <a:endParaRPr lang="en-US" altLang="ko-KR" sz="2500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marL="0" indent="0">
              <a:buNone/>
            </a:pPr>
            <a:r>
              <a:rPr lang="en-US" altLang="ko-KR" sz="2500" b="0" i="0" dirty="0">
                <a:solidFill>
                  <a:srgbClr val="202124"/>
                </a:solidFill>
                <a:effectLst/>
                <a:latin typeface="Apple SD Gothic Neo"/>
              </a:rPr>
              <a:t>body </a:t>
            </a:r>
            <a:r>
              <a:rPr lang="ko-KR" altLang="en-US" sz="2500" b="0" i="0" dirty="0">
                <a:solidFill>
                  <a:srgbClr val="202124"/>
                </a:solidFill>
                <a:effectLst/>
                <a:latin typeface="Apple SD Gothic Neo"/>
              </a:rPr>
              <a:t>요소의 가장 아래에 자바스크립트를 </a:t>
            </a:r>
            <a:r>
              <a:rPr lang="ko-KR" altLang="en-US" sz="2500" b="0" i="0" dirty="0" err="1">
                <a:solidFill>
                  <a:srgbClr val="202124"/>
                </a:solidFill>
                <a:effectLst/>
                <a:latin typeface="Apple SD Gothic Neo"/>
              </a:rPr>
              <a:t>위치시키는것</a:t>
            </a:r>
            <a:r>
              <a:rPr lang="ko-KR" altLang="en-US" sz="2500" b="0" i="0" dirty="0">
                <a:solidFill>
                  <a:srgbClr val="202124"/>
                </a:solidFill>
                <a:effectLst/>
                <a:latin typeface="Apple SD Gothic Neo"/>
              </a:rPr>
              <a:t> 은 좋다</a:t>
            </a:r>
            <a:r>
              <a:rPr lang="en-US" altLang="ko-KR" sz="2500" dirty="0">
                <a:solidFill>
                  <a:srgbClr val="202124"/>
                </a:solidFill>
                <a:latin typeface="Apple SD Gothic Neo"/>
              </a:rPr>
              <a:t>.</a:t>
            </a:r>
          </a:p>
          <a:p>
            <a:pPr marL="0" indent="0">
              <a:buNone/>
            </a:pPr>
            <a:r>
              <a:rPr lang="ko-KR" altLang="en-US" sz="2500" b="0" i="0" dirty="0">
                <a:solidFill>
                  <a:srgbClr val="202124"/>
                </a:solidFill>
                <a:effectLst/>
                <a:latin typeface="Apple SD Gothic Neo"/>
              </a:rPr>
              <a:t>이유 </a:t>
            </a:r>
            <a:r>
              <a:rPr lang="en-US" altLang="ko-KR" sz="2500" b="0" i="0" dirty="0">
                <a:solidFill>
                  <a:srgbClr val="202124"/>
                </a:solidFill>
                <a:effectLst/>
                <a:latin typeface="Apple SD Gothic Neo"/>
              </a:rPr>
              <a:t>1. HTML </a:t>
            </a:r>
            <a:r>
              <a:rPr lang="ko-KR" altLang="en-US" sz="2500" b="0" i="0" dirty="0">
                <a:solidFill>
                  <a:srgbClr val="202124"/>
                </a:solidFill>
                <a:effectLst/>
                <a:latin typeface="Apple SD Gothic Neo"/>
              </a:rPr>
              <a:t>요소들이 스크립트 로딩 지연으로 인해 렌더링에 지장 받는 일이 발생하지 않아 페이지 로딩 시간이</a:t>
            </a:r>
          </a:p>
          <a:p>
            <a:pPr marL="0" indent="0">
              <a:buNone/>
            </a:pPr>
            <a:r>
              <a:rPr lang="ko-KR" altLang="en-US" sz="2500" b="0" i="0" dirty="0">
                <a:solidFill>
                  <a:srgbClr val="202124"/>
                </a:solidFill>
                <a:effectLst/>
                <a:latin typeface="Apple SD Gothic Neo"/>
              </a:rPr>
              <a:t>단축된다</a:t>
            </a:r>
            <a:r>
              <a:rPr lang="en-US" altLang="ko-KR" sz="2500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  <a:endParaRPr lang="ko-KR" altLang="en-US" sz="2500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marL="0" indent="0">
              <a:buNone/>
            </a:pPr>
            <a:r>
              <a:rPr lang="ko-KR" altLang="en-US" sz="2500" b="0" i="0" dirty="0">
                <a:solidFill>
                  <a:srgbClr val="202124"/>
                </a:solidFill>
                <a:effectLst/>
                <a:latin typeface="Apple SD Gothic Neo"/>
              </a:rPr>
              <a:t>이유 </a:t>
            </a:r>
            <a:r>
              <a:rPr lang="en-US" altLang="ko-KR" sz="2500" b="0" i="0" dirty="0">
                <a:solidFill>
                  <a:srgbClr val="202124"/>
                </a:solidFill>
                <a:effectLst/>
                <a:latin typeface="Apple SD Gothic Neo"/>
              </a:rPr>
              <a:t>2. DOM</a:t>
            </a:r>
            <a:r>
              <a:rPr lang="ko-KR" altLang="en-US" sz="2500" b="0" i="0" dirty="0">
                <a:solidFill>
                  <a:srgbClr val="202124"/>
                </a:solidFill>
                <a:effectLst/>
                <a:latin typeface="Apple SD Gothic Neo"/>
              </a:rPr>
              <a:t>이 완성되지 않은 상태에서 자바스크립트가 </a:t>
            </a:r>
            <a:r>
              <a:rPr lang="en-US" altLang="ko-KR" sz="2500" b="0" i="0" dirty="0">
                <a:solidFill>
                  <a:srgbClr val="202124"/>
                </a:solidFill>
                <a:effectLst/>
                <a:latin typeface="Apple SD Gothic Neo"/>
              </a:rPr>
              <a:t>DOM</a:t>
            </a:r>
            <a:r>
              <a:rPr lang="ko-KR" altLang="en-US" sz="2500" b="0" i="0" dirty="0">
                <a:solidFill>
                  <a:srgbClr val="202124"/>
                </a:solidFill>
                <a:effectLst/>
                <a:latin typeface="Apple SD Gothic Neo"/>
              </a:rPr>
              <a:t>을 조작한다면 에러가 발생한다</a:t>
            </a:r>
            <a:r>
              <a:rPr lang="en-US" altLang="ko-KR" sz="2500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83206A-BEEB-4D84-8939-E7104248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1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41C99-5DB7-493B-9F56-7277310F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387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CSS, HTML, Java Script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7301"/>
            <a:ext cx="8596668" cy="4784062"/>
          </a:xfrm>
        </p:spPr>
        <p:txBody>
          <a:bodyPr>
            <a:normAutofit fontScale="92500" lnSpcReduction="10000"/>
          </a:bodyPr>
          <a:lstStyle/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2-1 CSS (Cascading Style Sheet)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1-1-(1) cascading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우선 순위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캐스케이딩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의미</a:t>
            </a:r>
          </a:p>
          <a:p>
            <a:pPr marL="0" indent="0">
              <a:buNone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Cascading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사전적 의미로 폭포처럼 떨어져 내리는 과 같은 의미를 가지고 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indent="0">
              <a:buNone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디자인 속성이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문서의 구조 즉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DOM(Document Object Model) Tree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구조에서 </a:t>
            </a:r>
          </a:p>
          <a:p>
            <a:pPr marL="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상위 요소에서 정의한 디자인 속성이 하위 요소로 전달되는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상속 개념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의미에서 유래 되었다고 할 수 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상위 태그에서 정의된 디자인 속성은 하위 태그로 상속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하위 태그에서 상위 태그에 정의된 디자인 속성을 변경할 수 있음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38D7C-A3C2-4391-997C-8663FAB6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68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1"/>
            <a:ext cx="8596668" cy="5444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우선 순위</a:t>
            </a:r>
          </a:p>
          <a:p>
            <a:pPr marL="0" indent="0">
              <a:buNone/>
            </a:pPr>
            <a:r>
              <a:rPr lang="ko-KR" altLang="en-US" dirty="0"/>
              <a:t>동일한 디자인 속성이 외부 스타일시트</a:t>
            </a:r>
            <a:r>
              <a:rPr lang="en-US" altLang="ko-KR" dirty="0"/>
              <a:t>, </a:t>
            </a:r>
            <a:r>
              <a:rPr lang="ko-KR" altLang="en-US" dirty="0"/>
              <a:t>내부 스타일시트</a:t>
            </a:r>
            <a:r>
              <a:rPr lang="en-US" altLang="ko-KR" dirty="0"/>
              <a:t>, </a:t>
            </a:r>
            <a:r>
              <a:rPr lang="ko-KR" altLang="en-US" dirty="0"/>
              <a:t>인라인 스타일시트에 적용 되어 있는 경우 우선순위는 가장 나중에 정의되는 스타일에 있습니다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따라서 인라인 스타일시트가 가장 높은 우선순위로 적용되고 외부 스타일시트와 내부 스타일시트는 문서상 정의된 순서에 따라 우선순위가 결정되는 형식입니다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웹 브라우저 자체도 </a:t>
            </a:r>
            <a:r>
              <a:rPr lang="en-US" altLang="ko-KR" dirty="0"/>
              <a:t>html </a:t>
            </a:r>
            <a:r>
              <a:rPr lang="ko-KR" altLang="en-US" dirty="0"/>
              <a:t>구성요소에 대한 내부적인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를 가지고 있다고 볼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브라우저에 따라 사용자 정의 </a:t>
            </a:r>
            <a:r>
              <a:rPr lang="en-US" altLang="ko-KR" dirty="0" err="1"/>
              <a:t>css</a:t>
            </a:r>
            <a:r>
              <a:rPr lang="ko-KR" altLang="en-US" dirty="0"/>
              <a:t>를 사용할 수 </a:t>
            </a:r>
            <a:r>
              <a:rPr lang="ko-KR" altLang="en-US" dirty="0" err="1"/>
              <a:t>있는것도</a:t>
            </a:r>
            <a:r>
              <a:rPr lang="ko-KR" altLang="en-US" dirty="0"/>
              <a:t> 그 때문입니다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일반적인 우선순위</a:t>
            </a:r>
            <a:r>
              <a:rPr lang="en-US" altLang="ko-KR" dirty="0"/>
              <a:t>(</a:t>
            </a:r>
            <a:r>
              <a:rPr lang="ko-KR" altLang="en-US" dirty="0" err="1"/>
              <a:t>낮은순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높은순</a:t>
            </a:r>
            <a:r>
              <a:rPr lang="en-US" altLang="ko-KR" dirty="0"/>
              <a:t>)</a:t>
            </a:r>
            <a:r>
              <a:rPr lang="ko-KR" altLang="en-US" dirty="0"/>
              <a:t>는 다음과 같습니다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브라우저 디자인 정의 </a:t>
            </a:r>
            <a:r>
              <a:rPr lang="en-US" altLang="ko-KR" dirty="0"/>
              <a:t>-&gt; </a:t>
            </a:r>
            <a:r>
              <a:rPr lang="ko-KR" altLang="en-US" dirty="0"/>
              <a:t>외부 스타일시트 </a:t>
            </a:r>
            <a:r>
              <a:rPr lang="en-US" altLang="ko-KR" dirty="0"/>
              <a:t>-&gt; </a:t>
            </a:r>
            <a:r>
              <a:rPr lang="ko-KR" altLang="en-US" dirty="0"/>
              <a:t>내부 스타일시트 </a:t>
            </a:r>
            <a:r>
              <a:rPr lang="en-US" altLang="ko-KR" dirty="0"/>
              <a:t>-&gt; </a:t>
            </a:r>
            <a:r>
              <a:rPr lang="ko-KR" altLang="en-US" dirty="0"/>
              <a:t>인라인 스타일시트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83206A-BEEB-4D84-8939-E7104248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9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EE43D-09C7-4125-97FE-E082296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901"/>
            <a:ext cx="8596668" cy="544446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1-1-(2) CSS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 방법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1) </a:t>
            </a:r>
            <a:r>
              <a:rPr lang="ko-KR" altLang="en-US" dirty="0"/>
              <a:t>내부 스타일시트</a:t>
            </a:r>
          </a:p>
          <a:p>
            <a:pPr marL="0" indent="0">
              <a:buNone/>
            </a:pPr>
            <a:r>
              <a:rPr lang="en-US" altLang="ko-KR" dirty="0"/>
              <a:t>html </a:t>
            </a:r>
            <a:r>
              <a:rPr lang="ko-KR" altLang="en-US" dirty="0"/>
              <a:t>파일에 스타일을 기술하는 방법으로 </a:t>
            </a:r>
            <a:r>
              <a:rPr lang="en-US" altLang="ko-KR" dirty="0"/>
              <a:t>&lt;head&gt;&lt;/head&gt; </a:t>
            </a:r>
            <a:r>
              <a:rPr lang="ko-KR" altLang="en-US" dirty="0"/>
              <a:t>태그 사이에 </a:t>
            </a:r>
            <a:r>
              <a:rPr lang="en-US" altLang="ko-KR" dirty="0"/>
              <a:t>&lt;style&gt;&lt;/style&gt; </a:t>
            </a:r>
            <a:r>
              <a:rPr lang="ko-KR" altLang="en-US" dirty="0"/>
              <a:t>태그 부분에 작성합니다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html </a:t>
            </a:r>
            <a:r>
              <a:rPr lang="ko-KR" altLang="en-US" dirty="0"/>
              <a:t>과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가 한 파일에 있으므로 작업이 쉽고 간편하지만 </a:t>
            </a:r>
            <a:r>
              <a:rPr lang="en-US" altLang="ko-KR" dirty="0" err="1"/>
              <a:t>css</a:t>
            </a:r>
            <a:r>
              <a:rPr lang="ko-KR" altLang="en-US" dirty="0"/>
              <a:t>의 재활용이 안되는 문제가 있어 특별한 경우가 아니면 외부 스타일시트가 권장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외부 스타일시트</a:t>
            </a:r>
          </a:p>
          <a:p>
            <a:pPr marL="0" indent="0">
              <a:buNone/>
            </a:pP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를 작성하는 가장 기본적인 방법 입니다</a:t>
            </a:r>
            <a:r>
              <a:rPr lang="en-US" altLang="ko-KR" dirty="0"/>
              <a:t>. </a:t>
            </a:r>
            <a:r>
              <a:rPr lang="ko-KR" altLang="en-US" dirty="0"/>
              <a:t>별도의 파일에 </a:t>
            </a:r>
            <a:r>
              <a:rPr lang="en-US" altLang="ko-KR" dirty="0"/>
              <a:t>CSS </a:t>
            </a:r>
            <a:r>
              <a:rPr lang="ko-KR" altLang="en-US" dirty="0"/>
              <a:t>문서를 작성하고 해당 </a:t>
            </a:r>
            <a:r>
              <a:rPr lang="en-US" altLang="ko-KR" dirty="0"/>
              <a:t>CSS</a:t>
            </a:r>
            <a:r>
              <a:rPr lang="ko-KR" altLang="en-US" dirty="0"/>
              <a:t>를 필요로 하는 </a:t>
            </a:r>
            <a:r>
              <a:rPr lang="en-US" altLang="ko-KR" dirty="0"/>
              <a:t>html </a:t>
            </a:r>
            <a:r>
              <a:rPr lang="ko-KR" altLang="en-US" dirty="0"/>
              <a:t>문서에서 불러와 사용하는 형식 입니다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이때 </a:t>
            </a:r>
            <a:r>
              <a:rPr lang="en-US" altLang="ko-KR" dirty="0" err="1"/>
              <a:t>css</a:t>
            </a:r>
            <a:r>
              <a:rPr lang="ko-KR" altLang="en-US" dirty="0"/>
              <a:t>는 동일한 서버에 있어도 되고 </a:t>
            </a:r>
            <a:r>
              <a:rPr lang="en-US" altLang="ko-KR" dirty="0" err="1"/>
              <a:t>url</a:t>
            </a:r>
            <a:r>
              <a:rPr lang="ko-KR" altLang="en-US" dirty="0"/>
              <a:t>을 통해 다른 서버의 </a:t>
            </a:r>
            <a:r>
              <a:rPr lang="en-US" altLang="ko-KR" dirty="0" err="1"/>
              <a:t>css</a:t>
            </a:r>
            <a:r>
              <a:rPr lang="ko-KR" altLang="en-US" dirty="0"/>
              <a:t>를 불러오는 것도 가능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인라인 스타일</a:t>
            </a:r>
          </a:p>
          <a:p>
            <a:pPr marL="0" indent="0">
              <a:buNone/>
            </a:pPr>
            <a:r>
              <a:rPr lang="en-US" altLang="ko-KR" dirty="0"/>
              <a:t>html </a:t>
            </a:r>
            <a:r>
              <a:rPr lang="ko-KR" altLang="en-US" dirty="0"/>
              <a:t>태그에 필요한 디자인 속성을 직접 작성하는 형식 입니다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그때 그때 필요한 디자인을 바로 적용할 수 있다는 편리함이 있지만 일관된 디자인 체계를 유지하는 데에는 방해가 되기 때문에 꼭 필요한 경우가 아니라면 사용하지 않도록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52B23-BD6B-47A6-8349-FF9667A8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2927-8B78-49AE-B9CD-70973B4844E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01407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314</TotalTime>
  <Words>4376</Words>
  <Application>Microsoft Office PowerPoint</Application>
  <PresentationFormat>와이드스크린</PresentationFormat>
  <Paragraphs>784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60" baseType="lpstr">
      <vt:lpstr>Apple SD Gothic Neo</vt:lpstr>
      <vt:lpstr>-apple-system</vt:lpstr>
      <vt:lpstr>Arial Unicode MS</vt:lpstr>
      <vt:lpstr>Circular</vt:lpstr>
      <vt:lpstr>Merriweather-Light</vt:lpstr>
      <vt:lpstr>Nanum Barun Gothic</vt:lpstr>
      <vt:lpstr>Nanum Gothic</vt:lpstr>
      <vt:lpstr>Noto Sans</vt:lpstr>
      <vt:lpstr>Noto Serif KR</vt:lpstr>
      <vt:lpstr>맑은 고딕</vt:lpstr>
      <vt:lpstr>Arial</vt:lpstr>
      <vt:lpstr>Arial</vt:lpstr>
      <vt:lpstr>Calibri</vt:lpstr>
      <vt:lpstr>Calibri Light</vt:lpstr>
      <vt:lpstr>Consolas</vt:lpstr>
      <vt:lpstr>Segoe UI</vt:lpstr>
      <vt:lpstr>Trebuchet MS</vt:lpstr>
      <vt:lpstr>Wingdings 2</vt:lpstr>
      <vt:lpstr>Wingdings 3</vt:lpstr>
      <vt:lpstr>HDOfficeLightV0</vt:lpstr>
      <vt:lpstr>패싯</vt:lpstr>
      <vt:lpstr>웹 개발 교육</vt:lpstr>
      <vt:lpstr>- 목차 -</vt:lpstr>
      <vt:lpstr>1.  브라우저란  </vt:lpstr>
      <vt:lpstr>PowerPoint 프레젠테이션</vt:lpstr>
      <vt:lpstr>PowerPoint 프레젠테이션</vt:lpstr>
      <vt:lpstr>PowerPoint 프레젠테이션</vt:lpstr>
      <vt:lpstr>2. CSS, HTML, Java Script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HTTP통신과 Socket 통신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Ajax(Asynchronous JavaScript And XML)란  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박수진</dc:creator>
  <cp:lastModifiedBy>박수진</cp:lastModifiedBy>
  <cp:revision>31</cp:revision>
  <dcterms:created xsi:type="dcterms:W3CDTF">2021-02-09T09:03:47Z</dcterms:created>
  <dcterms:modified xsi:type="dcterms:W3CDTF">2021-02-09T14:18:05Z</dcterms:modified>
</cp:coreProperties>
</file>